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58" r:id="rId8"/>
    <p:sldId id="260" r:id="rId9"/>
    <p:sldId id="262" r:id="rId10"/>
    <p:sldId id="261" r:id="rId11"/>
    <p:sldId id="264" r:id="rId12"/>
    <p:sldId id="263"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4" autoAdjust="0"/>
    <p:restoredTop sz="9466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FB4964-CB27-4E4D-BB67-8F650521B6AA}"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E601A080-31B2-41AC-9B26-CE079EC6BEA2}">
      <dgm:prSet/>
      <dgm:spPr/>
      <dgm:t>
        <a:bodyPr/>
        <a:lstStyle/>
        <a:p>
          <a:r>
            <a:rPr lang="en-US"/>
            <a:t>#2 – use data to support families – survey and feedback for families.</a:t>
          </a:r>
        </a:p>
      </dgm:t>
    </dgm:pt>
    <dgm:pt modelId="{05EDA285-471F-4D1C-BEBB-053A3CC690F6}" type="parTrans" cxnId="{819F0D35-4455-482C-9AF1-F3239C468D7C}">
      <dgm:prSet/>
      <dgm:spPr/>
      <dgm:t>
        <a:bodyPr/>
        <a:lstStyle/>
        <a:p>
          <a:endParaRPr lang="en-US"/>
        </a:p>
      </dgm:t>
    </dgm:pt>
    <dgm:pt modelId="{C3F11657-C065-4D2A-BEA2-16A657467DEA}" type="sibTrans" cxnId="{819F0D35-4455-482C-9AF1-F3239C468D7C}">
      <dgm:prSet/>
      <dgm:spPr/>
      <dgm:t>
        <a:bodyPr/>
        <a:lstStyle/>
        <a:p>
          <a:endParaRPr lang="en-US"/>
        </a:p>
      </dgm:t>
    </dgm:pt>
    <dgm:pt modelId="{5D913504-AC28-4F16-B658-B8A82C920DA0}">
      <dgm:prSet/>
      <dgm:spPr/>
      <dgm:t>
        <a:bodyPr/>
        <a:lstStyle/>
        <a:p>
          <a:r>
            <a:rPr lang="en-US" dirty="0"/>
            <a:t>Academic data, </a:t>
          </a:r>
          <a:r>
            <a:rPr lang="en-US" dirty="0" err="1"/>
            <a:t>FnRL</a:t>
          </a:r>
          <a:r>
            <a:rPr lang="en-US" dirty="0"/>
            <a:t>, Preferred Language Data, Foreign born resident data for Census 2020</a:t>
          </a:r>
        </a:p>
      </dgm:t>
    </dgm:pt>
    <dgm:pt modelId="{1891A44F-0373-425B-9E67-218B7FCF6AC2}" type="parTrans" cxnId="{4407CE68-3E2B-4A8D-9E4A-531A27EFA49E}">
      <dgm:prSet/>
      <dgm:spPr/>
      <dgm:t>
        <a:bodyPr/>
        <a:lstStyle/>
        <a:p>
          <a:endParaRPr lang="en-US"/>
        </a:p>
      </dgm:t>
    </dgm:pt>
    <dgm:pt modelId="{783BF010-6E7F-496C-B0AE-60EA0802B1EC}" type="sibTrans" cxnId="{4407CE68-3E2B-4A8D-9E4A-531A27EFA49E}">
      <dgm:prSet/>
      <dgm:spPr/>
      <dgm:t>
        <a:bodyPr/>
        <a:lstStyle/>
        <a:p>
          <a:endParaRPr lang="en-US"/>
        </a:p>
      </dgm:t>
    </dgm:pt>
    <dgm:pt modelId="{D20DCBAC-24EA-45C8-A854-315DB1C5032D}">
      <dgm:prSet/>
      <dgm:spPr/>
      <dgm:t>
        <a:bodyPr/>
        <a:lstStyle/>
        <a:p>
          <a:r>
            <a:rPr lang="en-US" dirty="0"/>
            <a:t>Support hiring of diverse staff – Classified Employment Recruitment night in October</a:t>
          </a:r>
        </a:p>
      </dgm:t>
    </dgm:pt>
    <dgm:pt modelId="{DE8B9DB6-442B-4004-AA9A-B340EC033239}" type="parTrans" cxnId="{37EEF309-B634-4D75-B94A-74044D2FE0A2}">
      <dgm:prSet/>
      <dgm:spPr/>
      <dgm:t>
        <a:bodyPr/>
        <a:lstStyle/>
        <a:p>
          <a:endParaRPr lang="en-US"/>
        </a:p>
      </dgm:t>
    </dgm:pt>
    <dgm:pt modelId="{E4A36D0E-423B-43C2-9757-99807051A9E1}" type="sibTrans" cxnId="{37EEF309-B634-4D75-B94A-74044D2FE0A2}">
      <dgm:prSet/>
      <dgm:spPr/>
      <dgm:t>
        <a:bodyPr/>
        <a:lstStyle/>
        <a:p>
          <a:endParaRPr lang="en-US"/>
        </a:p>
      </dgm:t>
    </dgm:pt>
    <dgm:pt modelId="{8FA3BD87-D776-48D3-B3A7-406FC740A9B1}">
      <dgm:prSet/>
      <dgm:spPr/>
      <dgm:t>
        <a:bodyPr/>
        <a:lstStyle/>
        <a:p>
          <a:r>
            <a:rPr lang="en-US"/>
            <a:t>Cultural Competency PDs support our diverse staff who comprise less than 10% of certificated staff. (School climate for teacher retention)</a:t>
          </a:r>
        </a:p>
      </dgm:t>
    </dgm:pt>
    <dgm:pt modelId="{5DC4D0FF-E017-4FAD-B6CE-24F95B51121E}" type="parTrans" cxnId="{8E5C6572-E15B-4A73-A5AD-40009727E17A}">
      <dgm:prSet/>
      <dgm:spPr/>
      <dgm:t>
        <a:bodyPr/>
        <a:lstStyle/>
        <a:p>
          <a:endParaRPr lang="en-US"/>
        </a:p>
      </dgm:t>
    </dgm:pt>
    <dgm:pt modelId="{91DF5B35-4644-418D-9B26-234F4DE72E36}" type="sibTrans" cxnId="{8E5C6572-E15B-4A73-A5AD-40009727E17A}">
      <dgm:prSet/>
      <dgm:spPr/>
      <dgm:t>
        <a:bodyPr/>
        <a:lstStyle/>
        <a:p>
          <a:endParaRPr lang="en-US"/>
        </a:p>
      </dgm:t>
    </dgm:pt>
    <dgm:pt modelId="{CAE38C66-667E-4147-AEF9-74F5947BB304}" type="pres">
      <dgm:prSet presAssocID="{00FB4964-CB27-4E4D-BB67-8F650521B6AA}" presName="linear" presStyleCnt="0">
        <dgm:presLayoutVars>
          <dgm:animLvl val="lvl"/>
          <dgm:resizeHandles val="exact"/>
        </dgm:presLayoutVars>
      </dgm:prSet>
      <dgm:spPr/>
    </dgm:pt>
    <dgm:pt modelId="{DF9DE7A6-652F-49B0-B350-3402F626E4AB}" type="pres">
      <dgm:prSet presAssocID="{E601A080-31B2-41AC-9B26-CE079EC6BEA2}" presName="parentText" presStyleLbl="node1" presStyleIdx="0" presStyleCnt="4">
        <dgm:presLayoutVars>
          <dgm:chMax val="0"/>
          <dgm:bulletEnabled val="1"/>
        </dgm:presLayoutVars>
      </dgm:prSet>
      <dgm:spPr/>
    </dgm:pt>
    <dgm:pt modelId="{60743C30-0674-45A3-8DA0-BAD73EFCCBF0}" type="pres">
      <dgm:prSet presAssocID="{C3F11657-C065-4D2A-BEA2-16A657467DEA}" presName="spacer" presStyleCnt="0"/>
      <dgm:spPr/>
    </dgm:pt>
    <dgm:pt modelId="{B478554A-1BB1-45A1-813F-401472633DE4}" type="pres">
      <dgm:prSet presAssocID="{5D913504-AC28-4F16-B658-B8A82C920DA0}" presName="parentText" presStyleLbl="node1" presStyleIdx="1" presStyleCnt="4">
        <dgm:presLayoutVars>
          <dgm:chMax val="0"/>
          <dgm:bulletEnabled val="1"/>
        </dgm:presLayoutVars>
      </dgm:prSet>
      <dgm:spPr/>
    </dgm:pt>
    <dgm:pt modelId="{8DD6EF00-4807-49C8-8220-8C826EAF18D9}" type="pres">
      <dgm:prSet presAssocID="{783BF010-6E7F-496C-B0AE-60EA0802B1EC}" presName="spacer" presStyleCnt="0"/>
      <dgm:spPr/>
    </dgm:pt>
    <dgm:pt modelId="{629E6C56-F1BE-4AB7-84C7-C2EBF575C718}" type="pres">
      <dgm:prSet presAssocID="{D20DCBAC-24EA-45C8-A854-315DB1C5032D}" presName="parentText" presStyleLbl="node1" presStyleIdx="2" presStyleCnt="4">
        <dgm:presLayoutVars>
          <dgm:chMax val="0"/>
          <dgm:bulletEnabled val="1"/>
        </dgm:presLayoutVars>
      </dgm:prSet>
      <dgm:spPr/>
    </dgm:pt>
    <dgm:pt modelId="{F75B0832-22FD-4373-821C-C38830C2966F}" type="pres">
      <dgm:prSet presAssocID="{E4A36D0E-423B-43C2-9757-99807051A9E1}" presName="spacer" presStyleCnt="0"/>
      <dgm:spPr/>
    </dgm:pt>
    <dgm:pt modelId="{2EAF8D09-A852-433B-9421-C9B51BF005F9}" type="pres">
      <dgm:prSet presAssocID="{8FA3BD87-D776-48D3-B3A7-406FC740A9B1}" presName="parentText" presStyleLbl="node1" presStyleIdx="3" presStyleCnt="4">
        <dgm:presLayoutVars>
          <dgm:chMax val="0"/>
          <dgm:bulletEnabled val="1"/>
        </dgm:presLayoutVars>
      </dgm:prSet>
      <dgm:spPr/>
    </dgm:pt>
  </dgm:ptLst>
  <dgm:cxnLst>
    <dgm:cxn modelId="{37EEF309-B634-4D75-B94A-74044D2FE0A2}" srcId="{00FB4964-CB27-4E4D-BB67-8F650521B6AA}" destId="{D20DCBAC-24EA-45C8-A854-315DB1C5032D}" srcOrd="2" destOrd="0" parTransId="{DE8B9DB6-442B-4004-AA9A-B340EC033239}" sibTransId="{E4A36D0E-423B-43C2-9757-99807051A9E1}"/>
    <dgm:cxn modelId="{47428526-BFFE-45E4-8B53-ADB6D9BEA1FD}" type="presOf" srcId="{D20DCBAC-24EA-45C8-A854-315DB1C5032D}" destId="{629E6C56-F1BE-4AB7-84C7-C2EBF575C718}" srcOrd="0" destOrd="0" presId="urn:microsoft.com/office/officeart/2005/8/layout/vList2"/>
    <dgm:cxn modelId="{819F0D35-4455-482C-9AF1-F3239C468D7C}" srcId="{00FB4964-CB27-4E4D-BB67-8F650521B6AA}" destId="{E601A080-31B2-41AC-9B26-CE079EC6BEA2}" srcOrd="0" destOrd="0" parTransId="{05EDA285-471F-4D1C-BEBB-053A3CC690F6}" sibTransId="{C3F11657-C065-4D2A-BEA2-16A657467DEA}"/>
    <dgm:cxn modelId="{D414EB44-0639-4AEB-9315-158A7C55CAC5}" type="presOf" srcId="{00FB4964-CB27-4E4D-BB67-8F650521B6AA}" destId="{CAE38C66-667E-4147-AEF9-74F5947BB304}" srcOrd="0" destOrd="0" presId="urn:microsoft.com/office/officeart/2005/8/layout/vList2"/>
    <dgm:cxn modelId="{4559E765-6B08-4682-8646-0F92DAAED92F}" type="presOf" srcId="{E601A080-31B2-41AC-9B26-CE079EC6BEA2}" destId="{DF9DE7A6-652F-49B0-B350-3402F626E4AB}" srcOrd="0" destOrd="0" presId="urn:microsoft.com/office/officeart/2005/8/layout/vList2"/>
    <dgm:cxn modelId="{4407CE68-3E2B-4A8D-9E4A-531A27EFA49E}" srcId="{00FB4964-CB27-4E4D-BB67-8F650521B6AA}" destId="{5D913504-AC28-4F16-B658-B8A82C920DA0}" srcOrd="1" destOrd="0" parTransId="{1891A44F-0373-425B-9E67-218B7FCF6AC2}" sibTransId="{783BF010-6E7F-496C-B0AE-60EA0802B1EC}"/>
    <dgm:cxn modelId="{8E5C6572-E15B-4A73-A5AD-40009727E17A}" srcId="{00FB4964-CB27-4E4D-BB67-8F650521B6AA}" destId="{8FA3BD87-D776-48D3-B3A7-406FC740A9B1}" srcOrd="3" destOrd="0" parTransId="{5DC4D0FF-E017-4FAD-B6CE-24F95B51121E}" sibTransId="{91DF5B35-4644-418D-9B26-234F4DE72E36}"/>
    <dgm:cxn modelId="{3B579A8F-AB89-4E68-8E8B-1E9ABFEDFE53}" type="presOf" srcId="{5D913504-AC28-4F16-B658-B8A82C920DA0}" destId="{B478554A-1BB1-45A1-813F-401472633DE4}" srcOrd="0" destOrd="0" presId="urn:microsoft.com/office/officeart/2005/8/layout/vList2"/>
    <dgm:cxn modelId="{94F56AA7-4FDB-4DF6-AE49-EE6737E366E6}" type="presOf" srcId="{8FA3BD87-D776-48D3-B3A7-406FC740A9B1}" destId="{2EAF8D09-A852-433B-9421-C9B51BF005F9}" srcOrd="0" destOrd="0" presId="urn:microsoft.com/office/officeart/2005/8/layout/vList2"/>
    <dgm:cxn modelId="{E6C4669D-4297-43B4-89E2-3CC8FDB757A5}" type="presParOf" srcId="{CAE38C66-667E-4147-AEF9-74F5947BB304}" destId="{DF9DE7A6-652F-49B0-B350-3402F626E4AB}" srcOrd="0" destOrd="0" presId="urn:microsoft.com/office/officeart/2005/8/layout/vList2"/>
    <dgm:cxn modelId="{6F4DE523-E416-44EA-B2D5-A8650565152D}" type="presParOf" srcId="{CAE38C66-667E-4147-AEF9-74F5947BB304}" destId="{60743C30-0674-45A3-8DA0-BAD73EFCCBF0}" srcOrd="1" destOrd="0" presId="urn:microsoft.com/office/officeart/2005/8/layout/vList2"/>
    <dgm:cxn modelId="{038A28A6-202F-469A-A6EF-E4CA34A6FAFE}" type="presParOf" srcId="{CAE38C66-667E-4147-AEF9-74F5947BB304}" destId="{B478554A-1BB1-45A1-813F-401472633DE4}" srcOrd="2" destOrd="0" presId="urn:microsoft.com/office/officeart/2005/8/layout/vList2"/>
    <dgm:cxn modelId="{C3D73EC6-3855-4DBE-A609-D51191DD51CF}" type="presParOf" srcId="{CAE38C66-667E-4147-AEF9-74F5947BB304}" destId="{8DD6EF00-4807-49C8-8220-8C826EAF18D9}" srcOrd="3" destOrd="0" presId="urn:microsoft.com/office/officeart/2005/8/layout/vList2"/>
    <dgm:cxn modelId="{A1748729-169E-4B5A-A0D2-BD3308C1D23E}" type="presParOf" srcId="{CAE38C66-667E-4147-AEF9-74F5947BB304}" destId="{629E6C56-F1BE-4AB7-84C7-C2EBF575C718}" srcOrd="4" destOrd="0" presId="urn:microsoft.com/office/officeart/2005/8/layout/vList2"/>
    <dgm:cxn modelId="{B3A0010D-16D4-49DB-842B-51F6699592D4}" type="presParOf" srcId="{CAE38C66-667E-4147-AEF9-74F5947BB304}" destId="{F75B0832-22FD-4373-821C-C38830C2966F}" srcOrd="5" destOrd="0" presId="urn:microsoft.com/office/officeart/2005/8/layout/vList2"/>
    <dgm:cxn modelId="{C6442198-14DF-43A2-8E25-F23A541D137C}" type="presParOf" srcId="{CAE38C66-667E-4147-AEF9-74F5947BB304}" destId="{2EAF8D09-A852-433B-9421-C9B51BF005F9}"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9DE7A6-652F-49B0-B350-3402F626E4AB}">
      <dsp:nvSpPr>
        <dsp:cNvPr id="0" name=""/>
        <dsp:cNvSpPr/>
      </dsp:nvSpPr>
      <dsp:spPr>
        <a:xfrm>
          <a:off x="0" y="150372"/>
          <a:ext cx="5961345" cy="123069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#2 – use data to support families – survey and feedback for families.</a:t>
          </a:r>
        </a:p>
      </dsp:txBody>
      <dsp:txXfrm>
        <a:off x="60077" y="210449"/>
        <a:ext cx="5841191" cy="1110539"/>
      </dsp:txXfrm>
    </dsp:sp>
    <dsp:sp modelId="{B478554A-1BB1-45A1-813F-401472633DE4}">
      <dsp:nvSpPr>
        <dsp:cNvPr id="0" name=""/>
        <dsp:cNvSpPr/>
      </dsp:nvSpPr>
      <dsp:spPr>
        <a:xfrm>
          <a:off x="0" y="1444426"/>
          <a:ext cx="5961345" cy="123069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Academic data, </a:t>
          </a:r>
          <a:r>
            <a:rPr lang="en-US" sz="2200" kern="1200" dirty="0" err="1"/>
            <a:t>FnRL</a:t>
          </a:r>
          <a:r>
            <a:rPr lang="en-US" sz="2200" kern="1200" dirty="0"/>
            <a:t>, Preferred Language Data, Foreign born resident data for Census 2020</a:t>
          </a:r>
        </a:p>
      </dsp:txBody>
      <dsp:txXfrm>
        <a:off x="60077" y="1504503"/>
        <a:ext cx="5841191" cy="1110539"/>
      </dsp:txXfrm>
    </dsp:sp>
    <dsp:sp modelId="{629E6C56-F1BE-4AB7-84C7-C2EBF575C718}">
      <dsp:nvSpPr>
        <dsp:cNvPr id="0" name=""/>
        <dsp:cNvSpPr/>
      </dsp:nvSpPr>
      <dsp:spPr>
        <a:xfrm>
          <a:off x="0" y="2738479"/>
          <a:ext cx="5961345" cy="1230693"/>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Support hiring of diverse staff – Classified Employment Recruitment night in October</a:t>
          </a:r>
        </a:p>
      </dsp:txBody>
      <dsp:txXfrm>
        <a:off x="60077" y="2798556"/>
        <a:ext cx="5841191" cy="1110539"/>
      </dsp:txXfrm>
    </dsp:sp>
    <dsp:sp modelId="{2EAF8D09-A852-433B-9421-C9B51BF005F9}">
      <dsp:nvSpPr>
        <dsp:cNvPr id="0" name=""/>
        <dsp:cNvSpPr/>
      </dsp:nvSpPr>
      <dsp:spPr>
        <a:xfrm>
          <a:off x="0" y="4032533"/>
          <a:ext cx="5961345" cy="123069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Cultural Competency PDs support our diverse staff who comprise less than 10% of certificated staff. (School climate for teacher retention)</a:t>
          </a:r>
        </a:p>
      </dsp:txBody>
      <dsp:txXfrm>
        <a:off x="60077" y="4092610"/>
        <a:ext cx="5841191" cy="111053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45F5C-64F7-4C07-B956-8F3D49232F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EE55A8-155E-4455-84CA-57FA5C0A05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4C8149D-0764-42DC-A081-7B9AA5E059D4}"/>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5" name="Footer Placeholder 4">
            <a:extLst>
              <a:ext uri="{FF2B5EF4-FFF2-40B4-BE49-F238E27FC236}">
                <a16:creationId xmlns:a16="http://schemas.microsoft.com/office/drawing/2014/main" id="{06880574-6419-46B0-B5C3-314164D017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2CA6B1-70A3-4C97-90A3-501FF80B4CBA}"/>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459926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B8A05-E31A-42FB-A637-14BE616B2D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DCABBC7-809A-4DA8-951A-88AA39223C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739AB5-3BD2-4BD2-B221-AC9E9DE49EC7}"/>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5" name="Footer Placeholder 4">
            <a:extLst>
              <a:ext uri="{FF2B5EF4-FFF2-40B4-BE49-F238E27FC236}">
                <a16:creationId xmlns:a16="http://schemas.microsoft.com/office/drawing/2014/main" id="{931BC88D-EB3D-4584-A267-211CCD192C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D7153F-E901-408B-99A7-9C450A7EA63B}"/>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2364866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88D225-2D84-4EB0-A63E-3DC1CC8E23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4C591D-46BC-403D-9881-20F1FBFDD2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22A352-C3C2-4F99-828E-D3948EE3E645}"/>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5" name="Footer Placeholder 4">
            <a:extLst>
              <a:ext uri="{FF2B5EF4-FFF2-40B4-BE49-F238E27FC236}">
                <a16:creationId xmlns:a16="http://schemas.microsoft.com/office/drawing/2014/main" id="{C16B4B06-C755-482C-BC15-8DEAA6CDD1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56B249-0088-4BB3-B3DB-6C228D1D30B9}"/>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3942524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2A70E-2CA3-4418-BC19-02A3B5EE26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BDEF97-E2F6-43A7-B55B-F1D0881B24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2A1320-88C7-467E-BBD5-DC850DBE6899}"/>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5" name="Footer Placeholder 4">
            <a:extLst>
              <a:ext uri="{FF2B5EF4-FFF2-40B4-BE49-F238E27FC236}">
                <a16:creationId xmlns:a16="http://schemas.microsoft.com/office/drawing/2014/main" id="{4FF06DFE-FD6F-44A3-A99F-B509A42160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E03A6D-21E8-4DF0-8BD3-3114DEB43D02}"/>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1636657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D1DE8-860B-4CF2-B0DA-A60AA13A92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10B1F2-1DBD-4EA7-AF5B-C39781F4FA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23FF11-EB35-4AB3-9818-6E0186AD8CEA}"/>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5" name="Footer Placeholder 4">
            <a:extLst>
              <a:ext uri="{FF2B5EF4-FFF2-40B4-BE49-F238E27FC236}">
                <a16:creationId xmlns:a16="http://schemas.microsoft.com/office/drawing/2014/main" id="{791970C3-5385-44E8-A3F7-27C68114E7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792AD6-E127-46A6-9DDB-3A4D173A8E16}"/>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2564023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B3C70-8F77-470F-B64B-13C733462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F9F892-329D-4195-A0DD-ED0B270D6D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CFD6D9-FDAE-4935-B751-047DBA16E5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A7C9B4-1A49-45E4-864D-51286B1999DF}"/>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6" name="Footer Placeholder 5">
            <a:extLst>
              <a:ext uri="{FF2B5EF4-FFF2-40B4-BE49-F238E27FC236}">
                <a16:creationId xmlns:a16="http://schemas.microsoft.com/office/drawing/2014/main" id="{A7FF7D21-2F83-4C28-9157-84CEB5A2D7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714C0-D78F-46AB-B517-C29573C7037C}"/>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6254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A4C7-3B2D-43B6-95AA-EC1AB443403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512C9E-9896-4EC1-999B-61598B820A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12FDD99-80BD-4223-934A-94CEB45D8A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FC2430-CEA3-4C00-9A7A-25A49D9ECF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F2BBBB-4740-413E-A1A6-346B16A2FA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581C54-2C48-46A5-AAA7-E1E1F751228B}"/>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8" name="Footer Placeholder 7">
            <a:extLst>
              <a:ext uri="{FF2B5EF4-FFF2-40B4-BE49-F238E27FC236}">
                <a16:creationId xmlns:a16="http://schemas.microsoft.com/office/drawing/2014/main" id="{576B8989-2045-4E78-BFAD-19FE26100B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FD79F7-F0A5-4A78-9FD5-04ADF2A629A6}"/>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485446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FA4F4-D048-4ED4-A20A-403AF064D4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7720A44-027B-47C4-BAB8-C99EF9BD8FDC}"/>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4" name="Footer Placeholder 3">
            <a:extLst>
              <a:ext uri="{FF2B5EF4-FFF2-40B4-BE49-F238E27FC236}">
                <a16:creationId xmlns:a16="http://schemas.microsoft.com/office/drawing/2014/main" id="{A91E149C-0139-4D29-AB62-92E67D1157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0A82BF-9F3C-4F4A-B12A-76283D3C4C75}"/>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3902893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A00C1C-A6D1-45DB-9BEE-75058D5AF795}"/>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3" name="Footer Placeholder 2">
            <a:extLst>
              <a:ext uri="{FF2B5EF4-FFF2-40B4-BE49-F238E27FC236}">
                <a16:creationId xmlns:a16="http://schemas.microsoft.com/office/drawing/2014/main" id="{1C7636D4-FE5D-405B-A61C-86A85CD3D6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700B8C9-664D-4E06-BF01-7E80D557D143}"/>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1248784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94AA5-5689-4EDE-9BCF-F3DAB67BFA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9E2AED0-1E28-40AE-B417-74E505710B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14E801D-DDCC-482B-AB39-FFA29D3249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86B806-674F-4EA7-9535-08ADCD8CD102}"/>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6" name="Footer Placeholder 5">
            <a:extLst>
              <a:ext uri="{FF2B5EF4-FFF2-40B4-BE49-F238E27FC236}">
                <a16:creationId xmlns:a16="http://schemas.microsoft.com/office/drawing/2014/main" id="{41A6A15A-E795-467D-A334-F630C079FD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883606-AC7C-49CA-8702-AA2B5B4947F6}"/>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372795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E7923-4716-49BC-B268-152666B126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4852FED-0F9E-4646-B61D-11BFC171F3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D1F4DE-BAF0-4C78-A8BF-51D0B8F637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656A6F-0B22-4CF8-8DA8-41D808B5E805}"/>
              </a:ext>
            </a:extLst>
          </p:cNvPr>
          <p:cNvSpPr>
            <a:spLocks noGrp="1"/>
          </p:cNvSpPr>
          <p:nvPr>
            <p:ph type="dt" sz="half" idx="10"/>
          </p:nvPr>
        </p:nvSpPr>
        <p:spPr/>
        <p:txBody>
          <a:bodyPr/>
          <a:lstStyle/>
          <a:p>
            <a:fld id="{A441D615-6E71-4A53-A95F-9BDC7ED9D49D}" type="datetimeFigureOut">
              <a:rPr lang="en-US" smtClean="0"/>
              <a:t>1/27/2022</a:t>
            </a:fld>
            <a:endParaRPr lang="en-US"/>
          </a:p>
        </p:txBody>
      </p:sp>
      <p:sp>
        <p:nvSpPr>
          <p:cNvPr id="6" name="Footer Placeholder 5">
            <a:extLst>
              <a:ext uri="{FF2B5EF4-FFF2-40B4-BE49-F238E27FC236}">
                <a16:creationId xmlns:a16="http://schemas.microsoft.com/office/drawing/2014/main" id="{4FE46032-9D87-4A9B-AE1D-C2DD452472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216C66-919F-495D-8159-B6ADCFE6D189}"/>
              </a:ext>
            </a:extLst>
          </p:cNvPr>
          <p:cNvSpPr>
            <a:spLocks noGrp="1"/>
          </p:cNvSpPr>
          <p:nvPr>
            <p:ph type="sldNum" sz="quarter" idx="12"/>
          </p:nvPr>
        </p:nvSpPr>
        <p:spPr/>
        <p:txBody>
          <a:bodyPr/>
          <a:lstStyle/>
          <a:p>
            <a:fld id="{5F614D61-3DA0-4975-B247-5D31F85CE10F}" type="slidenum">
              <a:rPr lang="en-US" smtClean="0"/>
              <a:t>‹#›</a:t>
            </a:fld>
            <a:endParaRPr lang="en-US"/>
          </a:p>
        </p:txBody>
      </p:sp>
    </p:spTree>
    <p:extLst>
      <p:ext uri="{BB962C8B-B14F-4D97-AF65-F5344CB8AC3E}">
        <p14:creationId xmlns:p14="http://schemas.microsoft.com/office/powerpoint/2010/main" val="1869226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050CD4-B159-4741-81ED-99435FADF6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21A1C-BB87-4047-BEA8-4770D4D597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697A33-7984-41A9-BDDD-A895248B75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41D615-6E71-4A53-A95F-9BDC7ED9D49D}" type="datetimeFigureOut">
              <a:rPr lang="en-US" smtClean="0"/>
              <a:t>1/27/2022</a:t>
            </a:fld>
            <a:endParaRPr lang="en-US"/>
          </a:p>
        </p:txBody>
      </p:sp>
      <p:sp>
        <p:nvSpPr>
          <p:cNvPr id="5" name="Footer Placeholder 4">
            <a:extLst>
              <a:ext uri="{FF2B5EF4-FFF2-40B4-BE49-F238E27FC236}">
                <a16:creationId xmlns:a16="http://schemas.microsoft.com/office/drawing/2014/main" id="{5FF13664-72AB-4BBA-BA6D-DA02A15565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78FEE33-508E-4765-A84D-389D09CF03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614D61-3DA0-4975-B247-5D31F85CE10F}" type="slidenum">
              <a:rPr lang="en-US" smtClean="0"/>
              <a:t>‹#›</a:t>
            </a:fld>
            <a:endParaRPr lang="en-US"/>
          </a:p>
        </p:txBody>
      </p:sp>
    </p:spTree>
    <p:extLst>
      <p:ext uri="{BB962C8B-B14F-4D97-AF65-F5344CB8AC3E}">
        <p14:creationId xmlns:p14="http://schemas.microsoft.com/office/powerpoint/2010/main" val="332570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65F4110-C0FC-4D61-ACD2-A7C950EAE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4708357" y="3509963"/>
            <a:ext cx="7092215" cy="2967839"/>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2A88606-4126-448C-8B68-065067883418}"/>
              </a:ext>
            </a:extLst>
          </p:cNvPr>
          <p:cNvSpPr>
            <a:spLocks noGrp="1"/>
          </p:cNvSpPr>
          <p:nvPr>
            <p:ph type="subTitle" idx="1"/>
          </p:nvPr>
        </p:nvSpPr>
        <p:spPr>
          <a:xfrm>
            <a:off x="5021821" y="5550568"/>
            <a:ext cx="6465286" cy="602551"/>
          </a:xfrm>
        </p:spPr>
        <p:txBody>
          <a:bodyPr>
            <a:noAutofit/>
          </a:bodyPr>
          <a:lstStyle/>
          <a:p>
            <a:pPr algn="l"/>
            <a:r>
              <a:rPr lang="en-US" sz="1400" dirty="0">
                <a:solidFill>
                  <a:srgbClr val="F6F972"/>
                </a:solidFill>
              </a:rPr>
              <a:t>Lorna Gilmour</a:t>
            </a:r>
          </a:p>
          <a:p>
            <a:pPr algn="l"/>
            <a:r>
              <a:rPr lang="en-US" sz="1400" dirty="0">
                <a:solidFill>
                  <a:srgbClr val="F6F972"/>
                </a:solidFill>
              </a:rPr>
              <a:t>Equity and Family Partnership Specialist</a:t>
            </a:r>
          </a:p>
          <a:p>
            <a:pPr algn="l"/>
            <a:r>
              <a:rPr lang="en-US" sz="1400" dirty="0">
                <a:solidFill>
                  <a:srgbClr val="F6F972"/>
                </a:solidFill>
              </a:rPr>
              <a:t>Issaquah School District</a:t>
            </a:r>
          </a:p>
        </p:txBody>
      </p:sp>
      <p:cxnSp>
        <p:nvCxnSpPr>
          <p:cNvPr id="13" name="Straight Connector 12">
            <a:extLst>
              <a:ext uri="{FF2B5EF4-FFF2-40B4-BE49-F238E27FC236}">
                <a16:creationId xmlns:a16="http://schemas.microsoft.com/office/drawing/2014/main" id="{CC94CBDB-A76C-499E-95AB-C0A049E315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38287" y="5443086"/>
            <a:ext cx="64008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322A4A0D-B8AD-4351-95C2-7D7CE05B92E6}"/>
              </a:ext>
            </a:extLst>
          </p:cNvPr>
          <p:cNvPicPr>
            <a:picLocks noChangeAspect="1"/>
          </p:cNvPicPr>
          <p:nvPr/>
        </p:nvPicPr>
        <p:blipFill rotWithShape="1">
          <a:blip r:embed="rId2"/>
          <a:srcRect l="21945" r="22153" b="-2"/>
          <a:stretch/>
        </p:blipFill>
        <p:spPr>
          <a:xfrm>
            <a:off x="317635" y="321733"/>
            <a:ext cx="4160452" cy="6214534"/>
          </a:xfrm>
          <a:prstGeom prst="rect">
            <a:avLst/>
          </a:prstGeom>
        </p:spPr>
      </p:pic>
      <p:pic>
        <p:nvPicPr>
          <p:cNvPr id="5" name="Picture 4">
            <a:extLst>
              <a:ext uri="{FF2B5EF4-FFF2-40B4-BE49-F238E27FC236}">
                <a16:creationId xmlns:a16="http://schemas.microsoft.com/office/drawing/2014/main" id="{B88A7F6B-8968-4BF8-AEE9-66CBF279AF1B}"/>
              </a:ext>
            </a:extLst>
          </p:cNvPr>
          <p:cNvPicPr>
            <a:picLocks noChangeAspect="1"/>
          </p:cNvPicPr>
          <p:nvPr/>
        </p:nvPicPr>
        <p:blipFill rotWithShape="1">
          <a:blip r:embed="rId3"/>
          <a:srcRect l="1786" r="4646" b="-1"/>
          <a:stretch/>
        </p:blipFill>
        <p:spPr>
          <a:xfrm>
            <a:off x="4654296" y="299363"/>
            <a:ext cx="7217085" cy="3008188"/>
          </a:xfrm>
          <a:prstGeom prst="rect">
            <a:avLst/>
          </a:prstGeom>
        </p:spPr>
      </p:pic>
      <p:sp>
        <p:nvSpPr>
          <p:cNvPr id="7" name="TextBox 6">
            <a:extLst>
              <a:ext uri="{FF2B5EF4-FFF2-40B4-BE49-F238E27FC236}">
                <a16:creationId xmlns:a16="http://schemas.microsoft.com/office/drawing/2014/main" id="{FFC42402-2574-4595-AFD8-CF94B34471CE}"/>
              </a:ext>
            </a:extLst>
          </p:cNvPr>
          <p:cNvSpPr txBox="1"/>
          <p:nvPr/>
        </p:nvSpPr>
        <p:spPr>
          <a:xfrm>
            <a:off x="5021821" y="4474723"/>
            <a:ext cx="4414009" cy="830997"/>
          </a:xfrm>
          <a:prstGeom prst="rect">
            <a:avLst/>
          </a:prstGeom>
          <a:noFill/>
        </p:spPr>
        <p:txBody>
          <a:bodyPr wrap="square" rtlCol="0">
            <a:spAutoFit/>
          </a:bodyPr>
          <a:lstStyle/>
          <a:p>
            <a:r>
              <a:rPr lang="en-US" sz="2400" dirty="0">
                <a:solidFill>
                  <a:schemeClr val="bg1"/>
                </a:solidFill>
              </a:rPr>
              <a:t>ISD PTSA COUNCIL PRESENTATION</a:t>
            </a:r>
          </a:p>
          <a:p>
            <a:r>
              <a:rPr lang="en-US" sz="2400" dirty="0">
                <a:solidFill>
                  <a:schemeClr val="bg1"/>
                </a:solidFill>
              </a:rPr>
              <a:t>January 27, 2022</a:t>
            </a:r>
          </a:p>
        </p:txBody>
      </p:sp>
    </p:spTree>
    <p:extLst>
      <p:ext uri="{BB962C8B-B14F-4D97-AF65-F5344CB8AC3E}">
        <p14:creationId xmlns:p14="http://schemas.microsoft.com/office/powerpoint/2010/main" val="332117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4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200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C8C3900-B8A1-4965-88E6-CBCBFE067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65945"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2E6C5B-C997-4B4A-AA31-5177A18AAD04}"/>
              </a:ext>
            </a:extLst>
          </p:cNvPr>
          <p:cNvSpPr>
            <a:spLocks noGrp="1"/>
          </p:cNvSpPr>
          <p:nvPr>
            <p:ph type="title"/>
          </p:nvPr>
        </p:nvSpPr>
        <p:spPr>
          <a:xfrm>
            <a:off x="838201" y="624568"/>
            <a:ext cx="3351755" cy="5412920"/>
          </a:xfrm>
        </p:spPr>
        <p:txBody>
          <a:bodyPr>
            <a:normAutofit/>
          </a:bodyPr>
          <a:lstStyle/>
          <a:p>
            <a:r>
              <a:rPr lang="en-US" sz="4000" dirty="0">
                <a:solidFill>
                  <a:schemeClr val="bg1"/>
                </a:solidFill>
              </a:rPr>
              <a:t>Other EL 16</a:t>
            </a:r>
          </a:p>
        </p:txBody>
      </p:sp>
      <p:graphicFrame>
        <p:nvGraphicFramePr>
          <p:cNvPr id="5" name="Content Placeholder 2">
            <a:extLst>
              <a:ext uri="{FF2B5EF4-FFF2-40B4-BE49-F238E27FC236}">
                <a16:creationId xmlns:a16="http://schemas.microsoft.com/office/drawing/2014/main" id="{787E07BF-4C02-474C-BF0B-B742AD129202}"/>
              </a:ext>
            </a:extLst>
          </p:cNvPr>
          <p:cNvGraphicFramePr>
            <a:graphicFrameLocks noGrp="1"/>
          </p:cNvGraphicFramePr>
          <p:nvPr>
            <p:ph idx="1"/>
            <p:extLst>
              <p:ext uri="{D42A27DB-BD31-4B8C-83A1-F6EECF244321}">
                <p14:modId xmlns:p14="http://schemas.microsoft.com/office/powerpoint/2010/main" val="2613606130"/>
              </p:ext>
            </p:extLst>
          </p:nvPr>
        </p:nvGraphicFramePr>
        <p:xfrm>
          <a:off x="5392455" y="623888"/>
          <a:ext cx="5961345" cy="541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6100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F9157-7AD9-4593-BB5A-FE7AADF0E2AB}"/>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2FC794F2-2F1C-4C44-89AF-1F5F24D240EA}"/>
              </a:ext>
            </a:extLst>
          </p:cNvPr>
          <p:cNvSpPr>
            <a:spLocks noGrp="1"/>
          </p:cNvSpPr>
          <p:nvPr>
            <p:ph idx="1"/>
          </p:nvPr>
        </p:nvSpPr>
        <p:spPr/>
        <p:txBody>
          <a:bodyPr/>
          <a:lstStyle/>
          <a:p>
            <a:pPr marL="0" indent="0">
              <a:buNone/>
            </a:pPr>
            <a:r>
              <a:rPr lang="en-US" b="1" dirty="0"/>
              <a:t>How can families connect with a liaison? </a:t>
            </a:r>
          </a:p>
          <a:p>
            <a:r>
              <a:rPr lang="en-US" dirty="0">
                <a:hlinkClick r:id="rId2"/>
              </a:rPr>
              <a:t>Call or email liaison. (website)</a:t>
            </a:r>
            <a:endParaRPr lang="en-US" dirty="0"/>
          </a:p>
          <a:p>
            <a:r>
              <a:rPr lang="en-US" dirty="0"/>
              <a:t>Liaisons also have Text number to communicate with families.</a:t>
            </a:r>
          </a:p>
          <a:p>
            <a:r>
              <a:rPr lang="en-US" dirty="0"/>
              <a:t>Liaisons contact all new families starting in September to welcome them to the school through an email, text or phone call.</a:t>
            </a:r>
          </a:p>
          <a:p>
            <a:r>
              <a:rPr lang="en-US" dirty="0"/>
              <a:t>School counselors, Admin, registrar and teachers connect families with the school liaison if the family needs support due to barriers in language, school system understanding, financial or other resource needs.</a:t>
            </a:r>
          </a:p>
        </p:txBody>
      </p:sp>
    </p:spTree>
    <p:extLst>
      <p:ext uri="{BB962C8B-B14F-4D97-AF65-F5344CB8AC3E}">
        <p14:creationId xmlns:p14="http://schemas.microsoft.com/office/powerpoint/2010/main" val="3522567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71EDD2-403B-42B8-9767-E2B1EF638BD1}"/>
              </a:ext>
            </a:extLst>
          </p:cNvPr>
          <p:cNvSpPr>
            <a:spLocks noGrp="1"/>
          </p:cNvSpPr>
          <p:nvPr>
            <p:ph type="title"/>
          </p:nvPr>
        </p:nvSpPr>
        <p:spPr>
          <a:xfrm>
            <a:off x="838200" y="365125"/>
            <a:ext cx="10515600" cy="1325563"/>
          </a:xfrm>
        </p:spPr>
        <p:txBody>
          <a:bodyPr>
            <a:normAutofit/>
          </a:bodyPr>
          <a:lstStyle/>
          <a:p>
            <a:r>
              <a:rPr lang="en-US" sz="5400">
                <a:hlinkClick r:id="rId2"/>
              </a:rPr>
              <a:t>EL 16 – item #3</a:t>
            </a:r>
            <a:endParaRPr lang="en-U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D06F8C2-20BC-4694-AD77-8D35D0408EC9}"/>
              </a:ext>
            </a:extLst>
          </p:cNvPr>
          <p:cNvSpPr>
            <a:spLocks noGrp="1"/>
          </p:cNvSpPr>
          <p:nvPr>
            <p:ph idx="1"/>
          </p:nvPr>
        </p:nvSpPr>
        <p:spPr>
          <a:xfrm>
            <a:off x="838200" y="1929384"/>
            <a:ext cx="10515600" cy="4251960"/>
          </a:xfrm>
        </p:spPr>
        <p:txBody>
          <a:bodyPr>
            <a:normAutofit/>
          </a:bodyPr>
          <a:lstStyle/>
          <a:p>
            <a:pPr marL="0" indent="0">
              <a:buNone/>
            </a:pPr>
            <a:r>
              <a:rPr lang="en-US" sz="2200" dirty="0"/>
              <a:t>Promote an environment and culture that supports and encourages effective engagement of all families, including those from diverse backgrounds. </a:t>
            </a:r>
          </a:p>
          <a:p>
            <a:pPr marL="0" indent="0">
              <a:buNone/>
            </a:pPr>
            <a:endParaRPr lang="en-US" sz="2200" dirty="0"/>
          </a:p>
          <a:p>
            <a:pPr marL="0" indent="0">
              <a:buNone/>
            </a:pPr>
            <a:r>
              <a:rPr lang="en-US" sz="2200" dirty="0"/>
              <a:t>Mission and Goal of Family Partnership Team:</a:t>
            </a:r>
          </a:p>
          <a:p>
            <a:pPr marL="0" indent="0">
              <a:buNone/>
            </a:pPr>
            <a:r>
              <a:rPr lang="en-US" sz="2200" b="0" i="0" dirty="0">
                <a:effectLst/>
                <a:latin typeface="ff-tisa-web-pro"/>
              </a:rPr>
              <a:t>The Issaquah School District supports students’ success by supporting families.</a:t>
            </a:r>
            <a:r>
              <a:rPr lang="en-US" sz="2200" b="0" i="0" dirty="0">
                <a:effectLst/>
                <a:latin typeface="Roboto" panose="02000000000000000000" pitchFamily="2" charset="0"/>
              </a:rPr>
              <a:t> </a:t>
            </a:r>
          </a:p>
          <a:p>
            <a:r>
              <a:rPr lang="en-US" sz="2200" b="0" i="0" dirty="0">
                <a:effectLst/>
                <a:latin typeface="Roboto" panose="02000000000000000000" pitchFamily="2" charset="0"/>
              </a:rPr>
              <a:t>To eliminate barriers and provide full access to all the educational opportunities in our district, we provide families supports such as Parent Workshops, access to Family Liaisons and resources to help staff better support our students and families.</a:t>
            </a:r>
          </a:p>
          <a:p>
            <a:pPr marL="0" indent="0">
              <a:buNone/>
            </a:pPr>
            <a:endParaRPr lang="en-US" sz="2200" dirty="0"/>
          </a:p>
        </p:txBody>
      </p:sp>
    </p:spTree>
    <p:extLst>
      <p:ext uri="{BB962C8B-B14F-4D97-AF65-F5344CB8AC3E}">
        <p14:creationId xmlns:p14="http://schemas.microsoft.com/office/powerpoint/2010/main" val="1310256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831C2DB-7B53-411F-9FAF-65BEF003B96B}"/>
              </a:ext>
            </a:extLst>
          </p:cNvPr>
          <p:cNvSpPr>
            <a:spLocks noGrp="1"/>
          </p:cNvSpPr>
          <p:nvPr>
            <p:ph type="title"/>
          </p:nvPr>
        </p:nvSpPr>
        <p:spPr>
          <a:xfrm>
            <a:off x="838200" y="1412488"/>
            <a:ext cx="2899189" cy="4363844"/>
          </a:xfrm>
        </p:spPr>
        <p:txBody>
          <a:bodyPr vert="horz" lIns="91440" tIns="45720" rIns="91440" bIns="45720" rtlCol="0" anchor="t">
            <a:normAutofit/>
          </a:bodyPr>
          <a:lstStyle/>
          <a:p>
            <a:r>
              <a:rPr lang="en-US" sz="4000" kern="1200">
                <a:solidFill>
                  <a:srgbClr val="FFFFFF"/>
                </a:solidFill>
                <a:latin typeface="+mj-lt"/>
                <a:ea typeface="+mj-ea"/>
                <a:cs typeface="+mj-cs"/>
              </a:rPr>
              <a:t>Family Information Events</a:t>
            </a:r>
          </a:p>
        </p:txBody>
      </p:sp>
      <p:sp>
        <p:nvSpPr>
          <p:cNvPr id="3" name="Content Placeholder 2">
            <a:extLst>
              <a:ext uri="{FF2B5EF4-FFF2-40B4-BE49-F238E27FC236}">
                <a16:creationId xmlns:a16="http://schemas.microsoft.com/office/drawing/2014/main" id="{40E44637-EE09-4E10-A16B-F6A93A0A2CDC}"/>
              </a:ext>
            </a:extLst>
          </p:cNvPr>
          <p:cNvSpPr>
            <a:spLocks noGrp="1"/>
          </p:cNvSpPr>
          <p:nvPr>
            <p:ph idx="1"/>
          </p:nvPr>
        </p:nvSpPr>
        <p:spPr>
          <a:xfrm>
            <a:off x="4380855" y="1412488"/>
            <a:ext cx="3496395" cy="4686307"/>
          </a:xfrm>
          <a:ln w="38100">
            <a:solidFill>
              <a:schemeClr val="accent6">
                <a:lumMod val="75000"/>
              </a:schemeClr>
            </a:solidFill>
          </a:ln>
        </p:spPr>
        <p:txBody>
          <a:bodyPr vert="horz" lIns="91440" tIns="45720" rIns="91440" bIns="45720" rtlCol="0">
            <a:normAutofit fontScale="92500" lnSpcReduction="10000"/>
          </a:bodyPr>
          <a:lstStyle/>
          <a:p>
            <a:pPr marL="0" indent="0">
              <a:buNone/>
            </a:pPr>
            <a:r>
              <a:rPr lang="en-US" sz="1600" dirty="0"/>
              <a:t>Family Education Events</a:t>
            </a:r>
          </a:p>
          <a:p>
            <a:r>
              <a:rPr lang="en-US" sz="1600" dirty="0"/>
              <a:t>Canvas and Family Access night (September)</a:t>
            </a:r>
          </a:p>
          <a:p>
            <a:r>
              <a:rPr lang="en-US" sz="1600" dirty="0"/>
              <a:t>Tips and Resources for Families new to the US public schools (August or October)</a:t>
            </a:r>
          </a:p>
          <a:p>
            <a:r>
              <a:rPr lang="en-US" sz="1600" dirty="0"/>
              <a:t>Communicating with Teachers at Parent Teacher Conferences (November)</a:t>
            </a:r>
          </a:p>
          <a:p>
            <a:r>
              <a:rPr lang="en-US" sz="1600" dirty="0"/>
              <a:t>8</a:t>
            </a:r>
            <a:r>
              <a:rPr lang="en-US" sz="1600" baseline="30000" dirty="0"/>
              <a:t>th</a:t>
            </a:r>
            <a:r>
              <a:rPr lang="en-US" sz="1600" dirty="0"/>
              <a:t> grade Transition Night (January)</a:t>
            </a:r>
          </a:p>
          <a:p>
            <a:r>
              <a:rPr lang="en-US" sz="1600" dirty="0"/>
              <a:t>5</a:t>
            </a:r>
            <a:r>
              <a:rPr lang="en-US" sz="1600" baseline="30000" dirty="0"/>
              <a:t>th</a:t>
            </a:r>
            <a:r>
              <a:rPr lang="en-US" sz="1600" dirty="0"/>
              <a:t> grade Transition Night (February)</a:t>
            </a:r>
          </a:p>
          <a:p>
            <a:r>
              <a:rPr lang="en-US" sz="1600" dirty="0"/>
              <a:t>Welcome to the ISD Kindergarten Families (March)</a:t>
            </a:r>
          </a:p>
          <a:p>
            <a:r>
              <a:rPr lang="en-US" sz="1600" dirty="0"/>
              <a:t>How to Report Incidents (HIB) at School (April 2021)</a:t>
            </a:r>
          </a:p>
          <a:p>
            <a:endParaRPr lang="en-US" sz="1600" dirty="0"/>
          </a:p>
          <a:p>
            <a:r>
              <a:rPr lang="en-US" sz="1600" dirty="0"/>
              <a:t>EVP support in August* (In person and Zoom help)</a:t>
            </a:r>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0BFDC38-95B0-4E11-B403-FC270EB9B39F}"/>
              </a:ext>
            </a:extLst>
          </p:cNvPr>
          <p:cNvSpPr txBox="1"/>
          <p:nvPr/>
        </p:nvSpPr>
        <p:spPr>
          <a:xfrm>
            <a:off x="8451604" y="1412489"/>
            <a:ext cx="3197701" cy="4363844"/>
          </a:xfrm>
          <a:prstGeom prst="rect">
            <a:avLst/>
          </a:prstGeom>
          <a:ln w="76200">
            <a:solidFill>
              <a:schemeClr val="tx1"/>
            </a:solidFill>
          </a:ln>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1600" dirty="0"/>
              <a:t>Each event in three to four sessions</a:t>
            </a:r>
          </a:p>
          <a:p>
            <a:pPr marL="285750" indent="-285750">
              <a:lnSpc>
                <a:spcPct val="90000"/>
              </a:lnSpc>
              <a:spcAft>
                <a:spcPts val="600"/>
              </a:spcAft>
              <a:buFont typeface="Arial" panose="020B0604020202020204" pitchFamily="34" charset="0"/>
              <a:buChar char="•"/>
            </a:pPr>
            <a:r>
              <a:rPr lang="en-US" sz="1600" dirty="0"/>
              <a:t>English</a:t>
            </a:r>
          </a:p>
          <a:p>
            <a:pPr marL="285750" indent="-285750">
              <a:lnSpc>
                <a:spcPct val="90000"/>
              </a:lnSpc>
              <a:spcAft>
                <a:spcPts val="600"/>
              </a:spcAft>
              <a:buFont typeface="Arial" panose="020B0604020202020204" pitchFamily="34" charset="0"/>
              <a:buChar char="•"/>
            </a:pPr>
            <a:r>
              <a:rPr lang="en-US" sz="1600" dirty="0"/>
              <a:t>Spanish</a:t>
            </a:r>
          </a:p>
          <a:p>
            <a:pPr marL="285750" indent="-285750">
              <a:lnSpc>
                <a:spcPct val="90000"/>
              </a:lnSpc>
              <a:spcAft>
                <a:spcPts val="600"/>
              </a:spcAft>
              <a:buFont typeface="Arial" panose="020B0604020202020204" pitchFamily="34" charset="0"/>
              <a:buChar char="•"/>
            </a:pPr>
            <a:r>
              <a:rPr lang="en-US" sz="1600" dirty="0"/>
              <a:t>Chinese</a:t>
            </a:r>
          </a:p>
          <a:p>
            <a:pPr marL="285750" indent="-285750">
              <a:lnSpc>
                <a:spcPct val="90000"/>
              </a:lnSpc>
              <a:spcAft>
                <a:spcPts val="600"/>
              </a:spcAft>
              <a:buFont typeface="Arial" panose="020B0604020202020204" pitchFamily="34" charset="0"/>
              <a:buChar char="•"/>
            </a:pPr>
            <a:r>
              <a:rPr lang="en-US" sz="1600" dirty="0"/>
              <a:t>Other (Korean or Japanese)</a:t>
            </a:r>
          </a:p>
          <a:p>
            <a:pPr indent="-228600">
              <a:lnSpc>
                <a:spcPct val="90000"/>
              </a:lnSpc>
              <a:spcAft>
                <a:spcPts val="600"/>
              </a:spcAft>
              <a:buFont typeface="Arial" panose="020B0604020202020204" pitchFamily="34" charset="0"/>
              <a:buChar char="•"/>
            </a:pPr>
            <a:endParaRPr lang="en-US" sz="1600" dirty="0"/>
          </a:p>
          <a:p>
            <a:pPr indent="-228600">
              <a:lnSpc>
                <a:spcPct val="90000"/>
              </a:lnSpc>
              <a:spcAft>
                <a:spcPts val="600"/>
              </a:spcAft>
              <a:buFont typeface="Arial" panose="020B0604020202020204" pitchFamily="34" charset="0"/>
              <a:buChar char="•"/>
            </a:pPr>
            <a:r>
              <a:rPr lang="en-US" sz="1600" dirty="0"/>
              <a:t>Translated PowerPoints in Spanish and Chinese</a:t>
            </a:r>
          </a:p>
          <a:p>
            <a:pPr indent="-228600">
              <a:lnSpc>
                <a:spcPct val="90000"/>
              </a:lnSpc>
              <a:spcAft>
                <a:spcPts val="600"/>
              </a:spcAft>
              <a:buFont typeface="Arial" panose="020B0604020202020204" pitchFamily="34" charset="0"/>
              <a:buChar char="•"/>
            </a:pPr>
            <a:endParaRPr lang="en-US" sz="1600" dirty="0"/>
          </a:p>
          <a:p>
            <a:pPr indent="-228600">
              <a:lnSpc>
                <a:spcPct val="90000"/>
              </a:lnSpc>
              <a:spcAft>
                <a:spcPts val="600"/>
              </a:spcAft>
              <a:buFont typeface="Arial" panose="020B0604020202020204" pitchFamily="34" charset="0"/>
              <a:buChar char="•"/>
            </a:pPr>
            <a:r>
              <a:rPr lang="en-US" sz="1600" dirty="0"/>
              <a:t>Currently on Zoom</a:t>
            </a:r>
          </a:p>
          <a:p>
            <a:pPr indent="-228600">
              <a:lnSpc>
                <a:spcPct val="90000"/>
              </a:lnSpc>
              <a:spcAft>
                <a:spcPts val="600"/>
              </a:spcAft>
              <a:buFont typeface="Arial" panose="020B0604020202020204" pitchFamily="34" charset="0"/>
              <a:buChar char="•"/>
            </a:pPr>
            <a:endParaRPr lang="en-US" sz="1600" dirty="0"/>
          </a:p>
          <a:p>
            <a:pPr indent="-228600">
              <a:lnSpc>
                <a:spcPct val="90000"/>
              </a:lnSpc>
              <a:spcAft>
                <a:spcPts val="600"/>
              </a:spcAft>
              <a:buFont typeface="Arial" panose="020B0604020202020204" pitchFamily="34" charset="0"/>
              <a:buChar char="•"/>
            </a:pPr>
            <a:r>
              <a:rPr lang="en-US" sz="1600" dirty="0"/>
              <a:t>In pervious years – included childcare to make events accessible</a:t>
            </a:r>
          </a:p>
        </p:txBody>
      </p:sp>
    </p:spTree>
    <p:extLst>
      <p:ext uri="{BB962C8B-B14F-4D97-AF65-F5344CB8AC3E}">
        <p14:creationId xmlns:p14="http://schemas.microsoft.com/office/powerpoint/2010/main" val="979332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EC9B27-1CA9-4FF2-B50E-69B6E3718AC5}"/>
              </a:ext>
            </a:extLst>
          </p:cNvPr>
          <p:cNvSpPr>
            <a:spLocks noGrp="1"/>
          </p:cNvSpPr>
          <p:nvPr>
            <p:ph type="title"/>
          </p:nvPr>
        </p:nvSpPr>
        <p:spPr>
          <a:xfrm>
            <a:off x="767290" y="1780661"/>
            <a:ext cx="3582073" cy="1463472"/>
          </a:xfrm>
        </p:spPr>
        <p:txBody>
          <a:bodyPr vert="horz" lIns="91440" tIns="45720" rIns="91440" bIns="45720" rtlCol="0" anchor="t">
            <a:normAutofit/>
          </a:bodyPr>
          <a:lstStyle/>
          <a:p>
            <a:r>
              <a:rPr lang="en-US" sz="3700" kern="1200">
                <a:solidFill>
                  <a:schemeClr val="bg1"/>
                </a:solidFill>
                <a:latin typeface="+mj-lt"/>
                <a:ea typeface="+mj-ea"/>
                <a:cs typeface="+mj-cs"/>
              </a:rPr>
              <a:t>Family Partnership Team</a:t>
            </a:r>
          </a:p>
        </p:txBody>
      </p:sp>
      <p:grpSp>
        <p:nvGrpSpPr>
          <p:cNvPr id="22" name="Group 21">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23"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24"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6" name="TextBox 5">
            <a:extLst>
              <a:ext uri="{FF2B5EF4-FFF2-40B4-BE49-F238E27FC236}">
                <a16:creationId xmlns:a16="http://schemas.microsoft.com/office/drawing/2014/main" id="{1A08958C-0092-4946-A77A-19BC903B01D6}"/>
              </a:ext>
            </a:extLst>
          </p:cNvPr>
          <p:cNvSpPr txBox="1"/>
          <p:nvPr/>
        </p:nvSpPr>
        <p:spPr>
          <a:xfrm>
            <a:off x="767290" y="3383121"/>
            <a:ext cx="3582072" cy="2793251"/>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1000">
                <a:solidFill>
                  <a:schemeClr val="bg1"/>
                </a:solidFill>
              </a:rPr>
              <a:t>Lorna Gilmour</a:t>
            </a:r>
          </a:p>
          <a:p>
            <a:pPr indent="-228600">
              <a:lnSpc>
                <a:spcPct val="90000"/>
              </a:lnSpc>
              <a:spcAft>
                <a:spcPts val="600"/>
              </a:spcAft>
              <a:buFont typeface="Arial" panose="020B0604020202020204" pitchFamily="34" charset="0"/>
              <a:buChar char="•"/>
            </a:pPr>
            <a:r>
              <a:rPr lang="en-US" sz="1000">
                <a:solidFill>
                  <a:schemeClr val="bg1"/>
                </a:solidFill>
              </a:rPr>
              <a:t>Ina Ghangurde – Liaison</a:t>
            </a:r>
          </a:p>
          <a:p>
            <a:pPr indent="-228600">
              <a:lnSpc>
                <a:spcPct val="90000"/>
              </a:lnSpc>
              <a:spcAft>
                <a:spcPts val="600"/>
              </a:spcAft>
              <a:buFont typeface="Arial" panose="020B0604020202020204" pitchFamily="34" charset="0"/>
              <a:buChar char="•"/>
            </a:pPr>
            <a:r>
              <a:rPr lang="en-US" sz="1000">
                <a:solidFill>
                  <a:schemeClr val="bg1"/>
                </a:solidFill>
              </a:rPr>
              <a:t>Liliana Medina – Liaison</a:t>
            </a:r>
          </a:p>
          <a:p>
            <a:pPr indent="-228600">
              <a:lnSpc>
                <a:spcPct val="90000"/>
              </a:lnSpc>
              <a:spcAft>
                <a:spcPts val="600"/>
              </a:spcAft>
              <a:buFont typeface="Arial" panose="020B0604020202020204" pitchFamily="34" charset="0"/>
              <a:buChar char="•"/>
            </a:pPr>
            <a:r>
              <a:rPr lang="en-US" sz="1000">
                <a:solidFill>
                  <a:schemeClr val="bg1"/>
                </a:solidFill>
              </a:rPr>
              <a:t>Wenli Mithal – Liaison</a:t>
            </a:r>
          </a:p>
          <a:p>
            <a:pPr indent="-228600">
              <a:lnSpc>
                <a:spcPct val="90000"/>
              </a:lnSpc>
              <a:spcAft>
                <a:spcPts val="600"/>
              </a:spcAft>
              <a:buFont typeface="Arial" panose="020B0604020202020204" pitchFamily="34" charset="0"/>
              <a:buChar char="•"/>
            </a:pPr>
            <a:endParaRPr lang="en-US" sz="1000">
              <a:solidFill>
                <a:schemeClr val="bg1"/>
              </a:solidFill>
            </a:endParaRPr>
          </a:p>
          <a:p>
            <a:pPr indent="-228600">
              <a:lnSpc>
                <a:spcPct val="90000"/>
              </a:lnSpc>
              <a:spcAft>
                <a:spcPts val="600"/>
              </a:spcAft>
              <a:buFont typeface="Arial" panose="020B0604020202020204" pitchFamily="34" charset="0"/>
              <a:buChar char="•"/>
            </a:pPr>
            <a:r>
              <a:rPr lang="en-US" sz="1000">
                <a:solidFill>
                  <a:schemeClr val="bg1"/>
                </a:solidFill>
              </a:rPr>
              <a:t>Liaisons work in buildings supporting the schools and families at the schools.</a:t>
            </a:r>
          </a:p>
          <a:p>
            <a:pPr indent="-228600">
              <a:lnSpc>
                <a:spcPct val="90000"/>
              </a:lnSpc>
              <a:spcAft>
                <a:spcPts val="600"/>
              </a:spcAft>
              <a:buFont typeface="Arial" panose="020B0604020202020204" pitchFamily="34" charset="0"/>
              <a:buChar char="•"/>
            </a:pPr>
            <a:r>
              <a:rPr lang="en-US" sz="1000">
                <a:solidFill>
                  <a:schemeClr val="bg1"/>
                </a:solidFill>
              </a:rPr>
              <a:t>Meet with parents.</a:t>
            </a:r>
          </a:p>
          <a:p>
            <a:pPr indent="-228600">
              <a:lnSpc>
                <a:spcPct val="90000"/>
              </a:lnSpc>
              <a:spcAft>
                <a:spcPts val="600"/>
              </a:spcAft>
              <a:buFont typeface="Arial" panose="020B0604020202020204" pitchFamily="34" charset="0"/>
              <a:buChar char="•"/>
            </a:pPr>
            <a:r>
              <a:rPr lang="en-US" sz="1000">
                <a:solidFill>
                  <a:schemeClr val="bg1"/>
                </a:solidFill>
              </a:rPr>
              <a:t>Meet with students as needed.</a:t>
            </a:r>
          </a:p>
          <a:p>
            <a:pPr indent="-228600">
              <a:lnSpc>
                <a:spcPct val="90000"/>
              </a:lnSpc>
              <a:spcAft>
                <a:spcPts val="600"/>
              </a:spcAft>
              <a:buFont typeface="Arial" panose="020B0604020202020204" pitchFamily="34" charset="0"/>
              <a:buChar char="•"/>
            </a:pPr>
            <a:r>
              <a:rPr lang="en-US" sz="1000">
                <a:solidFill>
                  <a:schemeClr val="bg1"/>
                </a:solidFill>
              </a:rPr>
              <a:t>Work and support staff as cultural brokers</a:t>
            </a:r>
          </a:p>
          <a:p>
            <a:pPr indent="-228600">
              <a:lnSpc>
                <a:spcPct val="90000"/>
              </a:lnSpc>
              <a:spcAft>
                <a:spcPts val="600"/>
              </a:spcAft>
              <a:buFont typeface="Arial" panose="020B0604020202020204" pitchFamily="34" charset="0"/>
              <a:buChar char="•"/>
            </a:pPr>
            <a:endParaRPr lang="en-US" sz="1000">
              <a:solidFill>
                <a:schemeClr val="bg1"/>
              </a:solidFill>
            </a:endParaRPr>
          </a:p>
          <a:p>
            <a:pPr indent="-228600">
              <a:lnSpc>
                <a:spcPct val="90000"/>
              </a:lnSpc>
              <a:spcAft>
                <a:spcPts val="600"/>
              </a:spcAft>
              <a:buFont typeface="Arial" panose="020B0604020202020204" pitchFamily="34" charset="0"/>
              <a:buChar char="•"/>
            </a:pPr>
            <a:r>
              <a:rPr lang="en-US" sz="1000">
                <a:solidFill>
                  <a:schemeClr val="bg1"/>
                </a:solidFill>
              </a:rPr>
              <a:t>Role is not school interpreters or translators.</a:t>
            </a:r>
          </a:p>
          <a:p>
            <a:pPr indent="-228600">
              <a:lnSpc>
                <a:spcPct val="90000"/>
              </a:lnSpc>
              <a:spcAft>
                <a:spcPts val="600"/>
              </a:spcAft>
              <a:buFont typeface="Arial" panose="020B0604020202020204" pitchFamily="34" charset="0"/>
              <a:buChar char="•"/>
            </a:pPr>
            <a:r>
              <a:rPr lang="en-US" sz="1000">
                <a:solidFill>
                  <a:schemeClr val="bg1"/>
                </a:solidFill>
              </a:rPr>
              <a:t>District contracts with business for those services.  </a:t>
            </a:r>
          </a:p>
        </p:txBody>
      </p:sp>
      <p:pic>
        <p:nvPicPr>
          <p:cNvPr id="5" name="Content Placeholder 4">
            <a:extLst>
              <a:ext uri="{FF2B5EF4-FFF2-40B4-BE49-F238E27FC236}">
                <a16:creationId xmlns:a16="http://schemas.microsoft.com/office/drawing/2014/main" id="{3671E487-FCC5-44E1-ABB7-DEFB1A9648AE}"/>
              </a:ext>
            </a:extLst>
          </p:cNvPr>
          <p:cNvPicPr>
            <a:picLocks noGrp="1" noChangeAspect="1"/>
          </p:cNvPicPr>
          <p:nvPr>
            <p:ph idx="1"/>
          </p:nvPr>
        </p:nvPicPr>
        <p:blipFill>
          <a:blip r:embed="rId2"/>
          <a:stretch>
            <a:fillRect/>
          </a:stretch>
        </p:blipFill>
        <p:spPr>
          <a:xfrm>
            <a:off x="5607344" y="903730"/>
            <a:ext cx="5661148" cy="4472307"/>
          </a:xfrm>
          <a:prstGeom prst="rect">
            <a:avLst/>
          </a:prstGeom>
        </p:spPr>
      </p:pic>
    </p:spTree>
    <p:extLst>
      <p:ext uri="{BB962C8B-B14F-4D97-AF65-F5344CB8AC3E}">
        <p14:creationId xmlns:p14="http://schemas.microsoft.com/office/powerpoint/2010/main" val="1295030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3"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F001E09B-DFD1-4930-9776-081481EF448E}"/>
              </a:ext>
            </a:extLst>
          </p:cNvPr>
          <p:cNvSpPr>
            <a:spLocks noGrp="1"/>
          </p:cNvSpPr>
          <p:nvPr>
            <p:ph type="title"/>
          </p:nvPr>
        </p:nvSpPr>
        <p:spPr>
          <a:xfrm>
            <a:off x="767290" y="1166932"/>
            <a:ext cx="3582073" cy="4279709"/>
          </a:xfrm>
        </p:spPr>
        <p:txBody>
          <a:bodyPr anchor="ctr">
            <a:normAutofit/>
          </a:bodyPr>
          <a:lstStyle/>
          <a:p>
            <a:r>
              <a:rPr lang="en-US">
                <a:solidFill>
                  <a:schemeClr val="bg1"/>
                </a:solidFill>
              </a:rPr>
              <a:t>Translation and Interpretation Support</a:t>
            </a:r>
          </a:p>
        </p:txBody>
      </p:sp>
      <p:sp>
        <p:nvSpPr>
          <p:cNvPr id="3" name="Content Placeholder 2">
            <a:extLst>
              <a:ext uri="{FF2B5EF4-FFF2-40B4-BE49-F238E27FC236}">
                <a16:creationId xmlns:a16="http://schemas.microsoft.com/office/drawing/2014/main" id="{1571125D-9447-4ACB-B3C5-CA991D53FF19}"/>
              </a:ext>
            </a:extLst>
          </p:cNvPr>
          <p:cNvSpPr>
            <a:spLocks noGrp="1"/>
          </p:cNvSpPr>
          <p:nvPr>
            <p:ph idx="1"/>
          </p:nvPr>
        </p:nvSpPr>
        <p:spPr>
          <a:xfrm>
            <a:off x="5540308" y="764261"/>
            <a:ext cx="6246224" cy="5535871"/>
          </a:xfrm>
        </p:spPr>
        <p:txBody>
          <a:bodyPr anchor="ctr">
            <a:normAutofit/>
          </a:bodyPr>
          <a:lstStyle/>
          <a:p>
            <a:r>
              <a:rPr lang="en-US" sz="2400" dirty="0"/>
              <a:t>Training for all staff that interacts with families on how to support families with interpreters (certificated staff, office staff, Admin staff)</a:t>
            </a:r>
          </a:p>
          <a:p>
            <a:r>
              <a:rPr lang="en-US" sz="2400" dirty="0"/>
              <a:t>Work with departments on ensuring documents are accessible to ALL families. (format of document on website, </a:t>
            </a:r>
            <a:r>
              <a:rPr lang="en-US" sz="2400" dirty="0" err="1"/>
              <a:t>eNEWS</a:t>
            </a:r>
            <a:r>
              <a:rPr lang="en-US" sz="2400" dirty="0"/>
              <a:t> accessibility, </a:t>
            </a:r>
            <a:r>
              <a:rPr lang="en-US" sz="2400" dirty="0" err="1"/>
              <a:t>etc</a:t>
            </a:r>
            <a:r>
              <a:rPr lang="en-US" sz="2400" dirty="0"/>
              <a:t>)</a:t>
            </a:r>
          </a:p>
          <a:p>
            <a:r>
              <a:rPr lang="en-US" sz="2400" dirty="0"/>
              <a:t>Identify Preferred Language of family each year so that staff can contact families eliminating barriers for families and building stronger relationships with families.</a:t>
            </a:r>
          </a:p>
          <a:p>
            <a:r>
              <a:rPr lang="en-US" sz="2400" dirty="0"/>
              <a:t>Provide resources and tips on communication strategies (example – speaking and reading level)</a:t>
            </a:r>
          </a:p>
          <a:p>
            <a:endParaRPr lang="en-US" sz="2400" dirty="0"/>
          </a:p>
        </p:txBody>
      </p:sp>
    </p:spTree>
    <p:extLst>
      <p:ext uri="{BB962C8B-B14F-4D97-AF65-F5344CB8AC3E}">
        <p14:creationId xmlns:p14="http://schemas.microsoft.com/office/powerpoint/2010/main" val="1256672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71EDD2-403B-42B8-9767-E2B1EF638BD1}"/>
              </a:ext>
            </a:extLst>
          </p:cNvPr>
          <p:cNvSpPr>
            <a:spLocks noGrp="1"/>
          </p:cNvSpPr>
          <p:nvPr>
            <p:ph type="title"/>
          </p:nvPr>
        </p:nvSpPr>
        <p:spPr>
          <a:xfrm>
            <a:off x="838200" y="365125"/>
            <a:ext cx="10515600" cy="1325563"/>
          </a:xfrm>
        </p:spPr>
        <p:txBody>
          <a:bodyPr>
            <a:normAutofit/>
          </a:bodyPr>
          <a:lstStyle/>
          <a:p>
            <a:r>
              <a:rPr lang="en-US" sz="5400" dirty="0"/>
              <a:t>EL 16 – item #4</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D06F8C2-20BC-4694-AD77-8D35D0408EC9}"/>
              </a:ext>
            </a:extLst>
          </p:cNvPr>
          <p:cNvSpPr>
            <a:spLocks noGrp="1"/>
          </p:cNvSpPr>
          <p:nvPr>
            <p:ph idx="1"/>
          </p:nvPr>
        </p:nvSpPr>
        <p:spPr>
          <a:xfrm>
            <a:off x="838200" y="1929384"/>
            <a:ext cx="5562600" cy="4346124"/>
          </a:xfrm>
        </p:spPr>
        <p:txBody>
          <a:bodyPr>
            <a:normAutofit/>
          </a:bodyPr>
          <a:lstStyle/>
          <a:p>
            <a:pPr marL="0" indent="0">
              <a:buNone/>
            </a:pPr>
            <a:r>
              <a:rPr lang="en-US" sz="3200" dirty="0"/>
              <a:t>Develop and implement strategies for effective partnerships between home, school, and the district, seeking out diverse perspectives on district initiatives, practices, and school climate.</a:t>
            </a:r>
          </a:p>
          <a:p>
            <a:pPr marL="0" indent="0">
              <a:buNone/>
            </a:pPr>
            <a:endParaRPr lang="en-US" sz="2200" dirty="0"/>
          </a:p>
          <a:p>
            <a:pPr marL="0" indent="0">
              <a:buNone/>
            </a:pPr>
            <a:endParaRPr lang="en-US" sz="2200" dirty="0"/>
          </a:p>
        </p:txBody>
      </p:sp>
      <p:pic>
        <p:nvPicPr>
          <p:cNvPr id="5" name="Picture 4">
            <a:extLst>
              <a:ext uri="{FF2B5EF4-FFF2-40B4-BE49-F238E27FC236}">
                <a16:creationId xmlns:a16="http://schemas.microsoft.com/office/drawing/2014/main" id="{43A3C5E8-C795-43EF-B2CA-3A4834E204C0}"/>
              </a:ext>
            </a:extLst>
          </p:cNvPr>
          <p:cNvPicPr>
            <a:picLocks noChangeAspect="1"/>
          </p:cNvPicPr>
          <p:nvPr/>
        </p:nvPicPr>
        <p:blipFill>
          <a:blip r:embed="rId2"/>
          <a:stretch>
            <a:fillRect/>
          </a:stretch>
        </p:blipFill>
        <p:spPr>
          <a:xfrm>
            <a:off x="6559251" y="77822"/>
            <a:ext cx="5132877" cy="6858000"/>
          </a:xfrm>
          <a:prstGeom prst="rect">
            <a:avLst/>
          </a:prstGeom>
        </p:spPr>
      </p:pic>
    </p:spTree>
    <p:extLst>
      <p:ext uri="{BB962C8B-B14F-4D97-AF65-F5344CB8AC3E}">
        <p14:creationId xmlns:p14="http://schemas.microsoft.com/office/powerpoint/2010/main" val="2948662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3"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C18367EB-BE77-4C48-A66F-6E4FE3645154}"/>
              </a:ext>
            </a:extLst>
          </p:cNvPr>
          <p:cNvSpPr>
            <a:spLocks noGrp="1"/>
          </p:cNvSpPr>
          <p:nvPr>
            <p:ph type="title"/>
          </p:nvPr>
        </p:nvSpPr>
        <p:spPr>
          <a:xfrm>
            <a:off x="767290" y="1166932"/>
            <a:ext cx="3582073" cy="4279709"/>
          </a:xfrm>
        </p:spPr>
        <p:txBody>
          <a:bodyPr anchor="ctr">
            <a:normAutofit/>
          </a:bodyPr>
          <a:lstStyle/>
          <a:p>
            <a:r>
              <a:rPr lang="en-US" sz="4800" dirty="0">
                <a:solidFill>
                  <a:schemeClr val="bg1"/>
                </a:solidFill>
              </a:rPr>
              <a:t>Diverse Perspectives and Voice</a:t>
            </a:r>
          </a:p>
        </p:txBody>
      </p:sp>
      <p:sp>
        <p:nvSpPr>
          <p:cNvPr id="3" name="Content Placeholder 2">
            <a:extLst>
              <a:ext uri="{FF2B5EF4-FFF2-40B4-BE49-F238E27FC236}">
                <a16:creationId xmlns:a16="http://schemas.microsoft.com/office/drawing/2014/main" id="{A6254978-EB63-4687-997F-4E6556729940}"/>
              </a:ext>
            </a:extLst>
          </p:cNvPr>
          <p:cNvSpPr>
            <a:spLocks noGrp="1"/>
          </p:cNvSpPr>
          <p:nvPr>
            <p:ph idx="1"/>
          </p:nvPr>
        </p:nvSpPr>
        <p:spPr>
          <a:xfrm>
            <a:off x="5461838" y="681628"/>
            <a:ext cx="5962872" cy="5794673"/>
          </a:xfrm>
        </p:spPr>
        <p:txBody>
          <a:bodyPr anchor="ctr">
            <a:normAutofit/>
          </a:bodyPr>
          <a:lstStyle/>
          <a:p>
            <a:r>
              <a:rPr lang="en-US" sz="2400" dirty="0"/>
              <a:t>Family Partnership Advisory Group meetings to learn how we can better support families in our district. Feedback from parents of district initiatives. Report to director suggestions from group.( Group includes cultural, religious and linguistically diverse families)</a:t>
            </a:r>
          </a:p>
          <a:p>
            <a:r>
              <a:rPr lang="en-US" sz="2400" dirty="0"/>
              <a:t>Partnership with ISD FACE chairs at each school to support engagement activities at each school.</a:t>
            </a:r>
          </a:p>
          <a:p>
            <a:r>
              <a:rPr lang="en-US" sz="2400" dirty="0"/>
              <a:t>Family Connections meeting (3X year) to connect with new families, have families connect with each other.</a:t>
            </a:r>
          </a:p>
          <a:p>
            <a:r>
              <a:rPr lang="en-US" sz="2400" dirty="0"/>
              <a:t>Parent Panel PDs at schools as requested – provide diverse perspectives and parent voice.</a:t>
            </a:r>
          </a:p>
        </p:txBody>
      </p:sp>
    </p:spTree>
    <p:extLst>
      <p:ext uri="{BB962C8B-B14F-4D97-AF65-F5344CB8AC3E}">
        <p14:creationId xmlns:p14="http://schemas.microsoft.com/office/powerpoint/2010/main" val="824033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B20E1-6492-4A4B-B1BD-7703CD5FB247}"/>
              </a:ext>
            </a:extLst>
          </p:cNvPr>
          <p:cNvSpPr>
            <a:spLocks noGrp="1"/>
          </p:cNvSpPr>
          <p:nvPr>
            <p:ph type="title"/>
          </p:nvPr>
        </p:nvSpPr>
        <p:spPr/>
        <p:txBody>
          <a:bodyPr/>
          <a:lstStyle/>
          <a:p>
            <a:r>
              <a:rPr lang="en-US" sz="4400" dirty="0"/>
              <a:t>EL 16 – item #1</a:t>
            </a:r>
            <a:endParaRPr lang="en-US" dirty="0"/>
          </a:p>
        </p:txBody>
      </p:sp>
      <p:sp>
        <p:nvSpPr>
          <p:cNvPr id="3" name="Content Placeholder 2">
            <a:extLst>
              <a:ext uri="{FF2B5EF4-FFF2-40B4-BE49-F238E27FC236}">
                <a16:creationId xmlns:a16="http://schemas.microsoft.com/office/drawing/2014/main" id="{FC145BB8-CCBB-4D16-BAE5-F89B897E5579}"/>
              </a:ext>
            </a:extLst>
          </p:cNvPr>
          <p:cNvSpPr>
            <a:spLocks noGrp="1"/>
          </p:cNvSpPr>
          <p:nvPr>
            <p:ph idx="1"/>
          </p:nvPr>
        </p:nvSpPr>
        <p:spPr/>
        <p:txBody>
          <a:bodyPr/>
          <a:lstStyle/>
          <a:p>
            <a:r>
              <a:rPr lang="en-US" dirty="0"/>
              <a:t>Promote an environment and culture that supports and encourages effective engagement of all students and fosters cultural competency in students. </a:t>
            </a:r>
          </a:p>
          <a:p>
            <a:r>
              <a:rPr lang="en-US" dirty="0"/>
              <a:t>Provide professional development, training, and engagement opportunities to inform and practice cultural competence, and increase awareness of personal and systemic bias and inequities in teaching, counseling, advising, and coaching practices, as well as in discipline, staff – student interactions, and staff – parent interactions.</a:t>
            </a:r>
          </a:p>
        </p:txBody>
      </p:sp>
    </p:spTree>
    <p:extLst>
      <p:ext uri="{BB962C8B-B14F-4D97-AF65-F5344CB8AC3E}">
        <p14:creationId xmlns:p14="http://schemas.microsoft.com/office/powerpoint/2010/main" val="566518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72D35A7-E919-4388-8DF3-000C7818313E}"/>
              </a:ext>
            </a:extLst>
          </p:cNvPr>
          <p:cNvSpPr>
            <a:spLocks noGrp="1"/>
          </p:cNvSpPr>
          <p:nvPr>
            <p:ph type="title"/>
          </p:nvPr>
        </p:nvSpPr>
        <p:spPr>
          <a:xfrm>
            <a:off x="804672" y="640080"/>
            <a:ext cx="3282696" cy="5257800"/>
          </a:xfrm>
        </p:spPr>
        <p:txBody>
          <a:bodyPr>
            <a:normAutofit/>
          </a:bodyPr>
          <a:lstStyle/>
          <a:p>
            <a:r>
              <a:rPr lang="en-US">
                <a:solidFill>
                  <a:schemeClr val="bg1"/>
                </a:solidFill>
              </a:rPr>
              <a:t>Cultural Competency PDs for staff</a:t>
            </a:r>
          </a:p>
        </p:txBody>
      </p:sp>
      <p:sp>
        <p:nvSpPr>
          <p:cNvPr id="3" name="Content Placeholder 2">
            <a:extLst>
              <a:ext uri="{FF2B5EF4-FFF2-40B4-BE49-F238E27FC236}">
                <a16:creationId xmlns:a16="http://schemas.microsoft.com/office/drawing/2014/main" id="{9AE75A52-E9FD-41EE-BEDB-76E6B818D415}"/>
              </a:ext>
            </a:extLst>
          </p:cNvPr>
          <p:cNvSpPr>
            <a:spLocks noGrp="1"/>
          </p:cNvSpPr>
          <p:nvPr>
            <p:ph idx="1"/>
          </p:nvPr>
        </p:nvSpPr>
        <p:spPr>
          <a:xfrm>
            <a:off x="5358384" y="640081"/>
            <a:ext cx="6024654" cy="5257800"/>
          </a:xfrm>
        </p:spPr>
        <p:txBody>
          <a:bodyPr anchor="ctr">
            <a:normAutofit/>
          </a:bodyPr>
          <a:lstStyle/>
          <a:p>
            <a:r>
              <a:rPr lang="en-US" sz="2400"/>
              <a:t>Dual Partnership – use information learned from families in PDs for staff.</a:t>
            </a:r>
          </a:p>
          <a:p>
            <a:r>
              <a:rPr lang="en-US" sz="2400"/>
              <a:t>Tips and strategies on communicating with families – diverse perspectives based on culture (values and beliefs)</a:t>
            </a:r>
          </a:p>
          <a:p>
            <a:r>
              <a:rPr lang="en-US" sz="2400"/>
              <a:t>Check assumptions and biases - Understanding school system understanding of families, cultural and religious beliefs</a:t>
            </a:r>
          </a:p>
          <a:p>
            <a:r>
              <a:rPr lang="en-US" sz="2400"/>
              <a:t>Includes Religious and Cultural Celebrations calendar for staff</a:t>
            </a:r>
          </a:p>
        </p:txBody>
      </p:sp>
    </p:spTree>
    <p:extLst>
      <p:ext uri="{BB962C8B-B14F-4D97-AF65-F5344CB8AC3E}">
        <p14:creationId xmlns:p14="http://schemas.microsoft.com/office/powerpoint/2010/main" val="1934106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1080B50F502CE4295741A26991808E7" ma:contentTypeVersion="14" ma:contentTypeDescription="Create a new document." ma:contentTypeScope="" ma:versionID="20664680b500806404ea2ed7ca4098a2">
  <xsd:schema xmlns:xsd="http://www.w3.org/2001/XMLSchema" xmlns:xs="http://www.w3.org/2001/XMLSchema" xmlns:p="http://schemas.microsoft.com/office/2006/metadata/properties" xmlns:ns3="a993da6b-ecc5-4661-974d-dcf5519ce991" xmlns:ns4="eb5fd477-d12f-4726-9e87-1bab0dac6eba" targetNamespace="http://schemas.microsoft.com/office/2006/metadata/properties" ma:root="true" ma:fieldsID="cf3851dd280057e05468508dbf1bfe9d" ns3:_="" ns4:_="">
    <xsd:import namespace="a993da6b-ecc5-4661-974d-dcf5519ce991"/>
    <xsd:import namespace="eb5fd477-d12f-4726-9e87-1bab0dac6eba"/>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93da6b-ecc5-4661-974d-dcf5519ce991"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b5fd477-d12f-4726-9e87-1bab0dac6eba"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956F723-495B-4759-976C-7B050A266B34}">
  <ds:schemaRefs>
    <ds:schemaRef ds:uri="http://schemas.microsoft.com/sharepoint/v3/contenttype/forms"/>
  </ds:schemaRefs>
</ds:datastoreItem>
</file>

<file path=customXml/itemProps2.xml><?xml version="1.0" encoding="utf-8"?>
<ds:datastoreItem xmlns:ds="http://schemas.openxmlformats.org/officeDocument/2006/customXml" ds:itemID="{150309D4-06FD-4504-A15C-CBCB2FF309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93da6b-ecc5-4661-974d-dcf5519ce991"/>
    <ds:schemaRef ds:uri="eb5fd477-d12f-4726-9e87-1bab0dac6e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510ADAC-F8D9-470D-A2A5-80163C5F732B}">
  <ds:schemaRefs>
    <ds:schemaRef ds:uri="http://schemas.microsoft.com/office/2006/documentManagement/types"/>
    <ds:schemaRef ds:uri="http://purl.org/dc/terms/"/>
    <ds:schemaRef ds:uri="http://schemas.openxmlformats.org/package/2006/metadata/core-properties"/>
    <ds:schemaRef ds:uri="http://purl.org/dc/dcmitype/"/>
    <ds:schemaRef ds:uri="eb5fd477-d12f-4726-9e87-1bab0dac6eba"/>
    <ds:schemaRef ds:uri="http://purl.org/dc/elements/1.1/"/>
    <ds:schemaRef ds:uri="http://schemas.microsoft.com/office/2006/metadata/properties"/>
    <ds:schemaRef ds:uri="http://schemas.microsoft.com/office/infopath/2007/PartnerControls"/>
    <ds:schemaRef ds:uri="a993da6b-ecc5-4661-974d-dcf5519ce99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205</TotalTime>
  <Words>815</Words>
  <Application>Microsoft Office PowerPoint</Application>
  <PresentationFormat>Widescreen</PresentationFormat>
  <Paragraphs>77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ff-tisa-web-pro</vt:lpstr>
      <vt:lpstr>Roboto</vt:lpstr>
      <vt:lpstr>Office Theme</vt:lpstr>
      <vt:lpstr>PowerPoint Presentation</vt:lpstr>
      <vt:lpstr>EL 16 – item #3</vt:lpstr>
      <vt:lpstr>Family Information Events</vt:lpstr>
      <vt:lpstr>Family Partnership Team</vt:lpstr>
      <vt:lpstr>Translation and Interpretation Support</vt:lpstr>
      <vt:lpstr>EL 16 – item #4</vt:lpstr>
      <vt:lpstr>Diverse Perspectives and Voice</vt:lpstr>
      <vt:lpstr>EL 16 – item #1</vt:lpstr>
      <vt:lpstr>Cultural Competency PDs for staff</vt:lpstr>
      <vt:lpstr>Other EL 16</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Lorna Gilmour</dc:creator>
  <cp:lastModifiedBy>Gilmour, Lorna    AD - Staff</cp:lastModifiedBy>
  <cp:revision>4</cp:revision>
  <dcterms:created xsi:type="dcterms:W3CDTF">2022-01-27T07:29:22Z</dcterms:created>
  <dcterms:modified xsi:type="dcterms:W3CDTF">2022-01-27T19:49:14Z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0x01010001080B50F502CE4295741A26991808E7</vt:lpwstr>
  </property>
</Properties>
</file>