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1" r:id="rId5"/>
  </p:sldMasterIdLst>
  <p:notesMasterIdLst>
    <p:notesMasterId r:id="rId29"/>
  </p:notesMasterIdLst>
  <p:sldIdLst>
    <p:sldId id="269" r:id="rId6"/>
    <p:sldId id="414" r:id="rId7"/>
    <p:sldId id="405" r:id="rId8"/>
    <p:sldId id="407" r:id="rId9"/>
    <p:sldId id="257" r:id="rId10"/>
    <p:sldId id="265" r:id="rId11"/>
    <p:sldId id="264" r:id="rId12"/>
    <p:sldId id="398" r:id="rId13"/>
    <p:sldId id="410" r:id="rId14"/>
    <p:sldId id="423" r:id="rId15"/>
    <p:sldId id="266" r:id="rId16"/>
    <p:sldId id="408" r:id="rId17"/>
    <p:sldId id="259" r:id="rId18"/>
    <p:sldId id="420" r:id="rId19"/>
    <p:sldId id="419" r:id="rId20"/>
    <p:sldId id="418" r:id="rId21"/>
    <p:sldId id="402" r:id="rId22"/>
    <p:sldId id="417" r:id="rId23"/>
    <p:sldId id="263" r:id="rId24"/>
    <p:sldId id="413" r:id="rId25"/>
    <p:sldId id="260" r:id="rId26"/>
    <p:sldId id="421" r:id="rId27"/>
    <p:sldId id="42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6802E-40C5-339D-F1EB-E3C5800D8C0B}" v="9" dt="2021-10-25T20:24:50.826"/>
    <p1510:client id="{FC0D4D51-CBC3-5030-985C-CC91651197E9}" v="19" dt="2021-10-20T02:31:24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l Atwater" userId="S::cornell@isfdn.org::6f4f3d15-fc7d-4f65-bd7c-eb7c17b8220e" providerId="AD" clId="Web-{D256802E-40C5-339D-F1EB-E3C5800D8C0B}"/>
    <pc:docChg chg="addSld delSld modSld">
      <pc:chgData name="Cornell Atwater" userId="S::cornell@isfdn.org::6f4f3d15-fc7d-4f65-bd7c-eb7c17b8220e" providerId="AD" clId="Web-{D256802E-40C5-339D-F1EB-E3C5800D8C0B}" dt="2021-10-25T20:24:50.529" v="7" actId="20577"/>
      <pc:docMkLst>
        <pc:docMk/>
      </pc:docMkLst>
      <pc:sldChg chg="modSp">
        <pc:chgData name="Cornell Atwater" userId="S::cornell@isfdn.org::6f4f3d15-fc7d-4f65-bd7c-eb7c17b8220e" providerId="AD" clId="Web-{D256802E-40C5-339D-F1EB-E3C5800D8C0B}" dt="2021-10-25T20:24:50.529" v="7" actId="20577"/>
        <pc:sldMkLst>
          <pc:docMk/>
          <pc:sldMk cId="2130685688" sldId="263"/>
        </pc:sldMkLst>
        <pc:spChg chg="mod">
          <ac:chgData name="Cornell Atwater" userId="S::cornell@isfdn.org::6f4f3d15-fc7d-4f65-bd7c-eb7c17b8220e" providerId="AD" clId="Web-{D256802E-40C5-339D-F1EB-E3C5800D8C0B}" dt="2021-10-25T20:24:50.529" v="7" actId="20577"/>
          <ac:spMkLst>
            <pc:docMk/>
            <pc:sldMk cId="2130685688" sldId="263"/>
            <ac:spMk id="3" creationId="{00000000-0000-0000-0000-000000000000}"/>
          </ac:spMkLst>
        </pc:spChg>
      </pc:sldChg>
      <pc:sldChg chg="del">
        <pc:chgData name="Cornell Atwater" userId="S::cornell@isfdn.org::6f4f3d15-fc7d-4f65-bd7c-eb7c17b8220e" providerId="AD" clId="Web-{D256802E-40C5-339D-F1EB-E3C5800D8C0B}" dt="2021-10-25T20:23:36.482" v="1"/>
        <pc:sldMkLst>
          <pc:docMk/>
          <pc:sldMk cId="3827532091" sldId="412"/>
        </pc:sldMkLst>
      </pc:sldChg>
      <pc:sldChg chg="add">
        <pc:chgData name="Cornell Atwater" userId="S::cornell@isfdn.org::6f4f3d15-fc7d-4f65-bd7c-eb7c17b8220e" providerId="AD" clId="Web-{D256802E-40C5-339D-F1EB-E3C5800D8C0B}" dt="2021-10-25T20:23:32.701" v="0"/>
        <pc:sldMkLst>
          <pc:docMk/>
          <pc:sldMk cId="981946016" sldId="423"/>
        </pc:sldMkLst>
      </pc:sldChg>
    </pc:docChg>
  </pc:docChgLst>
  <pc:docChgLst>
    <pc:chgData name="Cornell Atwater" userId="S::cornell@isfdn.org::6f4f3d15-fc7d-4f65-bd7c-eb7c17b8220e" providerId="AD" clId="Web-{FC0D4D51-CBC3-5030-985C-CC91651197E9}"/>
    <pc:docChg chg="modSld">
      <pc:chgData name="Cornell Atwater" userId="S::cornell@isfdn.org::6f4f3d15-fc7d-4f65-bd7c-eb7c17b8220e" providerId="AD" clId="Web-{FC0D4D51-CBC3-5030-985C-CC91651197E9}" dt="2021-10-20T02:31:24.434" v="14" actId="20577"/>
      <pc:docMkLst>
        <pc:docMk/>
      </pc:docMkLst>
      <pc:sldChg chg="modSp">
        <pc:chgData name="Cornell Atwater" userId="S::cornell@isfdn.org::6f4f3d15-fc7d-4f65-bd7c-eb7c17b8220e" providerId="AD" clId="Web-{FC0D4D51-CBC3-5030-985C-CC91651197E9}" dt="2021-10-20T02:31:24.434" v="14" actId="20577"/>
        <pc:sldMkLst>
          <pc:docMk/>
          <pc:sldMk cId="1386259141" sldId="265"/>
        </pc:sldMkLst>
        <pc:spChg chg="mod">
          <ac:chgData name="Cornell Atwater" userId="S::cornell@isfdn.org::6f4f3d15-fc7d-4f65-bd7c-eb7c17b8220e" providerId="AD" clId="Web-{FC0D4D51-CBC3-5030-985C-CC91651197E9}" dt="2021-10-20T02:31:24.434" v="14" actId="20577"/>
          <ac:spMkLst>
            <pc:docMk/>
            <pc:sldMk cId="1386259141" sldId="265"/>
            <ac:spMk id="3" creationId="{B4B1FEE4-30A2-4A3C-9DFE-854B91EC09D1}"/>
          </ac:spMkLst>
        </pc:spChg>
      </pc:sldChg>
      <pc:sldChg chg="modSp">
        <pc:chgData name="Cornell Atwater" userId="S::cornell@isfdn.org::6f4f3d15-fc7d-4f65-bd7c-eb7c17b8220e" providerId="AD" clId="Web-{FC0D4D51-CBC3-5030-985C-CC91651197E9}" dt="2021-10-20T01:49:25.079" v="5" actId="20577"/>
        <pc:sldMkLst>
          <pc:docMk/>
          <pc:sldMk cId="4166938203" sldId="269"/>
        </pc:sldMkLst>
        <pc:spChg chg="mod">
          <ac:chgData name="Cornell Atwater" userId="S::cornell@isfdn.org::6f4f3d15-fc7d-4f65-bd7c-eb7c17b8220e" providerId="AD" clId="Web-{FC0D4D51-CBC3-5030-985C-CC91651197E9}" dt="2021-10-20T01:49:25.079" v="5" actId="20577"/>
          <ac:spMkLst>
            <pc:docMk/>
            <pc:sldMk cId="4166938203" sldId="269"/>
            <ac:spMk id="4" creationId="{A921E2E8-B64A-44F7-A1FF-76EF0D5248A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80146-3EB9-4A78-9890-688A059D31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2B34E2-1171-4087-8EE8-5E3F36463D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put </a:t>
          </a:r>
          <a:r>
            <a:rPr lang="en-US" u="sng" dirty="0"/>
            <a:t>students’ needs first,</a:t>
          </a:r>
          <a:r>
            <a:rPr lang="en-US" dirty="0"/>
            <a:t> focusing on the whole child.</a:t>
          </a:r>
        </a:p>
      </dgm:t>
    </dgm:pt>
    <dgm:pt modelId="{4105A37D-0390-4948-B351-0A99F3A2E955}" type="parTrans" cxnId="{4FED960F-73C7-4569-A75C-49402BC0B363}">
      <dgm:prSet/>
      <dgm:spPr/>
      <dgm:t>
        <a:bodyPr/>
        <a:lstStyle/>
        <a:p>
          <a:endParaRPr lang="en-US"/>
        </a:p>
      </dgm:t>
    </dgm:pt>
    <dgm:pt modelId="{059D0005-C408-484D-96A9-BDA9762888B0}" type="sibTrans" cxnId="{4FED960F-73C7-4569-A75C-49402BC0B363}">
      <dgm:prSet/>
      <dgm:spPr/>
      <dgm:t>
        <a:bodyPr/>
        <a:lstStyle/>
        <a:p>
          <a:endParaRPr lang="en-US"/>
        </a:p>
      </dgm:t>
    </dgm:pt>
    <dgm:pt modelId="{4BA8CA3B-EDFE-4C64-9A44-EC284AE3D4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create opportunity.</a:t>
          </a:r>
        </a:p>
      </dgm:t>
    </dgm:pt>
    <dgm:pt modelId="{3D8F4279-BBBD-43F1-A448-88918E89D0C7}" type="parTrans" cxnId="{B70F95B3-3EF6-48E2-9E5E-978861E19059}">
      <dgm:prSet/>
      <dgm:spPr/>
      <dgm:t>
        <a:bodyPr/>
        <a:lstStyle/>
        <a:p>
          <a:endParaRPr lang="en-US"/>
        </a:p>
      </dgm:t>
    </dgm:pt>
    <dgm:pt modelId="{B502AA99-B43D-4F84-9957-60D387AAC834}" type="sibTrans" cxnId="{B70F95B3-3EF6-48E2-9E5E-978861E19059}">
      <dgm:prSet/>
      <dgm:spPr/>
      <dgm:t>
        <a:bodyPr/>
        <a:lstStyle/>
        <a:p>
          <a:endParaRPr lang="en-US"/>
        </a:p>
      </dgm:t>
    </dgm:pt>
    <dgm:pt modelId="{F8D99931-1770-4024-9ED5-39E4C9101B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collaborate with our partners.</a:t>
          </a:r>
        </a:p>
      </dgm:t>
    </dgm:pt>
    <dgm:pt modelId="{005E8CFE-A23E-4F14-9BA2-C637236364A2}" type="parTrans" cxnId="{FC2D66D5-95DF-4CB5-B52D-65393D2D4547}">
      <dgm:prSet/>
      <dgm:spPr/>
      <dgm:t>
        <a:bodyPr/>
        <a:lstStyle/>
        <a:p>
          <a:endParaRPr lang="en-US"/>
        </a:p>
      </dgm:t>
    </dgm:pt>
    <dgm:pt modelId="{142BD952-CFEA-4604-BF5C-79191E407D55}" type="sibTrans" cxnId="{FC2D66D5-95DF-4CB5-B52D-65393D2D4547}">
      <dgm:prSet/>
      <dgm:spPr/>
      <dgm:t>
        <a:bodyPr/>
        <a:lstStyle/>
        <a:p>
          <a:endParaRPr lang="en-US"/>
        </a:p>
      </dgm:t>
    </dgm:pt>
    <dgm:pt modelId="{CFB89981-EF3D-4DDD-9811-60B435BF11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seek innovation.</a:t>
          </a:r>
        </a:p>
      </dgm:t>
    </dgm:pt>
    <dgm:pt modelId="{2CB522D7-466C-47EE-A4BB-4F22AFD6835F}" type="parTrans" cxnId="{A3C9FFFB-209A-4D51-8B4F-42F3EA5B0647}">
      <dgm:prSet/>
      <dgm:spPr/>
      <dgm:t>
        <a:bodyPr/>
        <a:lstStyle/>
        <a:p>
          <a:endParaRPr lang="en-US"/>
        </a:p>
      </dgm:t>
    </dgm:pt>
    <dgm:pt modelId="{DD6B9747-012F-4523-AC32-F7F6A50D2EC8}" type="sibTrans" cxnId="{A3C9FFFB-209A-4D51-8B4F-42F3EA5B0647}">
      <dgm:prSet/>
      <dgm:spPr/>
      <dgm:t>
        <a:bodyPr/>
        <a:lstStyle/>
        <a:p>
          <a:endParaRPr lang="en-US"/>
        </a:p>
      </dgm:t>
    </dgm:pt>
    <dgm:pt modelId="{A5F6BBBD-D418-4524-A45D-C3277C8D8D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focus on results.</a:t>
          </a:r>
        </a:p>
      </dgm:t>
    </dgm:pt>
    <dgm:pt modelId="{13011516-BFDA-43BB-89CB-FBF176294A71}" type="parTrans" cxnId="{0040E104-8BD0-40FD-A80F-53C0297AFAF7}">
      <dgm:prSet/>
      <dgm:spPr/>
      <dgm:t>
        <a:bodyPr/>
        <a:lstStyle/>
        <a:p>
          <a:endParaRPr lang="en-US"/>
        </a:p>
      </dgm:t>
    </dgm:pt>
    <dgm:pt modelId="{BCFE0925-B8D4-4B05-B298-FDE9CDA5B6B1}" type="sibTrans" cxnId="{0040E104-8BD0-40FD-A80F-53C0297AFAF7}">
      <dgm:prSet/>
      <dgm:spPr/>
      <dgm:t>
        <a:bodyPr/>
        <a:lstStyle/>
        <a:p>
          <a:endParaRPr lang="en-US"/>
        </a:p>
      </dgm:t>
    </dgm:pt>
    <dgm:pt modelId="{AC6861F4-9A75-491F-8E6B-A54D93131A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recognize and build relationships with our donors.</a:t>
          </a:r>
        </a:p>
      </dgm:t>
    </dgm:pt>
    <dgm:pt modelId="{25143390-DE32-425B-995D-8FA7321A8F86}" type="parTrans" cxnId="{1989406B-A378-4E96-A01F-368A702B2177}">
      <dgm:prSet/>
      <dgm:spPr/>
      <dgm:t>
        <a:bodyPr/>
        <a:lstStyle/>
        <a:p>
          <a:endParaRPr lang="en-US"/>
        </a:p>
      </dgm:t>
    </dgm:pt>
    <dgm:pt modelId="{9AA30DD8-10CF-4B9A-99A4-0ED2CAABD727}" type="sibTrans" cxnId="{1989406B-A378-4E96-A01F-368A702B2177}">
      <dgm:prSet/>
      <dgm:spPr/>
      <dgm:t>
        <a:bodyPr/>
        <a:lstStyle/>
        <a:p>
          <a:endParaRPr lang="en-US"/>
        </a:p>
      </dgm:t>
    </dgm:pt>
    <dgm:pt modelId="{C3A6F904-BFDD-4FAB-830C-3B57B4311774}" type="pres">
      <dgm:prSet presAssocID="{D3880146-3EB9-4A78-9890-688A059D318B}" presName="root" presStyleCnt="0">
        <dgm:presLayoutVars>
          <dgm:dir/>
          <dgm:resizeHandles val="exact"/>
        </dgm:presLayoutVars>
      </dgm:prSet>
      <dgm:spPr/>
    </dgm:pt>
    <dgm:pt modelId="{56826D3D-FEF8-4239-B2F3-73B28F376E3F}" type="pres">
      <dgm:prSet presAssocID="{492B34E2-1171-4087-8EE8-5E3F36463DAA}" presName="compNode" presStyleCnt="0"/>
      <dgm:spPr/>
    </dgm:pt>
    <dgm:pt modelId="{4BBE661E-FF75-4D7F-B755-EFC5C49D37C7}" type="pres">
      <dgm:prSet presAssocID="{492B34E2-1171-4087-8EE8-5E3F36463DAA}" presName="bgRect" presStyleLbl="bgShp" presStyleIdx="0" presStyleCnt="6"/>
      <dgm:spPr/>
    </dgm:pt>
    <dgm:pt modelId="{2E787F03-3C64-452C-8095-D5CF1FA8E862}" type="pres">
      <dgm:prSet presAssocID="{492B34E2-1171-4087-8EE8-5E3F36463DA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809C415-5172-4327-AF1A-8D49DDC98EF7}" type="pres">
      <dgm:prSet presAssocID="{492B34E2-1171-4087-8EE8-5E3F36463DAA}" presName="spaceRect" presStyleCnt="0"/>
      <dgm:spPr/>
    </dgm:pt>
    <dgm:pt modelId="{C341D492-79F8-4B3B-8F5E-35B6D7E65789}" type="pres">
      <dgm:prSet presAssocID="{492B34E2-1171-4087-8EE8-5E3F36463DAA}" presName="parTx" presStyleLbl="revTx" presStyleIdx="0" presStyleCnt="6">
        <dgm:presLayoutVars>
          <dgm:chMax val="0"/>
          <dgm:chPref val="0"/>
        </dgm:presLayoutVars>
      </dgm:prSet>
      <dgm:spPr/>
    </dgm:pt>
    <dgm:pt modelId="{2B0494C4-65B0-4A0B-BF8C-F1CE8854134D}" type="pres">
      <dgm:prSet presAssocID="{059D0005-C408-484D-96A9-BDA9762888B0}" presName="sibTrans" presStyleCnt="0"/>
      <dgm:spPr/>
    </dgm:pt>
    <dgm:pt modelId="{DDC58FE2-3F72-4E0D-A7C8-4D520DB81126}" type="pres">
      <dgm:prSet presAssocID="{4BA8CA3B-EDFE-4C64-9A44-EC284AE3D494}" presName="compNode" presStyleCnt="0"/>
      <dgm:spPr/>
    </dgm:pt>
    <dgm:pt modelId="{DB4AA39B-D6C0-471C-808D-7D34972C4CD8}" type="pres">
      <dgm:prSet presAssocID="{4BA8CA3B-EDFE-4C64-9A44-EC284AE3D494}" presName="bgRect" presStyleLbl="bgShp" presStyleIdx="1" presStyleCnt="6"/>
      <dgm:spPr/>
    </dgm:pt>
    <dgm:pt modelId="{31913277-132C-4BAA-A4DF-619DCCE05B4D}" type="pres">
      <dgm:prSet presAssocID="{4BA8CA3B-EDFE-4C64-9A44-EC284AE3D49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8A7B432D-9392-4531-A62E-50E7E9873E77}" type="pres">
      <dgm:prSet presAssocID="{4BA8CA3B-EDFE-4C64-9A44-EC284AE3D494}" presName="spaceRect" presStyleCnt="0"/>
      <dgm:spPr/>
    </dgm:pt>
    <dgm:pt modelId="{FFEA9887-B2AD-4B42-9148-D7E43BE16E25}" type="pres">
      <dgm:prSet presAssocID="{4BA8CA3B-EDFE-4C64-9A44-EC284AE3D494}" presName="parTx" presStyleLbl="revTx" presStyleIdx="1" presStyleCnt="6">
        <dgm:presLayoutVars>
          <dgm:chMax val="0"/>
          <dgm:chPref val="0"/>
        </dgm:presLayoutVars>
      </dgm:prSet>
      <dgm:spPr/>
    </dgm:pt>
    <dgm:pt modelId="{F7EE43AA-9585-4B4F-B5DB-3A6BF6CF8576}" type="pres">
      <dgm:prSet presAssocID="{B502AA99-B43D-4F84-9957-60D387AAC834}" presName="sibTrans" presStyleCnt="0"/>
      <dgm:spPr/>
    </dgm:pt>
    <dgm:pt modelId="{11C89B4E-E736-4C85-94F4-CE026A1BD7E7}" type="pres">
      <dgm:prSet presAssocID="{F8D99931-1770-4024-9ED5-39E4C9101B1B}" presName="compNode" presStyleCnt="0"/>
      <dgm:spPr/>
    </dgm:pt>
    <dgm:pt modelId="{CBC1B793-82BA-4EE7-93A9-C79E9962B1D8}" type="pres">
      <dgm:prSet presAssocID="{F8D99931-1770-4024-9ED5-39E4C9101B1B}" presName="bgRect" presStyleLbl="bgShp" presStyleIdx="2" presStyleCnt="6"/>
      <dgm:spPr/>
    </dgm:pt>
    <dgm:pt modelId="{3747C360-F752-4FF6-AC0D-B9B824026435}" type="pres">
      <dgm:prSet presAssocID="{F8D99931-1770-4024-9ED5-39E4C9101B1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B0A83865-E680-41FC-BE9F-B5587BB50B3E}" type="pres">
      <dgm:prSet presAssocID="{F8D99931-1770-4024-9ED5-39E4C9101B1B}" presName="spaceRect" presStyleCnt="0"/>
      <dgm:spPr/>
    </dgm:pt>
    <dgm:pt modelId="{4412D877-89D0-4126-96DB-C7703FF5E015}" type="pres">
      <dgm:prSet presAssocID="{F8D99931-1770-4024-9ED5-39E4C9101B1B}" presName="parTx" presStyleLbl="revTx" presStyleIdx="2" presStyleCnt="6">
        <dgm:presLayoutVars>
          <dgm:chMax val="0"/>
          <dgm:chPref val="0"/>
        </dgm:presLayoutVars>
      </dgm:prSet>
      <dgm:spPr/>
    </dgm:pt>
    <dgm:pt modelId="{B374D531-FF2F-4392-B996-997E222E7306}" type="pres">
      <dgm:prSet presAssocID="{142BD952-CFEA-4604-BF5C-79191E407D55}" presName="sibTrans" presStyleCnt="0"/>
      <dgm:spPr/>
    </dgm:pt>
    <dgm:pt modelId="{E5633636-D09C-471C-9765-22A194BC18C5}" type="pres">
      <dgm:prSet presAssocID="{CFB89981-EF3D-4DDD-9811-60B435BF116F}" presName="compNode" presStyleCnt="0"/>
      <dgm:spPr/>
    </dgm:pt>
    <dgm:pt modelId="{304C2AAC-940D-43AC-A6EE-AD974D4314B5}" type="pres">
      <dgm:prSet presAssocID="{CFB89981-EF3D-4DDD-9811-60B435BF116F}" presName="bgRect" presStyleLbl="bgShp" presStyleIdx="3" presStyleCnt="6"/>
      <dgm:spPr/>
    </dgm:pt>
    <dgm:pt modelId="{20E29028-613A-4940-8131-305C3246FE40}" type="pres">
      <dgm:prSet presAssocID="{CFB89981-EF3D-4DDD-9811-60B435BF116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336C954-558E-4B28-8520-EF7454C37985}" type="pres">
      <dgm:prSet presAssocID="{CFB89981-EF3D-4DDD-9811-60B435BF116F}" presName="spaceRect" presStyleCnt="0"/>
      <dgm:spPr/>
    </dgm:pt>
    <dgm:pt modelId="{3CBD5C20-4C31-475F-BC41-FBF7E1D23B70}" type="pres">
      <dgm:prSet presAssocID="{CFB89981-EF3D-4DDD-9811-60B435BF116F}" presName="parTx" presStyleLbl="revTx" presStyleIdx="3" presStyleCnt="6">
        <dgm:presLayoutVars>
          <dgm:chMax val="0"/>
          <dgm:chPref val="0"/>
        </dgm:presLayoutVars>
      </dgm:prSet>
      <dgm:spPr/>
    </dgm:pt>
    <dgm:pt modelId="{6A0D5E4A-4698-490A-86CB-65096504AF4F}" type="pres">
      <dgm:prSet presAssocID="{DD6B9747-012F-4523-AC32-F7F6A50D2EC8}" presName="sibTrans" presStyleCnt="0"/>
      <dgm:spPr/>
    </dgm:pt>
    <dgm:pt modelId="{21F801B2-235C-4587-AF46-E3FD4A81DA3C}" type="pres">
      <dgm:prSet presAssocID="{A5F6BBBD-D418-4524-A45D-C3277C8D8D8F}" presName="compNode" presStyleCnt="0"/>
      <dgm:spPr/>
    </dgm:pt>
    <dgm:pt modelId="{F6641216-3FA7-4378-BA8D-FAD3FEB32611}" type="pres">
      <dgm:prSet presAssocID="{A5F6BBBD-D418-4524-A45D-C3277C8D8D8F}" presName="bgRect" presStyleLbl="bgShp" presStyleIdx="4" presStyleCnt="6"/>
      <dgm:spPr/>
    </dgm:pt>
    <dgm:pt modelId="{E6753C1A-C599-4AEE-8D01-96E2554CF1E9}" type="pres">
      <dgm:prSet presAssocID="{A5F6BBBD-D418-4524-A45D-C3277C8D8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B3020AB-0C34-48D6-9098-F3D7DB67E508}" type="pres">
      <dgm:prSet presAssocID="{A5F6BBBD-D418-4524-A45D-C3277C8D8D8F}" presName="spaceRect" presStyleCnt="0"/>
      <dgm:spPr/>
    </dgm:pt>
    <dgm:pt modelId="{E3DFBEA4-19F8-4B80-B8F2-90B24805A192}" type="pres">
      <dgm:prSet presAssocID="{A5F6BBBD-D418-4524-A45D-C3277C8D8D8F}" presName="parTx" presStyleLbl="revTx" presStyleIdx="4" presStyleCnt="6">
        <dgm:presLayoutVars>
          <dgm:chMax val="0"/>
          <dgm:chPref val="0"/>
        </dgm:presLayoutVars>
      </dgm:prSet>
      <dgm:spPr/>
    </dgm:pt>
    <dgm:pt modelId="{15441D6A-87C7-42F2-8CCE-E3BD19002D6B}" type="pres">
      <dgm:prSet presAssocID="{BCFE0925-B8D4-4B05-B298-FDE9CDA5B6B1}" presName="sibTrans" presStyleCnt="0"/>
      <dgm:spPr/>
    </dgm:pt>
    <dgm:pt modelId="{DCA01C7A-734F-4182-A616-F8C4BF38A7DD}" type="pres">
      <dgm:prSet presAssocID="{AC6861F4-9A75-491F-8E6B-A54D93131A00}" presName="compNode" presStyleCnt="0"/>
      <dgm:spPr/>
    </dgm:pt>
    <dgm:pt modelId="{78B263F6-1728-4204-95F0-94E9FD2395B0}" type="pres">
      <dgm:prSet presAssocID="{AC6861F4-9A75-491F-8E6B-A54D93131A00}" presName="bgRect" presStyleLbl="bgShp" presStyleIdx="5" presStyleCnt="6"/>
      <dgm:spPr/>
    </dgm:pt>
    <dgm:pt modelId="{1C1B4698-55C7-4DF7-966A-D11BA53D6E59}" type="pres">
      <dgm:prSet presAssocID="{AC6861F4-9A75-491F-8E6B-A54D93131A0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A2A81C3-4D9A-432D-A814-0D4C46AAE6FE}" type="pres">
      <dgm:prSet presAssocID="{AC6861F4-9A75-491F-8E6B-A54D93131A00}" presName="spaceRect" presStyleCnt="0"/>
      <dgm:spPr/>
    </dgm:pt>
    <dgm:pt modelId="{C3CA942D-D237-449A-A948-D88F58F08CFE}" type="pres">
      <dgm:prSet presAssocID="{AC6861F4-9A75-491F-8E6B-A54D93131A0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040E104-8BD0-40FD-A80F-53C0297AFAF7}" srcId="{D3880146-3EB9-4A78-9890-688A059D318B}" destId="{A5F6BBBD-D418-4524-A45D-C3277C8D8D8F}" srcOrd="4" destOrd="0" parTransId="{13011516-BFDA-43BB-89CB-FBF176294A71}" sibTransId="{BCFE0925-B8D4-4B05-B298-FDE9CDA5B6B1}"/>
    <dgm:cxn modelId="{4FED960F-73C7-4569-A75C-49402BC0B363}" srcId="{D3880146-3EB9-4A78-9890-688A059D318B}" destId="{492B34E2-1171-4087-8EE8-5E3F36463DAA}" srcOrd="0" destOrd="0" parTransId="{4105A37D-0390-4948-B351-0A99F3A2E955}" sibTransId="{059D0005-C408-484D-96A9-BDA9762888B0}"/>
    <dgm:cxn modelId="{8D6C565C-BE39-491B-BBF2-5472274E125A}" type="presOf" srcId="{D3880146-3EB9-4A78-9890-688A059D318B}" destId="{C3A6F904-BFDD-4FAB-830C-3B57B4311774}" srcOrd="0" destOrd="0" presId="urn:microsoft.com/office/officeart/2018/2/layout/IconVerticalSolidList"/>
    <dgm:cxn modelId="{6CE30F69-B12A-421E-B52A-F6CA4DC15171}" type="presOf" srcId="{AC6861F4-9A75-491F-8E6B-A54D93131A00}" destId="{C3CA942D-D237-449A-A948-D88F58F08CFE}" srcOrd="0" destOrd="0" presId="urn:microsoft.com/office/officeart/2018/2/layout/IconVerticalSolidList"/>
    <dgm:cxn modelId="{1989406B-A378-4E96-A01F-368A702B2177}" srcId="{D3880146-3EB9-4A78-9890-688A059D318B}" destId="{AC6861F4-9A75-491F-8E6B-A54D93131A00}" srcOrd="5" destOrd="0" parTransId="{25143390-DE32-425B-995D-8FA7321A8F86}" sibTransId="{9AA30DD8-10CF-4B9A-99A4-0ED2CAABD727}"/>
    <dgm:cxn modelId="{6B6B2099-B8A7-4123-896A-CAE85C958F9A}" type="presOf" srcId="{4BA8CA3B-EDFE-4C64-9A44-EC284AE3D494}" destId="{FFEA9887-B2AD-4B42-9148-D7E43BE16E25}" srcOrd="0" destOrd="0" presId="urn:microsoft.com/office/officeart/2018/2/layout/IconVerticalSolidList"/>
    <dgm:cxn modelId="{118465A8-27D6-4DBE-AD64-B4CD7F25DF07}" type="presOf" srcId="{A5F6BBBD-D418-4524-A45D-C3277C8D8D8F}" destId="{E3DFBEA4-19F8-4B80-B8F2-90B24805A192}" srcOrd="0" destOrd="0" presId="urn:microsoft.com/office/officeart/2018/2/layout/IconVerticalSolidList"/>
    <dgm:cxn modelId="{B70F95B3-3EF6-48E2-9E5E-978861E19059}" srcId="{D3880146-3EB9-4A78-9890-688A059D318B}" destId="{4BA8CA3B-EDFE-4C64-9A44-EC284AE3D494}" srcOrd="1" destOrd="0" parTransId="{3D8F4279-BBBD-43F1-A448-88918E89D0C7}" sibTransId="{B502AA99-B43D-4F84-9957-60D387AAC834}"/>
    <dgm:cxn modelId="{E27F95D4-ED07-4E69-8D28-05BB4CBADED1}" type="presOf" srcId="{492B34E2-1171-4087-8EE8-5E3F36463DAA}" destId="{C341D492-79F8-4B3B-8F5E-35B6D7E65789}" srcOrd="0" destOrd="0" presId="urn:microsoft.com/office/officeart/2018/2/layout/IconVerticalSolidList"/>
    <dgm:cxn modelId="{DBC3B0D4-89D9-4A8A-9A74-07CFE105496A}" type="presOf" srcId="{F8D99931-1770-4024-9ED5-39E4C9101B1B}" destId="{4412D877-89D0-4126-96DB-C7703FF5E015}" srcOrd="0" destOrd="0" presId="urn:microsoft.com/office/officeart/2018/2/layout/IconVerticalSolidList"/>
    <dgm:cxn modelId="{FC2D66D5-95DF-4CB5-B52D-65393D2D4547}" srcId="{D3880146-3EB9-4A78-9890-688A059D318B}" destId="{F8D99931-1770-4024-9ED5-39E4C9101B1B}" srcOrd="2" destOrd="0" parTransId="{005E8CFE-A23E-4F14-9BA2-C637236364A2}" sibTransId="{142BD952-CFEA-4604-BF5C-79191E407D55}"/>
    <dgm:cxn modelId="{371722D9-9F13-4E8A-87B2-6A338AA7305E}" type="presOf" srcId="{CFB89981-EF3D-4DDD-9811-60B435BF116F}" destId="{3CBD5C20-4C31-475F-BC41-FBF7E1D23B70}" srcOrd="0" destOrd="0" presId="urn:microsoft.com/office/officeart/2018/2/layout/IconVerticalSolidList"/>
    <dgm:cxn modelId="{A3C9FFFB-209A-4D51-8B4F-42F3EA5B0647}" srcId="{D3880146-3EB9-4A78-9890-688A059D318B}" destId="{CFB89981-EF3D-4DDD-9811-60B435BF116F}" srcOrd="3" destOrd="0" parTransId="{2CB522D7-466C-47EE-A4BB-4F22AFD6835F}" sibTransId="{DD6B9747-012F-4523-AC32-F7F6A50D2EC8}"/>
    <dgm:cxn modelId="{ED443F24-ED62-48C0-86AB-FDC80CFF510A}" type="presParOf" srcId="{C3A6F904-BFDD-4FAB-830C-3B57B4311774}" destId="{56826D3D-FEF8-4239-B2F3-73B28F376E3F}" srcOrd="0" destOrd="0" presId="urn:microsoft.com/office/officeart/2018/2/layout/IconVerticalSolidList"/>
    <dgm:cxn modelId="{AB7D973C-11C0-44F9-BFE7-C158E590F55E}" type="presParOf" srcId="{56826D3D-FEF8-4239-B2F3-73B28F376E3F}" destId="{4BBE661E-FF75-4D7F-B755-EFC5C49D37C7}" srcOrd="0" destOrd="0" presId="urn:microsoft.com/office/officeart/2018/2/layout/IconVerticalSolidList"/>
    <dgm:cxn modelId="{3F9709E3-743D-40ED-9723-93CBC8086BBE}" type="presParOf" srcId="{56826D3D-FEF8-4239-B2F3-73B28F376E3F}" destId="{2E787F03-3C64-452C-8095-D5CF1FA8E862}" srcOrd="1" destOrd="0" presId="urn:microsoft.com/office/officeart/2018/2/layout/IconVerticalSolidList"/>
    <dgm:cxn modelId="{16D9B0E3-FB99-429A-9220-CB6D880AD3B4}" type="presParOf" srcId="{56826D3D-FEF8-4239-B2F3-73B28F376E3F}" destId="{3809C415-5172-4327-AF1A-8D49DDC98EF7}" srcOrd="2" destOrd="0" presId="urn:microsoft.com/office/officeart/2018/2/layout/IconVerticalSolidList"/>
    <dgm:cxn modelId="{C9CBDD2B-F49E-46C5-8C42-56A0A81E0304}" type="presParOf" srcId="{56826D3D-FEF8-4239-B2F3-73B28F376E3F}" destId="{C341D492-79F8-4B3B-8F5E-35B6D7E65789}" srcOrd="3" destOrd="0" presId="urn:microsoft.com/office/officeart/2018/2/layout/IconVerticalSolidList"/>
    <dgm:cxn modelId="{5DF5E0F6-B3AB-4993-9AEA-331A7055D871}" type="presParOf" srcId="{C3A6F904-BFDD-4FAB-830C-3B57B4311774}" destId="{2B0494C4-65B0-4A0B-BF8C-F1CE8854134D}" srcOrd="1" destOrd="0" presId="urn:microsoft.com/office/officeart/2018/2/layout/IconVerticalSolidList"/>
    <dgm:cxn modelId="{25F653E1-693D-481D-8547-EAF11AA5ED80}" type="presParOf" srcId="{C3A6F904-BFDD-4FAB-830C-3B57B4311774}" destId="{DDC58FE2-3F72-4E0D-A7C8-4D520DB81126}" srcOrd="2" destOrd="0" presId="urn:microsoft.com/office/officeart/2018/2/layout/IconVerticalSolidList"/>
    <dgm:cxn modelId="{CB6EACE6-8109-42E0-B759-EB11C8E08322}" type="presParOf" srcId="{DDC58FE2-3F72-4E0D-A7C8-4D520DB81126}" destId="{DB4AA39B-D6C0-471C-808D-7D34972C4CD8}" srcOrd="0" destOrd="0" presId="urn:microsoft.com/office/officeart/2018/2/layout/IconVerticalSolidList"/>
    <dgm:cxn modelId="{E2FCC72B-2597-4826-A4DE-6E0BA3934D9B}" type="presParOf" srcId="{DDC58FE2-3F72-4E0D-A7C8-4D520DB81126}" destId="{31913277-132C-4BAA-A4DF-619DCCE05B4D}" srcOrd="1" destOrd="0" presId="urn:microsoft.com/office/officeart/2018/2/layout/IconVerticalSolidList"/>
    <dgm:cxn modelId="{DCA7E71B-6F32-4A9A-99A4-CFB877F39DCC}" type="presParOf" srcId="{DDC58FE2-3F72-4E0D-A7C8-4D520DB81126}" destId="{8A7B432D-9392-4531-A62E-50E7E9873E77}" srcOrd="2" destOrd="0" presId="urn:microsoft.com/office/officeart/2018/2/layout/IconVerticalSolidList"/>
    <dgm:cxn modelId="{3F278ED7-D2CA-4D52-8BDD-6506BE7FAC2F}" type="presParOf" srcId="{DDC58FE2-3F72-4E0D-A7C8-4D520DB81126}" destId="{FFEA9887-B2AD-4B42-9148-D7E43BE16E25}" srcOrd="3" destOrd="0" presId="urn:microsoft.com/office/officeart/2018/2/layout/IconVerticalSolidList"/>
    <dgm:cxn modelId="{5C53E137-F4A1-4D9C-9FF2-C586A5EDE2CA}" type="presParOf" srcId="{C3A6F904-BFDD-4FAB-830C-3B57B4311774}" destId="{F7EE43AA-9585-4B4F-B5DB-3A6BF6CF8576}" srcOrd="3" destOrd="0" presId="urn:microsoft.com/office/officeart/2018/2/layout/IconVerticalSolidList"/>
    <dgm:cxn modelId="{B5880072-625A-4738-AEAA-35DAA814CCB1}" type="presParOf" srcId="{C3A6F904-BFDD-4FAB-830C-3B57B4311774}" destId="{11C89B4E-E736-4C85-94F4-CE026A1BD7E7}" srcOrd="4" destOrd="0" presId="urn:microsoft.com/office/officeart/2018/2/layout/IconVerticalSolidList"/>
    <dgm:cxn modelId="{0CA6308D-FA5E-47F7-9ABB-CC55D48AE173}" type="presParOf" srcId="{11C89B4E-E736-4C85-94F4-CE026A1BD7E7}" destId="{CBC1B793-82BA-4EE7-93A9-C79E9962B1D8}" srcOrd="0" destOrd="0" presId="urn:microsoft.com/office/officeart/2018/2/layout/IconVerticalSolidList"/>
    <dgm:cxn modelId="{8692FF98-AC03-453F-A0AF-9882C606BFA2}" type="presParOf" srcId="{11C89B4E-E736-4C85-94F4-CE026A1BD7E7}" destId="{3747C360-F752-4FF6-AC0D-B9B824026435}" srcOrd="1" destOrd="0" presId="urn:microsoft.com/office/officeart/2018/2/layout/IconVerticalSolidList"/>
    <dgm:cxn modelId="{D7041C66-8C8F-4E52-98E2-DF9331EDABBA}" type="presParOf" srcId="{11C89B4E-E736-4C85-94F4-CE026A1BD7E7}" destId="{B0A83865-E680-41FC-BE9F-B5587BB50B3E}" srcOrd="2" destOrd="0" presId="urn:microsoft.com/office/officeart/2018/2/layout/IconVerticalSolidList"/>
    <dgm:cxn modelId="{6C610D77-D413-48AD-843B-E64F614F5E54}" type="presParOf" srcId="{11C89B4E-E736-4C85-94F4-CE026A1BD7E7}" destId="{4412D877-89D0-4126-96DB-C7703FF5E015}" srcOrd="3" destOrd="0" presId="urn:microsoft.com/office/officeart/2018/2/layout/IconVerticalSolidList"/>
    <dgm:cxn modelId="{A8389F36-4526-4C86-AF12-BAB0FCE17E64}" type="presParOf" srcId="{C3A6F904-BFDD-4FAB-830C-3B57B4311774}" destId="{B374D531-FF2F-4392-B996-997E222E7306}" srcOrd="5" destOrd="0" presId="urn:microsoft.com/office/officeart/2018/2/layout/IconVerticalSolidList"/>
    <dgm:cxn modelId="{2DB663FE-7DEC-45B0-ACC3-627093804CE9}" type="presParOf" srcId="{C3A6F904-BFDD-4FAB-830C-3B57B4311774}" destId="{E5633636-D09C-471C-9765-22A194BC18C5}" srcOrd="6" destOrd="0" presId="urn:microsoft.com/office/officeart/2018/2/layout/IconVerticalSolidList"/>
    <dgm:cxn modelId="{2BAAD7DC-0776-4CA3-8CFF-B6110C0097E7}" type="presParOf" srcId="{E5633636-D09C-471C-9765-22A194BC18C5}" destId="{304C2AAC-940D-43AC-A6EE-AD974D4314B5}" srcOrd="0" destOrd="0" presId="urn:microsoft.com/office/officeart/2018/2/layout/IconVerticalSolidList"/>
    <dgm:cxn modelId="{FE55BC9E-5151-4578-9DA4-9C9AF7DC11A2}" type="presParOf" srcId="{E5633636-D09C-471C-9765-22A194BC18C5}" destId="{20E29028-613A-4940-8131-305C3246FE40}" srcOrd="1" destOrd="0" presId="urn:microsoft.com/office/officeart/2018/2/layout/IconVerticalSolidList"/>
    <dgm:cxn modelId="{7F49C907-220B-4AEC-94E5-0CFFEE0253D3}" type="presParOf" srcId="{E5633636-D09C-471C-9765-22A194BC18C5}" destId="{6336C954-558E-4B28-8520-EF7454C37985}" srcOrd="2" destOrd="0" presId="urn:microsoft.com/office/officeart/2018/2/layout/IconVerticalSolidList"/>
    <dgm:cxn modelId="{97AA2635-E9C8-4E86-AB0C-9DEF28341DA3}" type="presParOf" srcId="{E5633636-D09C-471C-9765-22A194BC18C5}" destId="{3CBD5C20-4C31-475F-BC41-FBF7E1D23B70}" srcOrd="3" destOrd="0" presId="urn:microsoft.com/office/officeart/2018/2/layout/IconVerticalSolidList"/>
    <dgm:cxn modelId="{023083A4-AE8A-4B2E-9D7D-9C859F41918F}" type="presParOf" srcId="{C3A6F904-BFDD-4FAB-830C-3B57B4311774}" destId="{6A0D5E4A-4698-490A-86CB-65096504AF4F}" srcOrd="7" destOrd="0" presId="urn:microsoft.com/office/officeart/2018/2/layout/IconVerticalSolidList"/>
    <dgm:cxn modelId="{2685E25D-191F-46E6-B5B1-4E006C23AC3B}" type="presParOf" srcId="{C3A6F904-BFDD-4FAB-830C-3B57B4311774}" destId="{21F801B2-235C-4587-AF46-E3FD4A81DA3C}" srcOrd="8" destOrd="0" presId="urn:microsoft.com/office/officeart/2018/2/layout/IconVerticalSolidList"/>
    <dgm:cxn modelId="{CFE130E9-0C5B-4C6E-9F40-A2083C07211C}" type="presParOf" srcId="{21F801B2-235C-4587-AF46-E3FD4A81DA3C}" destId="{F6641216-3FA7-4378-BA8D-FAD3FEB32611}" srcOrd="0" destOrd="0" presId="urn:microsoft.com/office/officeart/2018/2/layout/IconVerticalSolidList"/>
    <dgm:cxn modelId="{CE8C6DA7-89A0-44D2-B7C7-2F5189964573}" type="presParOf" srcId="{21F801B2-235C-4587-AF46-E3FD4A81DA3C}" destId="{E6753C1A-C599-4AEE-8D01-96E2554CF1E9}" srcOrd="1" destOrd="0" presId="urn:microsoft.com/office/officeart/2018/2/layout/IconVerticalSolidList"/>
    <dgm:cxn modelId="{3610A4A0-1C93-492F-8C0D-6EDC7080E498}" type="presParOf" srcId="{21F801B2-235C-4587-AF46-E3FD4A81DA3C}" destId="{DB3020AB-0C34-48D6-9098-F3D7DB67E508}" srcOrd="2" destOrd="0" presId="urn:microsoft.com/office/officeart/2018/2/layout/IconVerticalSolidList"/>
    <dgm:cxn modelId="{A83EE9CE-EB58-4A0F-BB0C-B31D9AEBD4D9}" type="presParOf" srcId="{21F801B2-235C-4587-AF46-E3FD4A81DA3C}" destId="{E3DFBEA4-19F8-4B80-B8F2-90B24805A192}" srcOrd="3" destOrd="0" presId="urn:microsoft.com/office/officeart/2018/2/layout/IconVerticalSolidList"/>
    <dgm:cxn modelId="{FBD28DCD-FD57-4D59-A346-FFBF111BA2FB}" type="presParOf" srcId="{C3A6F904-BFDD-4FAB-830C-3B57B4311774}" destId="{15441D6A-87C7-42F2-8CCE-E3BD19002D6B}" srcOrd="9" destOrd="0" presId="urn:microsoft.com/office/officeart/2018/2/layout/IconVerticalSolidList"/>
    <dgm:cxn modelId="{B43344F8-5378-4A3C-94C6-75ECFDFEEDEB}" type="presParOf" srcId="{C3A6F904-BFDD-4FAB-830C-3B57B4311774}" destId="{DCA01C7A-734F-4182-A616-F8C4BF38A7DD}" srcOrd="10" destOrd="0" presId="urn:microsoft.com/office/officeart/2018/2/layout/IconVerticalSolidList"/>
    <dgm:cxn modelId="{9412790F-E0BF-4F89-AA28-532255EEB08A}" type="presParOf" srcId="{DCA01C7A-734F-4182-A616-F8C4BF38A7DD}" destId="{78B263F6-1728-4204-95F0-94E9FD2395B0}" srcOrd="0" destOrd="0" presId="urn:microsoft.com/office/officeart/2018/2/layout/IconVerticalSolidList"/>
    <dgm:cxn modelId="{9CA4385E-2845-4396-AF00-334BC5DBFE99}" type="presParOf" srcId="{DCA01C7A-734F-4182-A616-F8C4BF38A7DD}" destId="{1C1B4698-55C7-4DF7-966A-D11BA53D6E59}" srcOrd="1" destOrd="0" presId="urn:microsoft.com/office/officeart/2018/2/layout/IconVerticalSolidList"/>
    <dgm:cxn modelId="{D58DE74C-D96D-468E-B778-D6C5360101AB}" type="presParOf" srcId="{DCA01C7A-734F-4182-A616-F8C4BF38A7DD}" destId="{1A2A81C3-4D9A-432D-A814-0D4C46AAE6FE}" srcOrd="2" destOrd="0" presId="urn:microsoft.com/office/officeart/2018/2/layout/IconVerticalSolidList"/>
    <dgm:cxn modelId="{218CB480-A622-408A-B277-99768F0B38E3}" type="presParOf" srcId="{DCA01C7A-734F-4182-A616-F8C4BF38A7DD}" destId="{C3CA942D-D237-449A-A948-D88F58F08C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E661E-FF75-4D7F-B755-EFC5C49D37C7}">
      <dsp:nvSpPr>
        <dsp:cNvPr id="0" name=""/>
        <dsp:cNvSpPr/>
      </dsp:nvSpPr>
      <dsp:spPr>
        <a:xfrm>
          <a:off x="0" y="1827"/>
          <a:ext cx="6797675" cy="7787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87F03-3C64-452C-8095-D5CF1FA8E862}">
      <dsp:nvSpPr>
        <dsp:cNvPr id="0" name=""/>
        <dsp:cNvSpPr/>
      </dsp:nvSpPr>
      <dsp:spPr>
        <a:xfrm>
          <a:off x="235585" y="177056"/>
          <a:ext cx="428336" cy="4283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1D492-79F8-4B3B-8F5E-35B6D7E65789}">
      <dsp:nvSpPr>
        <dsp:cNvPr id="0" name=""/>
        <dsp:cNvSpPr/>
      </dsp:nvSpPr>
      <dsp:spPr>
        <a:xfrm>
          <a:off x="899507" y="1827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put </a:t>
          </a:r>
          <a:r>
            <a:rPr lang="en-US" sz="1900" u="sng" kern="1200" dirty="0"/>
            <a:t>students’ needs first,</a:t>
          </a:r>
          <a:r>
            <a:rPr lang="en-US" sz="1900" kern="1200" dirty="0"/>
            <a:t> focusing on the whole child.</a:t>
          </a:r>
        </a:p>
      </dsp:txBody>
      <dsp:txXfrm>
        <a:off x="899507" y="1827"/>
        <a:ext cx="5898167" cy="778794"/>
      </dsp:txXfrm>
    </dsp:sp>
    <dsp:sp modelId="{DB4AA39B-D6C0-471C-808D-7D34972C4CD8}">
      <dsp:nvSpPr>
        <dsp:cNvPr id="0" name=""/>
        <dsp:cNvSpPr/>
      </dsp:nvSpPr>
      <dsp:spPr>
        <a:xfrm>
          <a:off x="0" y="975320"/>
          <a:ext cx="6797675" cy="7787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13277-132C-4BAA-A4DF-619DCCE05B4D}">
      <dsp:nvSpPr>
        <dsp:cNvPr id="0" name=""/>
        <dsp:cNvSpPr/>
      </dsp:nvSpPr>
      <dsp:spPr>
        <a:xfrm>
          <a:off x="235585" y="1150548"/>
          <a:ext cx="428336" cy="4283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A9887-B2AD-4B42-9148-D7E43BE16E25}">
      <dsp:nvSpPr>
        <dsp:cNvPr id="0" name=""/>
        <dsp:cNvSpPr/>
      </dsp:nvSpPr>
      <dsp:spPr>
        <a:xfrm>
          <a:off x="899507" y="975320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create opportunity.</a:t>
          </a:r>
        </a:p>
      </dsp:txBody>
      <dsp:txXfrm>
        <a:off x="899507" y="975320"/>
        <a:ext cx="5898167" cy="778794"/>
      </dsp:txXfrm>
    </dsp:sp>
    <dsp:sp modelId="{CBC1B793-82BA-4EE7-93A9-C79E9962B1D8}">
      <dsp:nvSpPr>
        <dsp:cNvPr id="0" name=""/>
        <dsp:cNvSpPr/>
      </dsp:nvSpPr>
      <dsp:spPr>
        <a:xfrm>
          <a:off x="0" y="1948812"/>
          <a:ext cx="6797675" cy="7787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7C360-F752-4FF6-AC0D-B9B824026435}">
      <dsp:nvSpPr>
        <dsp:cNvPr id="0" name=""/>
        <dsp:cNvSpPr/>
      </dsp:nvSpPr>
      <dsp:spPr>
        <a:xfrm>
          <a:off x="235585" y="2124041"/>
          <a:ext cx="428336" cy="4283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2D877-89D0-4126-96DB-C7703FF5E015}">
      <dsp:nvSpPr>
        <dsp:cNvPr id="0" name=""/>
        <dsp:cNvSpPr/>
      </dsp:nvSpPr>
      <dsp:spPr>
        <a:xfrm>
          <a:off x="899507" y="1948812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collaborate with our partners.</a:t>
          </a:r>
        </a:p>
      </dsp:txBody>
      <dsp:txXfrm>
        <a:off x="899507" y="1948812"/>
        <a:ext cx="5898167" cy="778794"/>
      </dsp:txXfrm>
    </dsp:sp>
    <dsp:sp modelId="{304C2AAC-940D-43AC-A6EE-AD974D4314B5}">
      <dsp:nvSpPr>
        <dsp:cNvPr id="0" name=""/>
        <dsp:cNvSpPr/>
      </dsp:nvSpPr>
      <dsp:spPr>
        <a:xfrm>
          <a:off x="0" y="2922305"/>
          <a:ext cx="6797675" cy="7787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29028-613A-4940-8131-305C3246FE40}">
      <dsp:nvSpPr>
        <dsp:cNvPr id="0" name=""/>
        <dsp:cNvSpPr/>
      </dsp:nvSpPr>
      <dsp:spPr>
        <a:xfrm>
          <a:off x="235585" y="3097533"/>
          <a:ext cx="428336" cy="4283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D5C20-4C31-475F-BC41-FBF7E1D23B70}">
      <dsp:nvSpPr>
        <dsp:cNvPr id="0" name=""/>
        <dsp:cNvSpPr/>
      </dsp:nvSpPr>
      <dsp:spPr>
        <a:xfrm>
          <a:off x="899507" y="2922305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seek innovation.</a:t>
          </a:r>
        </a:p>
      </dsp:txBody>
      <dsp:txXfrm>
        <a:off x="899507" y="2922305"/>
        <a:ext cx="5898167" cy="778794"/>
      </dsp:txXfrm>
    </dsp:sp>
    <dsp:sp modelId="{F6641216-3FA7-4378-BA8D-FAD3FEB32611}">
      <dsp:nvSpPr>
        <dsp:cNvPr id="0" name=""/>
        <dsp:cNvSpPr/>
      </dsp:nvSpPr>
      <dsp:spPr>
        <a:xfrm>
          <a:off x="0" y="3895797"/>
          <a:ext cx="6797675" cy="7787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53C1A-C599-4AEE-8D01-96E2554CF1E9}">
      <dsp:nvSpPr>
        <dsp:cNvPr id="0" name=""/>
        <dsp:cNvSpPr/>
      </dsp:nvSpPr>
      <dsp:spPr>
        <a:xfrm>
          <a:off x="235585" y="4071026"/>
          <a:ext cx="428336" cy="4283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FBEA4-19F8-4B80-B8F2-90B24805A192}">
      <dsp:nvSpPr>
        <dsp:cNvPr id="0" name=""/>
        <dsp:cNvSpPr/>
      </dsp:nvSpPr>
      <dsp:spPr>
        <a:xfrm>
          <a:off x="899507" y="3895797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focus on results.</a:t>
          </a:r>
        </a:p>
      </dsp:txBody>
      <dsp:txXfrm>
        <a:off x="899507" y="3895797"/>
        <a:ext cx="5898167" cy="778794"/>
      </dsp:txXfrm>
    </dsp:sp>
    <dsp:sp modelId="{78B263F6-1728-4204-95F0-94E9FD2395B0}">
      <dsp:nvSpPr>
        <dsp:cNvPr id="0" name=""/>
        <dsp:cNvSpPr/>
      </dsp:nvSpPr>
      <dsp:spPr>
        <a:xfrm>
          <a:off x="0" y="4869290"/>
          <a:ext cx="6797675" cy="7787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B4698-55C7-4DF7-966A-D11BA53D6E59}">
      <dsp:nvSpPr>
        <dsp:cNvPr id="0" name=""/>
        <dsp:cNvSpPr/>
      </dsp:nvSpPr>
      <dsp:spPr>
        <a:xfrm>
          <a:off x="235585" y="5044518"/>
          <a:ext cx="428336" cy="42833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A942D-D237-449A-A948-D88F58F08CFE}">
      <dsp:nvSpPr>
        <dsp:cNvPr id="0" name=""/>
        <dsp:cNvSpPr/>
      </dsp:nvSpPr>
      <dsp:spPr>
        <a:xfrm>
          <a:off x="899507" y="4869290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recognize and build relationships with our donors.</a:t>
          </a:r>
        </a:p>
      </dsp:txBody>
      <dsp:txXfrm>
        <a:off x="899507" y="4869290"/>
        <a:ext cx="5898167" cy="778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F5EEC-7AB6-46E5-9CF9-BFA9B61659D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8A08-C307-4BD2-B744-1FC8A0E04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61BD3-1E6E-4E36-883E-1238C9957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61BD3-1E6E-4E36-883E-1238C9957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77B05-3EDA-42A0-85F8-D2DAC2B7F16A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5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8784-26B6-43BA-ABCB-3C158C53D264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BD31-9DAE-416B-8BE4-01E566755EEC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27C8-95CD-400B-A922-A844740143E2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69FA-87C4-451A-92A1-184E9932E91F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3FA9-BD47-46E5-B9C6-F6EB18EF0F30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464D-7A13-47C7-9AF6-E08C763CCD45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14" y="1535390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2317-2E20-4BA1-91D9-71FDA17E3605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084-ECC6-4720-99B4-2FEA5C512FA6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0E18-DA9B-41DC-8E5F-43BE0F13EC0C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0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0A52-D1D5-450C-ACB7-89286A6568D8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A823DF9-096B-41C6-8D47-020A1AE0351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343CD2-BF05-48B0-9CCA-CC78B37A0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4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lipartix.com/volunteer-clip-ar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1E2E8-B64A-44F7-A1FF-76EF0D5248A3}"/>
              </a:ext>
            </a:extLst>
          </p:cNvPr>
          <p:cNvSpPr txBox="1"/>
          <p:nvPr/>
        </p:nvSpPr>
        <p:spPr>
          <a:xfrm>
            <a:off x="1709531" y="329094"/>
            <a:ext cx="865146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entury Gothic"/>
                <a:cs typeface="Calibri"/>
              </a:rPr>
              <a:t>WELCOME!</a:t>
            </a:r>
            <a:endParaRPr lang="en-US" sz="3200" dirty="0">
              <a:latin typeface="Calibri" panose="020F0502020204030204"/>
              <a:cs typeface="Calibri"/>
            </a:endParaRPr>
          </a:p>
          <a:p>
            <a:pPr algn="ctr"/>
            <a:endParaRPr lang="en-US" sz="3200" b="1" dirty="0">
              <a:latin typeface="Century Gothic"/>
              <a:cs typeface="Calibri"/>
            </a:endParaRPr>
          </a:p>
          <a:p>
            <a:pPr algn="ctr"/>
            <a:r>
              <a:rPr lang="en-US" sz="3200" b="1" dirty="0">
                <a:latin typeface="Century Gothic"/>
                <a:cs typeface="Calibri"/>
              </a:rPr>
              <a:t>THANK YOU FOR BEING HERE!</a:t>
            </a: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C17D79F-DDFD-4E7A-9A76-E99FAB3C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7"/>
          <a:stretch/>
        </p:blipFill>
        <p:spPr>
          <a:xfrm>
            <a:off x="129323" y="2934268"/>
            <a:ext cx="11972420" cy="34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1" y="609600"/>
            <a:ext cx="9954491" cy="8991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Issaquah Schools Foundation Staffing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439758" y="2928808"/>
            <a:ext cx="1723377" cy="525630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C60C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Cornell Atwater FT</a:t>
            </a:r>
            <a:endParaRPr lang="en-US" sz="1400" b="1" kern="120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i="1" dirty="0"/>
              <a:t>E</a:t>
            </a:r>
            <a:r>
              <a:rPr lang="en-US" sz="1200" i="1" kern="1200" dirty="0"/>
              <a:t>xecutive Director </a:t>
            </a:r>
            <a:endParaRPr lang="en-US" sz="12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140950" y="2346764"/>
            <a:ext cx="1709000" cy="655025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E67D0E">
              <a:alpha val="93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Carolyn Kennedy PT</a:t>
            </a:r>
            <a:br>
              <a:rPr lang="en-US" sz="1600" b="1" dirty="0"/>
            </a:br>
            <a:r>
              <a:rPr lang="en-US" sz="1200" i="1" dirty="0"/>
              <a:t>Director of Programs</a:t>
            </a:r>
          </a:p>
        </p:txBody>
      </p:sp>
      <p:sp>
        <p:nvSpPr>
          <p:cNvPr id="22" name="Freeform 21"/>
          <p:cNvSpPr/>
          <p:nvPr/>
        </p:nvSpPr>
        <p:spPr>
          <a:xfrm>
            <a:off x="5870560" y="2345166"/>
            <a:ext cx="1705258" cy="670084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</a:pPr>
            <a:r>
              <a:rPr lang="en-US" sz="1400" b="1" dirty="0"/>
              <a:t>   </a:t>
            </a:r>
            <a:r>
              <a:rPr lang="en-US" sz="1200" b="1" dirty="0"/>
              <a:t> Nikki Singh PT</a:t>
            </a:r>
            <a:endParaRPr lang="en-US" sz="1200">
              <a:cs typeface="Calibri"/>
            </a:endParaRPr>
          </a:p>
          <a:p>
            <a:pPr algn="ctr" defTabSz="622300">
              <a:spcBef>
                <a:spcPct val="0"/>
              </a:spcBef>
            </a:pPr>
            <a:r>
              <a:rPr lang="en-US" sz="1400" b="1" dirty="0"/>
              <a:t>   </a:t>
            </a:r>
            <a:r>
              <a:rPr lang="en-US" sz="1100" b="1" i="1" dirty="0"/>
              <a:t>Programs Coordinator</a:t>
            </a:r>
            <a:endParaRPr lang="en-US" sz="1100" dirty="0">
              <a:cs typeface="Calibri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836842" y="4333249"/>
            <a:ext cx="1726052" cy="558171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6D95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400" b="1" dirty="0"/>
              <a:t>Allyson Ross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100" i="1" dirty="0"/>
              <a:t>Major Gifts/Development  Officer</a:t>
            </a:r>
            <a:endParaRPr lang="en-US" sz="1100" i="1" kern="1200" dirty="0"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37974" y="4982804"/>
            <a:ext cx="1723377" cy="607615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6D95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Natalie Undi PT</a:t>
            </a:r>
            <a:br>
              <a:rPr lang="en-US" sz="1400" kern="1200" dirty="0"/>
            </a:br>
            <a:r>
              <a:rPr lang="en-US" sz="1200" i="1" kern="1200" dirty="0"/>
              <a:t>Database </a:t>
            </a:r>
            <a:r>
              <a:rPr lang="en-US" sz="1200" i="1" dirty="0"/>
              <a:t>&amp; Donor</a:t>
            </a:r>
            <a:r>
              <a:rPr lang="en-US" sz="1200" i="1" kern="1200" dirty="0"/>
              <a:t> </a:t>
            </a:r>
            <a:r>
              <a:rPr lang="en-US" sz="1200" i="1" dirty="0"/>
              <a:t>Records</a:t>
            </a:r>
            <a:endParaRPr lang="en-US" sz="1200" i="1" kern="1200" dirty="0">
              <a:cs typeface="Calibri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131224" y="3669894"/>
            <a:ext cx="1723377" cy="525630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/>
          </a:p>
          <a:p>
            <a:pPr algn="ctr" defTabSz="622300">
              <a:spcBef>
                <a:spcPct val="0"/>
              </a:spcBef>
            </a:pPr>
            <a:r>
              <a:rPr lang="en-US" sz="1400" b="1" dirty="0"/>
              <a:t>Katie Milne FT </a:t>
            </a:r>
            <a:endParaRPr lang="en-US" sz="1400" b="1" dirty="0">
              <a:cs typeface="Calibri"/>
            </a:endParaRPr>
          </a:p>
          <a:p>
            <a:pPr algn="ctr" defTabSz="622300">
              <a:spcBef>
                <a:spcPct val="0"/>
              </a:spcBef>
            </a:pPr>
            <a:r>
              <a:rPr lang="en-US" sz="1400" b="1" dirty="0"/>
              <a:t> </a:t>
            </a:r>
            <a:r>
              <a:rPr lang="en-US" sz="1400" b="1" kern="1200" dirty="0"/>
              <a:t> </a:t>
            </a:r>
            <a:r>
              <a:rPr lang="en-US" sz="1200" i="1" dirty="0"/>
              <a:t>Business Manager</a:t>
            </a:r>
            <a:endParaRPr lang="en-US">
              <a:cs typeface="Calibri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/>
          </a:p>
        </p:txBody>
      </p:sp>
      <p:sp>
        <p:nvSpPr>
          <p:cNvPr id="29" name="Freeform 28"/>
          <p:cNvSpPr/>
          <p:nvPr/>
        </p:nvSpPr>
        <p:spPr>
          <a:xfrm>
            <a:off x="3140950" y="2972418"/>
            <a:ext cx="1723377" cy="659788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608C14">
              <a:alpha val="93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Michelle </a:t>
            </a:r>
            <a:r>
              <a:rPr lang="en-US" sz="1400" b="1" dirty="0">
                <a:solidFill>
                  <a:schemeClr val="bg1"/>
                </a:solidFill>
              </a:rPr>
              <a:t>Hammer</a:t>
            </a:r>
            <a:r>
              <a:rPr lang="en-US" sz="1400" b="1" dirty="0"/>
              <a:t> PT</a:t>
            </a:r>
            <a:br>
              <a:rPr lang="en-US" sz="1400" b="1" kern="1200" dirty="0"/>
            </a:br>
            <a:r>
              <a:rPr lang="en-US" sz="1200" i="1" dirty="0"/>
              <a:t>Marketing &amp; Communications</a:t>
            </a:r>
            <a:endParaRPr lang="en-US" sz="1200">
              <a:cs typeface="Calibri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44361" y="4297385"/>
            <a:ext cx="1723377" cy="525630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597B23"/>
          </a:solidFill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endParaRPr lang="en-US" sz="1200" i="1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i="1" dirty="0"/>
              <a:t> Development Team</a:t>
            </a:r>
            <a:endParaRPr lang="en-US" dirty="0"/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br>
              <a:rPr lang="en-US" sz="1400" b="1" dirty="0"/>
            </a:br>
            <a:r>
              <a:rPr lang="en-US" sz="1200" i="1" dirty="0"/>
              <a:t> </a:t>
            </a:r>
            <a:endParaRPr lang="en-US" dirty="0"/>
          </a:p>
        </p:txBody>
      </p:sp>
      <p:cxnSp>
        <p:nvCxnSpPr>
          <p:cNvPr id="108" name="Straight Connector 107"/>
          <p:cNvCxnSpPr>
            <a:cxnSpLocks/>
          </p:cNvCxnSpPr>
          <p:nvPr/>
        </p:nvCxnSpPr>
        <p:spPr>
          <a:xfrm>
            <a:off x="2639285" y="2091994"/>
            <a:ext cx="5482" cy="247772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639287" y="2623956"/>
            <a:ext cx="48930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2639287" y="3245871"/>
            <a:ext cx="48930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639287" y="3854599"/>
            <a:ext cx="48930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639285" y="4560367"/>
            <a:ext cx="5016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 125"/>
          <p:cNvSpPr/>
          <p:nvPr/>
        </p:nvSpPr>
        <p:spPr>
          <a:xfrm>
            <a:off x="3127821" y="1719676"/>
            <a:ext cx="1713022" cy="626270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b="1" dirty="0"/>
              <a:t>Alicia Spinner, </a:t>
            </a:r>
            <a:r>
              <a:rPr lang="en-US" sz="1400" b="1" dirty="0"/>
              <a:t>  </a:t>
            </a:r>
            <a:r>
              <a:rPr lang="en-US" sz="1400" b="1" kern="1200" dirty="0"/>
              <a:t>PT </a:t>
            </a:r>
            <a:r>
              <a:rPr lang="en-US" sz="1400" b="1" dirty="0"/>
              <a:t> </a:t>
            </a:r>
            <a:endParaRPr lang="en-US" sz="1400" b="1" kern="120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i="1" dirty="0"/>
              <a:t>Cultural Bridges Prog. Mgr.</a:t>
            </a:r>
            <a:endParaRPr lang="en-US" sz="1100" i="1" kern="1200" dirty="0"/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2214373" y="3136133"/>
            <a:ext cx="40846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 rot="10800000" flipV="1">
            <a:off x="5838059" y="3654521"/>
            <a:ext cx="1711008" cy="592068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6D95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000" b="1" dirty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1" dirty="0"/>
              <a:t>Valerie  Korock PT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000" i="1" dirty="0"/>
              <a:t>  Business * Corp Development Manager</a:t>
            </a:r>
            <a:endParaRPr lang="en-US" sz="1000" i="1" dirty="0">
              <a:cs typeface="Calibri"/>
            </a:endParaRPr>
          </a:p>
        </p:txBody>
      </p:sp>
      <p:sp>
        <p:nvSpPr>
          <p:cNvPr id="52" name="Freeform 125">
            <a:extLst>
              <a:ext uri="{FF2B5EF4-FFF2-40B4-BE49-F238E27FC236}">
                <a16:creationId xmlns:a16="http://schemas.microsoft.com/office/drawing/2014/main" id="{C2E0488E-D530-43F0-BC0E-6A172A1DEB2E}"/>
              </a:ext>
            </a:extLst>
          </p:cNvPr>
          <p:cNvSpPr/>
          <p:nvPr/>
        </p:nvSpPr>
        <p:spPr>
          <a:xfrm>
            <a:off x="5865666" y="1714193"/>
            <a:ext cx="1698645" cy="565202"/>
          </a:xfrm>
          <a:custGeom>
            <a:avLst/>
            <a:gdLst>
              <a:gd name="connsiteX0" fmla="*/ 0 w 1723377"/>
              <a:gd name="connsiteY0" fmla="*/ 0 h 525630"/>
              <a:gd name="connsiteX1" fmla="*/ 1723377 w 1723377"/>
              <a:gd name="connsiteY1" fmla="*/ 0 h 525630"/>
              <a:gd name="connsiteX2" fmla="*/ 1723377 w 1723377"/>
              <a:gd name="connsiteY2" fmla="*/ 525630 h 525630"/>
              <a:gd name="connsiteX3" fmla="*/ 0 w 1723377"/>
              <a:gd name="connsiteY3" fmla="*/ 525630 h 525630"/>
              <a:gd name="connsiteX4" fmla="*/ 0 w 1723377"/>
              <a:gd name="connsiteY4" fmla="*/ 0 h 5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377" h="525630">
                <a:moveTo>
                  <a:pt x="0" y="0"/>
                </a:moveTo>
                <a:lnTo>
                  <a:pt x="1723377" y="0"/>
                </a:lnTo>
                <a:lnTo>
                  <a:pt x="1723377" y="525630"/>
                </a:lnTo>
                <a:lnTo>
                  <a:pt x="0" y="52563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n-US" sz="1200" b="1" dirty="0"/>
              <a:t>Laura Ni</a:t>
            </a:r>
            <a:endParaRPr lang="en-US" sz="1200" b="1" kern="120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i="1" dirty="0"/>
              <a:t>Contractor</a:t>
            </a:r>
            <a:endParaRPr lang="en-US" sz="1200" i="1" kern="120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i="1" dirty="0"/>
              <a:t>Cultural Bridges - Editor</a:t>
            </a:r>
            <a:endParaRPr lang="en-US" sz="1100" i="1" kern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3EDE30B-6DC1-48E1-80E6-5B8F874B3ED3}"/>
              </a:ext>
            </a:extLst>
          </p:cNvPr>
          <p:cNvCxnSpPr>
            <a:cxnSpLocks/>
          </p:cNvCxnSpPr>
          <p:nvPr/>
        </p:nvCxnSpPr>
        <p:spPr>
          <a:xfrm>
            <a:off x="5066744" y="5123198"/>
            <a:ext cx="68768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40D275-0AC9-4C23-B96F-48F2EFD29E5C}"/>
              </a:ext>
            </a:extLst>
          </p:cNvPr>
          <p:cNvCxnSpPr>
            <a:cxnSpLocks/>
          </p:cNvCxnSpPr>
          <p:nvPr/>
        </p:nvCxnSpPr>
        <p:spPr>
          <a:xfrm>
            <a:off x="6995691" y="3874409"/>
            <a:ext cx="1" cy="7739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5E79095-F047-4064-A172-5B172CE4F590}"/>
              </a:ext>
            </a:extLst>
          </p:cNvPr>
          <p:cNvCxnSpPr>
            <a:cxnSpLocks/>
          </p:cNvCxnSpPr>
          <p:nvPr/>
        </p:nvCxnSpPr>
        <p:spPr>
          <a:xfrm flipH="1" flipV="1">
            <a:off x="5051147" y="3846702"/>
            <a:ext cx="7998" cy="127358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651A84-44BA-48A1-BB65-26F9F1C428A0}"/>
              </a:ext>
            </a:extLst>
          </p:cNvPr>
          <p:cNvCxnSpPr>
            <a:cxnSpLocks/>
          </p:cNvCxnSpPr>
          <p:nvPr/>
        </p:nvCxnSpPr>
        <p:spPr>
          <a:xfrm>
            <a:off x="5054920" y="4504544"/>
            <a:ext cx="68768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216320-00B7-4089-B784-872249B36867}"/>
              </a:ext>
            </a:extLst>
          </p:cNvPr>
          <p:cNvCxnSpPr>
            <a:cxnSpLocks/>
          </p:cNvCxnSpPr>
          <p:nvPr/>
        </p:nvCxnSpPr>
        <p:spPr>
          <a:xfrm>
            <a:off x="5054092" y="3874948"/>
            <a:ext cx="63426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ADE721-796E-40B4-A55D-6E54EA21DD8A}"/>
              </a:ext>
            </a:extLst>
          </p:cNvPr>
          <p:cNvSpPr txBox="1"/>
          <p:nvPr/>
        </p:nvSpPr>
        <p:spPr>
          <a:xfrm>
            <a:off x="385696" y="6059836"/>
            <a:ext cx="1826373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 dirty="0">
                <a:latin typeface="Century Gothic"/>
              </a:rPr>
              <a:t>Revised 10.24.21</a:t>
            </a:r>
          </a:p>
          <a:p>
            <a:endParaRPr lang="en-US" sz="1400" i="1" dirty="0">
              <a:latin typeface="Century Gothic" panose="020B0502020202020204" pitchFamily="34" charset="0"/>
            </a:endParaRPr>
          </a:p>
          <a:p>
            <a:endParaRPr lang="en-US" sz="1000" i="1" dirty="0">
              <a:latin typeface="Century Gothic" panose="020B050202020202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612BE3B-89FD-4E35-94E4-DE7D1E2B34AD}"/>
              </a:ext>
            </a:extLst>
          </p:cNvPr>
          <p:cNvCxnSpPr/>
          <p:nvPr/>
        </p:nvCxnSpPr>
        <p:spPr>
          <a:xfrm>
            <a:off x="4790318" y="2007210"/>
            <a:ext cx="681181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345080-4F97-4B03-8940-394B49759DE5}"/>
              </a:ext>
            </a:extLst>
          </p:cNvPr>
          <p:cNvCxnSpPr/>
          <p:nvPr/>
        </p:nvCxnSpPr>
        <p:spPr>
          <a:xfrm>
            <a:off x="4795709" y="2672871"/>
            <a:ext cx="64654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1E8B69-03C4-4A78-ACC2-E410FAB47D27}"/>
              </a:ext>
            </a:extLst>
          </p:cNvPr>
          <p:cNvCxnSpPr/>
          <p:nvPr/>
        </p:nvCxnSpPr>
        <p:spPr>
          <a:xfrm flipV="1">
            <a:off x="7845208" y="5279286"/>
            <a:ext cx="658089" cy="1154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0865E5-5F7F-4C15-A7A9-0503F1C553B3}"/>
              </a:ext>
            </a:extLst>
          </p:cNvPr>
          <p:cNvSpPr txBox="1"/>
          <p:nvPr/>
        </p:nvSpPr>
        <p:spPr>
          <a:xfrm>
            <a:off x="8277236" y="5031205"/>
            <a:ext cx="1908629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Volunteers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>
                <a:solidFill>
                  <a:schemeClr val="bg1"/>
                </a:solidFill>
              </a:rPr>
              <a:t>Data Entry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>
                <a:solidFill>
                  <a:schemeClr val="bg1"/>
                </a:solidFill>
              </a:rPr>
              <a:t>Thank you Notes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>
                <a:solidFill>
                  <a:schemeClr val="bg1"/>
                </a:solidFill>
              </a:rPr>
              <a:t>Admin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D7B115-3724-4185-B21F-FD2871E4FF46}"/>
              </a:ext>
            </a:extLst>
          </p:cNvPr>
          <p:cNvCxnSpPr>
            <a:cxnSpLocks/>
          </p:cNvCxnSpPr>
          <p:nvPr/>
        </p:nvCxnSpPr>
        <p:spPr>
          <a:xfrm>
            <a:off x="2653664" y="2091994"/>
            <a:ext cx="48930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6BE7D4F3-CD38-45BE-8873-F77252839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8433" y="2003460"/>
            <a:ext cx="1618488" cy="281635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97B2EF-C93C-49EF-BB61-AD4881325386}"/>
              </a:ext>
            </a:extLst>
          </p:cNvPr>
          <p:cNvCxnSpPr/>
          <p:nvPr/>
        </p:nvCxnSpPr>
        <p:spPr>
          <a:xfrm flipV="1">
            <a:off x="4837574" y="4503929"/>
            <a:ext cx="35364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214680-1BA0-45B1-870A-5639D0F89C70}"/>
              </a:ext>
            </a:extLst>
          </p:cNvPr>
          <p:cNvCxnSpPr>
            <a:cxnSpLocks/>
          </p:cNvCxnSpPr>
          <p:nvPr/>
        </p:nvCxnSpPr>
        <p:spPr>
          <a:xfrm flipV="1">
            <a:off x="5125358" y="2668905"/>
            <a:ext cx="75487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E59ADA-18AF-4D12-9D79-5A844CF7F157}"/>
              </a:ext>
            </a:extLst>
          </p:cNvPr>
          <p:cNvCxnSpPr>
            <a:cxnSpLocks/>
          </p:cNvCxnSpPr>
          <p:nvPr/>
        </p:nvCxnSpPr>
        <p:spPr>
          <a:xfrm flipV="1">
            <a:off x="5124929" y="2234988"/>
            <a:ext cx="8448" cy="6047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7BE3C7-79CE-47D4-9836-3A71E652D145}"/>
              </a:ext>
            </a:extLst>
          </p:cNvPr>
          <p:cNvCxnSpPr>
            <a:cxnSpLocks/>
          </p:cNvCxnSpPr>
          <p:nvPr/>
        </p:nvCxnSpPr>
        <p:spPr>
          <a:xfrm flipV="1">
            <a:off x="4867704" y="1890459"/>
            <a:ext cx="1001564" cy="1644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6A7083-654E-4D2C-9E33-F66CC68F97FA}"/>
              </a:ext>
            </a:extLst>
          </p:cNvPr>
          <p:cNvCxnSpPr>
            <a:cxnSpLocks/>
          </p:cNvCxnSpPr>
          <p:nvPr/>
        </p:nvCxnSpPr>
        <p:spPr>
          <a:xfrm flipV="1">
            <a:off x="4834811" y="2871739"/>
            <a:ext cx="32179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F0BD7D-3350-4859-BDB9-8F268575E22C}"/>
              </a:ext>
            </a:extLst>
          </p:cNvPr>
          <p:cNvCxnSpPr>
            <a:cxnSpLocks/>
          </p:cNvCxnSpPr>
          <p:nvPr/>
        </p:nvCxnSpPr>
        <p:spPr>
          <a:xfrm flipV="1">
            <a:off x="4834810" y="2202933"/>
            <a:ext cx="32179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4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5A52B12-0826-4A26-ABA2-386F7211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D0DA68-F652-496F-B8B5-9A66255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E4AE-1657-47CD-B060-9BF6B1BC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2377061"/>
            <a:ext cx="3084844" cy="384956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How do we fuel success for  students?</a:t>
            </a: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By investing in a variety of areas that support them.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F50AF6-4E23-4BD9-92C7-45A3E16E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Content Placeholder 13">
            <a:extLst>
              <a:ext uri="{FF2B5EF4-FFF2-40B4-BE49-F238E27FC236}">
                <a16:creationId xmlns:a16="http://schemas.microsoft.com/office/drawing/2014/main" id="{055D430E-E1F6-408A-B33A-C9FDDEE2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42" y="285755"/>
            <a:ext cx="6121249" cy="63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6B43-E5AB-420B-9E2A-C6C05400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56" y="2121318"/>
            <a:ext cx="32004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COVID Response Special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2E4C-3ED3-4A90-89FB-3C39FF39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00" y="232591"/>
            <a:ext cx="6492240" cy="5901871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fontAlgn="base"/>
            <a:r>
              <a:rPr lang="en-US" b="1" dirty="0">
                <a:latin typeface="Century Gothic"/>
              </a:rPr>
              <a:t>Ask an Expert: </a:t>
            </a:r>
            <a:r>
              <a:rPr lang="en-US" dirty="0">
                <a:latin typeface="Century Gothic"/>
              </a:rPr>
              <a:t>provided tech support for Microsoft programs, applications, and other computer/tech trouble shooting issues to ISD staff, teachers, and families​</a:t>
            </a:r>
          </a:p>
          <a:p>
            <a:pPr fontAlgn="base"/>
            <a:r>
              <a:rPr lang="en-US" b="1" dirty="0">
                <a:latin typeface="Century Gothic"/>
              </a:rPr>
              <a:t>Food Aid: </a:t>
            </a:r>
            <a:r>
              <a:rPr lang="en-US" dirty="0">
                <a:latin typeface="Century Gothic"/>
              </a:rPr>
              <a:t>partnered with the Issaquah Food &amp; Clothing Bank to deliver Lunch for the Break, additional 500 grocery gift cards (like cash!) during spring and summer vacations, and weekly drive-by pick up.​</a:t>
            </a:r>
          </a:p>
          <a:p>
            <a:pPr fontAlgn="base"/>
            <a:r>
              <a:rPr lang="en-US" dirty="0">
                <a:latin typeface="Century Gothic"/>
              </a:rPr>
              <a:t>​</a:t>
            </a:r>
            <a:r>
              <a:rPr lang="en-US" b="1" dirty="0">
                <a:latin typeface="Century Gothic"/>
              </a:rPr>
              <a:t>Cultural Bridges: </a:t>
            </a:r>
            <a:r>
              <a:rPr lang="en-US" dirty="0">
                <a:latin typeface="Century Gothic"/>
              </a:rPr>
              <a:t>More than </a:t>
            </a:r>
            <a:r>
              <a:rPr lang="en-US" b="1" dirty="0">
                <a:latin typeface="Century Gothic"/>
              </a:rPr>
              <a:t>300 families </a:t>
            </a:r>
            <a:r>
              <a:rPr lang="en-US" dirty="0">
                <a:latin typeface="Century Gothic"/>
              </a:rPr>
              <a:t>received direct support in eight languages to help them navigate the school system​. 4 Summer Reading sessions.  Translation services support in 7 languages.</a:t>
            </a:r>
          </a:p>
          <a:p>
            <a:pPr fontAlgn="base"/>
            <a:r>
              <a:rPr lang="en-US" b="1" dirty="0" err="1">
                <a:latin typeface="Century Gothic"/>
              </a:rPr>
              <a:t>ParentWiser</a:t>
            </a:r>
            <a:r>
              <a:rPr lang="en-US" b="1" dirty="0">
                <a:latin typeface="Century Gothic"/>
              </a:rPr>
              <a:t>: </a:t>
            </a:r>
            <a:r>
              <a:rPr lang="en-US" dirty="0">
                <a:latin typeface="Century Gothic"/>
              </a:rPr>
              <a:t>sponsor of this Issaquah PTSA Council program which offered 2 parenting webinars in April, a college exploratory webinar in June, and a robust lineup of speakers throughout 2020-21all in new online webinar formats!</a:t>
            </a:r>
          </a:p>
          <a:p>
            <a:pPr fontAlgn="base"/>
            <a:r>
              <a:rPr lang="en-US" b="1" dirty="0">
                <a:latin typeface="Century Gothic"/>
              </a:rPr>
              <a:t>Basic Needs: </a:t>
            </a:r>
            <a:r>
              <a:rPr lang="en-US" dirty="0">
                <a:latin typeface="Century Gothic"/>
              </a:rPr>
              <a:t>Families that need financial support received more than </a:t>
            </a:r>
            <a:r>
              <a:rPr lang="en-US" b="1" dirty="0">
                <a:latin typeface="Century Gothic"/>
              </a:rPr>
              <a:t>1000 free backpacks </a:t>
            </a:r>
            <a:r>
              <a:rPr lang="en-US" dirty="0">
                <a:latin typeface="Century Gothic"/>
              </a:rPr>
              <a:t>filled with school supplies to help kids go back to school with confidence​. </a:t>
            </a:r>
          </a:p>
          <a:p>
            <a:pPr fontAlgn="base"/>
            <a:r>
              <a:rPr lang="en-US" b="1" dirty="0">
                <a:latin typeface="Century Gothic"/>
              </a:rPr>
              <a:t>Mental &amp; Emotional Support: </a:t>
            </a:r>
            <a:r>
              <a:rPr lang="en-US" dirty="0">
                <a:latin typeface="Century Gothic"/>
              </a:rPr>
              <a:t>Racial Trauma Training for ISD, Forefront Suicide Prevention Training for ISD, Swedish mental health counselor funding support, Healthy Youth Initiative Survey, Action Forum for Youth with Influence the Choice</a:t>
            </a:r>
          </a:p>
          <a:p>
            <a:r>
              <a:rPr lang="en-US" b="1" dirty="0">
                <a:latin typeface="Century Gothic"/>
              </a:rPr>
              <a:t>Equity &amp; Opportunity Fund</a:t>
            </a:r>
            <a:r>
              <a:rPr lang="en-US" dirty="0">
                <a:latin typeface="Century Gothic"/>
              </a:rPr>
              <a:t> – headphones, small desks, laptop repair/replacement &amp; insurance</a:t>
            </a:r>
          </a:p>
          <a:p>
            <a:r>
              <a:rPr lang="en-US" b="1" dirty="0">
                <a:latin typeface="Century Gothic"/>
              </a:rPr>
              <a:t>Academic Suppor</a:t>
            </a:r>
            <a:r>
              <a:rPr lang="en-US" dirty="0">
                <a:latin typeface="Century Gothic"/>
              </a:rPr>
              <a:t>t – $65,000 in Student Academic Grants for 130 students @ $500 </a:t>
            </a:r>
          </a:p>
        </p:txBody>
      </p:sp>
    </p:spTree>
    <p:extLst>
      <p:ext uri="{BB962C8B-B14F-4D97-AF65-F5344CB8AC3E}">
        <p14:creationId xmlns:p14="http://schemas.microsoft.com/office/powerpoint/2010/main" val="407576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DC782-F0BD-4FA1-A212-90A7D929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A38F1B-CDC5-446F-958D-6F4F65C66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21" y="1"/>
            <a:ext cx="7319553" cy="110308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entury Gothic"/>
              </a:rPr>
              <a:t>What funding do we provide?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AA170-54FE-45E4-BE8F-E242A9C6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206" y="1103087"/>
            <a:ext cx="6339840" cy="545737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After school academic support (allocation for all schools)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Dedicated fine arts fund (band, orchestra, choir, theater, and visual arts)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Food aid in schools 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Tools4Schools: free backpacks &amp; school supplies for students in need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Grants for teachers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Math, Reading and Science Curriculum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Mental &amp; Behavioral health support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Parent education opportunities (Parenting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</a:rPr>
              <a:t>ToolBox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</a:rPr>
              <a:t>ParentWiser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)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/>
              </a:rPr>
              <a:t> Professional Development for teachers </a:t>
            </a: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Robotics, coding, and STEM clubs</a:t>
            </a:r>
          </a:p>
        </p:txBody>
      </p:sp>
    </p:spTree>
    <p:extLst>
      <p:ext uri="{BB962C8B-B14F-4D97-AF65-F5344CB8AC3E}">
        <p14:creationId xmlns:p14="http://schemas.microsoft.com/office/powerpoint/2010/main" val="394700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D9A215B-9A0A-469A-B3C4-93655E4C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6" y="179774"/>
            <a:ext cx="10090952" cy="5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9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EF32F-29FB-4439-B6C5-AE1BE3D7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25" y="167605"/>
            <a:ext cx="6516420" cy="505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FCA7D-1505-4477-9B86-CC6BF76D1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1" y="336738"/>
            <a:ext cx="4223497" cy="5271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8036A-6B29-4EA7-BDF1-DB4E787D676E}"/>
              </a:ext>
            </a:extLst>
          </p:cNvPr>
          <p:cNvSpPr txBox="1"/>
          <p:nvPr/>
        </p:nvSpPr>
        <p:spPr>
          <a:xfrm>
            <a:off x="503021" y="5701004"/>
            <a:ext cx="924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Cultural Bridges Information, Resources &amp; Community Outreach</a:t>
            </a:r>
          </a:p>
          <a:p>
            <a:r>
              <a:rPr lang="en-US" dirty="0"/>
              <a:t>Digital &amp; Print Magazines, Family Guide, Formation of a Cultural Diversity Outreach Task Force</a:t>
            </a:r>
          </a:p>
        </p:txBody>
      </p:sp>
    </p:spTree>
    <p:extLst>
      <p:ext uri="{BB962C8B-B14F-4D97-AF65-F5344CB8AC3E}">
        <p14:creationId xmlns:p14="http://schemas.microsoft.com/office/powerpoint/2010/main" val="407355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E3E8939-4D30-4F42-9CCF-5250590F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0" y="106532"/>
            <a:ext cx="11435919" cy="62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7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B3729-0744-495F-BB65-A3E76271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459675"/>
            <a:ext cx="10058400" cy="41486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TEACHER GRANTS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Apply: November 2021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Classroom Enrichment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Kateri Brow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B8396-ECB4-4EF8-BC3E-D455759E7B6B}"/>
              </a:ext>
            </a:extLst>
          </p:cNvPr>
          <p:cNvSpPr txBox="1"/>
          <p:nvPr/>
        </p:nvSpPr>
        <p:spPr>
          <a:xfrm>
            <a:off x="2556588" y="5404832"/>
            <a:ext cx="76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CAROLYN KENNEDY – c.kennedy@isfdn.org</a:t>
            </a:r>
          </a:p>
        </p:txBody>
      </p:sp>
    </p:spTree>
    <p:extLst>
      <p:ext uri="{BB962C8B-B14F-4D97-AF65-F5344CB8AC3E}">
        <p14:creationId xmlns:p14="http://schemas.microsoft.com/office/powerpoint/2010/main" val="287605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B3729-0744-495F-BB65-A3E76271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459675"/>
            <a:ext cx="10058400" cy="41486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ACADEMIC SUPPORT GRANTS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Apply: DECEMBER 2021</a:t>
            </a:r>
            <a:b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B8396-ECB4-4EF8-BC3E-D455759E7B6B}"/>
              </a:ext>
            </a:extLst>
          </p:cNvPr>
          <p:cNvSpPr txBox="1"/>
          <p:nvPr/>
        </p:nvSpPr>
        <p:spPr>
          <a:xfrm>
            <a:off x="2556588" y="5404832"/>
            <a:ext cx="76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CAROLYN KENNEDY – c.kennedy@isfdn.org</a:t>
            </a:r>
          </a:p>
        </p:txBody>
      </p:sp>
    </p:spTree>
    <p:extLst>
      <p:ext uri="{BB962C8B-B14F-4D97-AF65-F5344CB8AC3E}">
        <p14:creationId xmlns:p14="http://schemas.microsoft.com/office/powerpoint/2010/main" val="152678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How do we raise money?</a:t>
            </a:r>
            <a:endParaRPr lang="en-US" dirty="0">
              <a:solidFill>
                <a:srgbClr val="C60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2837"/>
          </a:xfrm>
        </p:spPr>
        <p:txBody>
          <a:bodyPr vert="horz" lIns="0" tIns="45720" rIns="0" bIns="45720" rtlCol="0" anchor="t">
            <a:normAutofit/>
          </a:bodyPr>
          <a:lstStyle/>
          <a:p>
            <a:pPr marL="496570" indent="-4572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Enroll Verification Process (EVP)</a:t>
            </a:r>
          </a:p>
          <a:p>
            <a:pPr marL="496570" indent="-4572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Fall Campaigns – Step Up for Kids (Sept), Monster Mash 5k (Oct)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496570" indent="-4572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Nourish Every Mind – 24th Annual Fundraising event (April/May)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496570" indent="-4572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Individual &amp; Major Gifts</a:t>
            </a:r>
          </a:p>
          <a:p>
            <a:pPr marL="382270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 Employee Giving Campaigns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382270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 Corporate Matching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382270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 Grants (City, State, For Profit/Non-Profit Organizations)</a:t>
            </a:r>
            <a:endParaRPr lang="en-US" sz="2400" b="1" dirty="0">
              <a:latin typeface="Century Gothic" panose="020B0502020202020204" pitchFamily="34" charset="0"/>
            </a:endParaRPr>
          </a:p>
          <a:p>
            <a:pPr marL="382270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/>
              </a:rPr>
              <a:t> Business/Corporate Sponsorships &amp; Support</a:t>
            </a:r>
          </a:p>
          <a:p>
            <a:pPr marL="382270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953770" lvl="1" indent="-457200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85000"/>
                </a:schemeClr>
              </a:solidFill>
              <a:latin typeface="Century Gothic" panose="020B0502020202020204" pitchFamily="34" charset="0"/>
            </a:endParaRPr>
          </a:p>
          <a:p>
            <a:pPr marL="953770" lvl="1" indent="-457200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1600" dirty="0">
              <a:solidFill>
                <a:schemeClr val="tx1">
                  <a:tint val="8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8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endParaRPr lang="en-US"/>
          </a:p>
          <a:p>
            <a:pPr marL="0" indent="0">
              <a:buFont typeface="Calibri" panose="020F0502020204030204" pitchFamily="34" charset="0"/>
              <a:buNone/>
            </a:pPr>
            <a:br>
              <a:rPr lang="en-US"/>
            </a:br>
            <a:r>
              <a:rPr lang="en-US" b="1"/>
              <a:t>Issaquah Schools Foundation</a:t>
            </a:r>
            <a:r>
              <a:rPr lang="en-US"/>
              <a:t>, in partnership with the Issaquah School District, drives resources to help </a:t>
            </a:r>
            <a:r>
              <a:rPr lang="en-US" b="1"/>
              <a:t>all students achieve the promise of their potential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4" r="15482" b="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3BC5694-FA8F-4615-B9D4-CD42C4EB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F745DCA-39A3-4B2F-8A59-D6A9B6E0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370" y="330982"/>
            <a:ext cx="2973332" cy="306102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b="1" dirty="0">
                <a:solidFill>
                  <a:srgbClr val="FFFFFF"/>
                </a:solidFill>
                <a:latin typeface="Century Gothic"/>
              </a:rPr>
            </a:br>
            <a:r>
              <a:rPr lang="en-US" sz="2800" b="1" dirty="0">
                <a:solidFill>
                  <a:srgbClr val="FFFFFF"/>
                </a:solidFill>
                <a:latin typeface="Century Gothic"/>
              </a:rPr>
              <a:t>WE RELY ON PARENTS, INDIVIDUAL &amp; MAJOR DONORS FOR OVER 80% OF ANNUAL REVENUE….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8834" y="3778214"/>
            <a:ext cx="3084844" cy="217393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entury Gothic"/>
              </a:rPr>
              <a:t>However, only 1 of 8 district families donate. 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Century Gothic"/>
              </a:rPr>
              <a:t>The Foundation strives to make an impact upon </a:t>
            </a:r>
            <a:r>
              <a:rPr lang="en-US" sz="1800" b="1" dirty="0">
                <a:solidFill>
                  <a:srgbClr val="FFFFFF"/>
                </a:solidFill>
                <a:latin typeface="Century Gothic"/>
              </a:rPr>
              <a:t>all district students</a:t>
            </a:r>
            <a:r>
              <a:rPr lang="en-US" sz="1800" dirty="0">
                <a:solidFill>
                  <a:srgbClr val="FFFFFF"/>
                </a:solidFill>
                <a:latin typeface="Century Gothic"/>
              </a:rPr>
              <a:t>. 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Century Gothic"/>
              </a:rPr>
              <a:t>We need support from </a:t>
            </a:r>
            <a:r>
              <a:rPr lang="en-US" sz="1800" b="1" dirty="0">
                <a:solidFill>
                  <a:srgbClr val="FFFFFF"/>
                </a:solidFill>
                <a:latin typeface="Century Gothic"/>
              </a:rPr>
              <a:t>all district parents.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0B70E-523D-4FB1-8D0A-933A55936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C3C55CDD-21F1-4343-8FF7-4F2C23DB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3" y="1092588"/>
            <a:ext cx="6537169" cy="50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883" y="516835"/>
            <a:ext cx="3679574" cy="14803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How can you help?</a:t>
            </a: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28A0D-1EFE-4FAC-9FB5-086A05F1323F}"/>
              </a:ext>
            </a:extLst>
          </p:cNvPr>
          <p:cNvSpPr txBox="1"/>
          <p:nvPr/>
        </p:nvSpPr>
        <p:spPr>
          <a:xfrm>
            <a:off x="287931" y="2045047"/>
            <a:ext cx="3572868" cy="4548564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sz="1500" b="1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  <a:latin typeface="Century Gothic"/>
              </a:rPr>
              <a:t>Share the impact of how Foundation programs have helped you and your students with your parents</a:t>
            </a: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  <a:latin typeface="Century Gothic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latin typeface="Century Gothic"/>
              </a:rPr>
              <a:t>Share our email news with your school community!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  <a:latin typeface="Century Gothic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latin typeface="Century Gothic"/>
              </a:rPr>
              <a:t>Provide ISF presentations at your parent meeting!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  <a:latin typeface="Century Gothic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latin typeface="Century Gothic"/>
              </a:rPr>
              <a:t>Subscribe to email newsletter, FB, Instagram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entury Gothic"/>
              </a:rPr>
              <a:t>80% of our donations come from our individual/parent community.</a:t>
            </a: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latin typeface="Century Gothic"/>
              </a:rPr>
              <a:t>With your help, we support every student in our district.</a:t>
            </a:r>
          </a:p>
          <a:p>
            <a:pPr marL="800100" lvl="1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6277B-D552-4035-9844-16BD6DEBF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8" r="15070"/>
          <a:stretch/>
        </p:blipFill>
        <p:spPr>
          <a:xfrm>
            <a:off x="4037872" y="10"/>
            <a:ext cx="811127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65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EF5484-1F18-43F6-B596-CFD1939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3B4B1-0E5F-4E0B-ADF8-20256906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A7FDC-6F10-4AAC-A323-B928E8F4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62" y="801793"/>
            <a:ext cx="3215216" cy="52493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07F0-0940-4D45-AAD0-448D191C8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BD0C1-B604-4E82-8565-2F5810B1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99" y="2020624"/>
            <a:ext cx="4806272" cy="1405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3B7E4-F23F-42B1-8184-64EDBF186F4C}"/>
              </a:ext>
            </a:extLst>
          </p:cNvPr>
          <p:cNvSpPr txBox="1"/>
          <p:nvPr/>
        </p:nvSpPr>
        <p:spPr>
          <a:xfrm>
            <a:off x="6673689" y="3605874"/>
            <a:ext cx="461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https://cloud.castus.tv/vod/#/isf/?page=HOME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9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hool corridor with lockers">
            <a:extLst>
              <a:ext uri="{FF2B5EF4-FFF2-40B4-BE49-F238E27FC236}">
                <a16:creationId xmlns:a16="http://schemas.microsoft.com/office/drawing/2014/main" id="{5F05361D-EDD1-470D-BA1B-7C3A194C3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E27EE-E259-446A-BB98-CA443F11F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036" y="-551316"/>
            <a:ext cx="10058400" cy="47091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Century Gothic"/>
              </a:rPr>
              <a:t>HAVE A GREAT SCHOOL YEAR!</a:t>
            </a:r>
            <a:br>
              <a:rPr lang="en-US" sz="4800" b="1" dirty="0">
                <a:latin typeface="Century Gothic"/>
              </a:rPr>
            </a:br>
            <a:r>
              <a:rPr lang="en-US" sz="4800" b="1" dirty="0">
                <a:solidFill>
                  <a:srgbClr val="FFFFFF"/>
                </a:solidFill>
                <a:latin typeface="Century Gothic"/>
              </a:rPr>
              <a:t>THANK YOU</a:t>
            </a:r>
            <a:br>
              <a:rPr lang="en-US" sz="4800" b="1" dirty="0">
                <a:latin typeface="Century Gothic"/>
              </a:rPr>
            </a:br>
            <a:r>
              <a:rPr lang="en-US" sz="4800" b="1" dirty="0">
                <a:solidFill>
                  <a:srgbClr val="FFFFFF"/>
                </a:solidFill>
                <a:latin typeface="Century Gothic"/>
              </a:rPr>
              <a:t>FOR YOUR PARTNERSHIP!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26D631-71B1-41FC-8183-9A37F884E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0DD4D4C-0A16-4FBA-9931-1F0FCE92E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E8F221-2C17-451E-A781-791A48BDA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49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0" name="Straight Connector 138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endParaRPr lang="en-US"/>
          </a:p>
          <a:p>
            <a:endParaRPr lang="en-US"/>
          </a:p>
          <a:p>
            <a:r>
              <a:rPr lang="en-US" b="1"/>
              <a:t>We create limitless opportunities that inspire our students on their personal path to success.</a:t>
            </a:r>
          </a:p>
          <a:p>
            <a:endParaRPr lang="en-US"/>
          </a:p>
        </p:txBody>
      </p:sp>
      <p:pic>
        <p:nvPicPr>
          <p:cNvPr id="1026" name="Picture 2" descr="The Future of Construction Depends on High School Students">
            <a:extLst>
              <a:ext uri="{FF2B5EF4-FFF2-40B4-BE49-F238E27FC236}">
                <a16:creationId xmlns:a16="http://schemas.microsoft.com/office/drawing/2014/main" id="{E86E1F67-30E6-428E-8572-8F3F2E0F2B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22519" b="-1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1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FOUNDATION CORE VALUES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7B62F-E3FB-4672-9E49-80BC18D4602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69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What is the Issaquah Schools Foundation?</a:t>
            </a:r>
            <a:endParaRPr lang="en-US" dirty="0">
              <a:solidFill>
                <a:srgbClr val="C60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2457" y="2015855"/>
            <a:ext cx="10290284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800" spc="-30" dirty="0">
                <a:latin typeface="Century Gothic"/>
              </a:rPr>
              <a:t>A 34-year-old community powered nonprofit</a:t>
            </a:r>
            <a:endParaRPr lang="en-US" dirty="0">
              <a:latin typeface="Century Gothic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1200" spc="-30" dirty="0">
              <a:latin typeface="Century Gothic" panose="020B0502020202020204" pitchFamily="34" charset="0"/>
            </a:endParaRPr>
          </a:p>
          <a:p>
            <a:pPr marL="383540" lvl="1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800" spc="-30" dirty="0">
                <a:latin typeface="Century Gothic"/>
              </a:rPr>
              <a:t>The Foundation helps students</a:t>
            </a:r>
          </a:p>
          <a:p>
            <a:pPr marL="749300" lvl="3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spc="-30" dirty="0">
                <a:latin typeface="Century Gothic"/>
              </a:rPr>
              <a:t> </a:t>
            </a:r>
            <a:r>
              <a:rPr lang="en-US" sz="2400" b="1" spc="-30" dirty="0">
                <a:latin typeface="Century Gothic"/>
              </a:rPr>
              <a:t>build </a:t>
            </a:r>
            <a:r>
              <a:rPr lang="en-US" sz="2400" spc="-30" dirty="0">
                <a:latin typeface="Century Gothic"/>
              </a:rPr>
              <a:t>an</a:t>
            </a:r>
            <a:r>
              <a:rPr lang="en-US" sz="2400" b="1" spc="-30" dirty="0">
                <a:latin typeface="Century Gothic"/>
              </a:rPr>
              <a:t> </a:t>
            </a:r>
            <a:r>
              <a:rPr lang="en-US" sz="2400" spc="-30" dirty="0">
                <a:latin typeface="Century Gothic"/>
              </a:rPr>
              <a:t>academic foundation</a:t>
            </a:r>
            <a:endParaRPr lang="en-US" sz="2400" dirty="0">
              <a:latin typeface="Century Gothic"/>
            </a:endParaRPr>
          </a:p>
          <a:p>
            <a:pPr marL="749300" lvl="3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spc="-30" dirty="0">
                <a:latin typeface="Century Gothic"/>
              </a:rPr>
              <a:t> explore </a:t>
            </a:r>
            <a:r>
              <a:rPr lang="en-US" sz="2400" spc="-30" dirty="0">
                <a:latin typeface="Century Gothic"/>
              </a:rPr>
              <a:t>opportunities, and </a:t>
            </a:r>
            <a:endParaRPr lang="en-US" sz="2400" dirty="0">
              <a:latin typeface="Century Gothic"/>
            </a:endParaRPr>
          </a:p>
          <a:p>
            <a:pPr marL="749300" lvl="3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spc="-30" dirty="0">
                <a:latin typeface="Century Gothic"/>
              </a:rPr>
              <a:t> launch </a:t>
            </a:r>
            <a:r>
              <a:rPr lang="en-US" sz="2400" spc="-30" dirty="0">
                <a:latin typeface="Century Gothic"/>
              </a:rPr>
              <a:t>students into their future.</a:t>
            </a:r>
            <a:endParaRPr lang="en-US" sz="2400" dirty="0">
              <a:latin typeface="Century Gothic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1200" b="1" i="1" dirty="0">
              <a:latin typeface="Century Gothic" panose="020B0502020202020204" pitchFamily="34" charset="0"/>
            </a:endParaRPr>
          </a:p>
          <a:p>
            <a:pPr marL="383540" lvl="1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Century Gothic"/>
              </a:rPr>
              <a:t>The Foundation has channeled over</a:t>
            </a:r>
            <a:r>
              <a:rPr lang="en-US" sz="2800" dirty="0">
                <a:solidFill>
                  <a:srgbClr val="404040"/>
                </a:solidFill>
                <a:latin typeface="Century Gothic"/>
              </a:rPr>
              <a:t> </a:t>
            </a:r>
            <a:r>
              <a:rPr lang="en-US" sz="2800" dirty="0">
                <a:solidFill>
                  <a:schemeClr val="tx2"/>
                </a:solidFill>
                <a:latin typeface="Century Gothic"/>
              </a:rPr>
              <a:t>$13 million </a:t>
            </a:r>
            <a:r>
              <a:rPr lang="en-US" sz="2800" dirty="0">
                <a:solidFill>
                  <a:srgbClr val="404040"/>
                </a:solidFill>
                <a:latin typeface="Century Gothic"/>
              </a:rPr>
              <a:t>into schools</a:t>
            </a:r>
            <a:r>
              <a:rPr lang="en-US" sz="2800" dirty="0">
                <a:latin typeface="Century Gothic"/>
              </a:rPr>
              <a:t>.</a:t>
            </a: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0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998D-B90B-4C7E-9E44-7AA6C7538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4599" y="290513"/>
            <a:ext cx="4153401" cy="14509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Who do we support?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FEE4-30A2-4A3C-9DFE-854B91EC09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04599" y="1741488"/>
            <a:ext cx="4613230" cy="4212998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students!</a:t>
            </a:r>
          </a:p>
          <a:p>
            <a:pPr marL="383540"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</a:pPr>
            <a:endParaRPr lang="en-US" spc="-30" dirty="0">
              <a:latin typeface="Century Gothic" panose="020B0502020202020204" pitchFamily="34" charset="0"/>
            </a:endParaRPr>
          </a:p>
          <a:p>
            <a:pPr marL="383540"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000" spc="-30">
                <a:latin typeface="Century Gothic"/>
              </a:rPr>
              <a:t>Over 18,500 students</a:t>
            </a:r>
            <a:endParaRPr lang="en-US" sz="2000" spc="-30">
              <a:latin typeface="Century Gothic" panose="020B0502020202020204" pitchFamily="34" charset="0"/>
            </a:endParaRPr>
          </a:p>
          <a:p>
            <a:pPr marL="383540"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000" spc="-30" dirty="0">
              <a:latin typeface="Century Gothic" panose="020B0502020202020204" pitchFamily="34" charset="0"/>
            </a:endParaRPr>
          </a:p>
          <a:p>
            <a:pPr marL="383540"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000" spc="-30" dirty="0">
                <a:latin typeface="Century Gothic"/>
              </a:rPr>
              <a:t>26 schools (and growing)</a:t>
            </a:r>
          </a:p>
          <a:p>
            <a:pPr marL="383540"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83540"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entury Gothic"/>
              </a:rPr>
              <a:t>110 square miles serving 5 cities: Issaquah, Sammamish, Bellevue, Newcastle, and Renton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16C20-0405-4722-9BDB-3826761C5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r="12705" b="1"/>
          <a:stretch/>
        </p:blipFill>
        <p:spPr>
          <a:xfrm>
            <a:off x="634000" y="798285"/>
            <a:ext cx="6477644" cy="498202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25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FC28-75C7-4F1F-9D66-FE7EBDD5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Why do we need the Issaquah </a:t>
            </a:r>
            <a:b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Schools Foundation?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5C02-F3B0-462C-B54A-D9756534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6514"/>
            <a:ext cx="10058400" cy="371420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latin typeface="Century Gothic"/>
              </a:rPr>
              <a:t>State and local funding only covers basic education.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/>
              </a:rPr>
              <a:t>The pandemic has further burdened state &amp; federal funding.</a:t>
            </a:r>
            <a:endParaRPr lang="en-US" sz="240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/>
              </a:rPr>
              <a:t>The economic impact upon families has increased basic student needs including food aid. 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/>
              </a:rPr>
              <a:t>Students deserve the highest quality educational experience possible, the Foundation funds district-wide programs that are not directly supported by tax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410" y="452595"/>
            <a:ext cx="11343171" cy="5207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Issaquah Schools Foundation 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20D0C0-450F-423D-9160-195ADDA1E596}"/>
              </a:ext>
            </a:extLst>
          </p:cNvPr>
          <p:cNvSpPr txBox="1"/>
          <p:nvPr/>
        </p:nvSpPr>
        <p:spPr>
          <a:xfrm>
            <a:off x="284134" y="1192577"/>
            <a:ext cx="11623729" cy="553998"/>
          </a:xfrm>
          <a:prstGeom prst="rect">
            <a:avLst/>
          </a:prstGeom>
          <a:solidFill>
            <a:srgbClr val="C60C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Board of Trustees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Chair, Trustees, Emeritus, Ex-Officio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FFA5C-66DD-4AA4-8AFC-59CD1FC0DCC0}"/>
              </a:ext>
            </a:extLst>
          </p:cNvPr>
          <p:cNvSpPr txBox="1"/>
          <p:nvPr/>
        </p:nvSpPr>
        <p:spPr>
          <a:xfrm>
            <a:off x="1658314" y="2704519"/>
            <a:ext cx="2926080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Board Development Committee </a:t>
            </a: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8CB1D-3F31-4C18-BBD0-274B37B7A1E4}"/>
              </a:ext>
            </a:extLst>
          </p:cNvPr>
          <p:cNvSpPr txBox="1"/>
          <p:nvPr/>
        </p:nvSpPr>
        <p:spPr>
          <a:xfrm>
            <a:off x="359284" y="2038229"/>
            <a:ext cx="4114800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Committees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F46AC-C01B-48B5-8ABB-82001C7663FC}"/>
              </a:ext>
            </a:extLst>
          </p:cNvPr>
          <p:cNvSpPr txBox="1"/>
          <p:nvPr/>
        </p:nvSpPr>
        <p:spPr>
          <a:xfrm>
            <a:off x="1658317" y="3186295"/>
            <a:ext cx="2926080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9E405-98E4-4B95-AC98-1D606A48F7B9}"/>
              </a:ext>
            </a:extLst>
          </p:cNvPr>
          <p:cNvSpPr txBox="1"/>
          <p:nvPr/>
        </p:nvSpPr>
        <p:spPr>
          <a:xfrm>
            <a:off x="1658317" y="3654955"/>
            <a:ext cx="2926080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Finance Committee</a:t>
            </a:r>
          </a:p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558D5-CBCF-4327-B7CE-4F3F25DB9967}"/>
              </a:ext>
            </a:extLst>
          </p:cNvPr>
          <p:cNvSpPr txBox="1"/>
          <p:nvPr/>
        </p:nvSpPr>
        <p:spPr>
          <a:xfrm>
            <a:off x="1658317" y="4637074"/>
            <a:ext cx="2926080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D591D-E3F7-42CA-9FAF-1DB06F1E28DF}"/>
              </a:ext>
            </a:extLst>
          </p:cNvPr>
          <p:cNvSpPr txBox="1"/>
          <p:nvPr/>
        </p:nvSpPr>
        <p:spPr>
          <a:xfrm>
            <a:off x="1658317" y="6074159"/>
            <a:ext cx="2926080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Resource Development Committee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9ABB6-F91B-4752-AA19-E76C8BC92B08}"/>
              </a:ext>
            </a:extLst>
          </p:cNvPr>
          <p:cNvSpPr txBox="1"/>
          <p:nvPr/>
        </p:nvSpPr>
        <p:spPr>
          <a:xfrm>
            <a:off x="1658317" y="4153481"/>
            <a:ext cx="2926080" cy="365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Human Resources Committee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10C52-F332-44D7-9D61-24811961B1E6}"/>
              </a:ext>
            </a:extLst>
          </p:cNvPr>
          <p:cNvSpPr txBox="1"/>
          <p:nvPr/>
        </p:nvSpPr>
        <p:spPr>
          <a:xfrm>
            <a:off x="4801526" y="2028822"/>
            <a:ext cx="2184891" cy="276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Advisory Councils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9B0D5-ED08-415C-B437-652131CDE35A}"/>
              </a:ext>
            </a:extLst>
          </p:cNvPr>
          <p:cNvSpPr txBox="1"/>
          <p:nvPr/>
        </p:nvSpPr>
        <p:spPr>
          <a:xfrm>
            <a:off x="7387505" y="2023340"/>
            <a:ext cx="2184891" cy="274320"/>
          </a:xfrm>
          <a:prstGeom prst="rect">
            <a:avLst/>
          </a:prstGeom>
          <a:solidFill>
            <a:srgbClr val="597B23"/>
          </a:solidFill>
          <a:ln>
            <a:solidFill>
              <a:srgbClr val="597B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Task Forces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1069EF-C8B5-445F-9E37-AC7F06AE47F1}"/>
              </a:ext>
            </a:extLst>
          </p:cNvPr>
          <p:cNvSpPr txBox="1"/>
          <p:nvPr/>
        </p:nvSpPr>
        <p:spPr>
          <a:xfrm>
            <a:off x="2481277" y="5120667"/>
            <a:ext cx="2103120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Program Grant Oversight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A5136-78A2-4B21-BFAF-2FDE17645B0C}"/>
              </a:ext>
            </a:extLst>
          </p:cNvPr>
          <p:cNvSpPr txBox="1"/>
          <p:nvPr/>
        </p:nvSpPr>
        <p:spPr>
          <a:xfrm>
            <a:off x="2481277" y="5597303"/>
            <a:ext cx="2103120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Ambassador Program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D3863A-7F00-4208-9087-6B33AABC98B1}"/>
              </a:ext>
            </a:extLst>
          </p:cNvPr>
          <p:cNvCxnSpPr>
            <a:cxnSpLocks/>
          </p:cNvCxnSpPr>
          <p:nvPr/>
        </p:nvCxnSpPr>
        <p:spPr>
          <a:xfrm>
            <a:off x="2717859" y="1746575"/>
            <a:ext cx="0" cy="277805"/>
          </a:xfrm>
          <a:prstGeom prst="line">
            <a:avLst/>
          </a:prstGeom>
          <a:ln w="50800">
            <a:solidFill>
              <a:srgbClr val="C70B4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38EEA6-63D4-4637-ACA8-64382022E464}"/>
              </a:ext>
            </a:extLst>
          </p:cNvPr>
          <p:cNvCxnSpPr>
            <a:cxnSpLocks/>
          </p:cNvCxnSpPr>
          <p:nvPr/>
        </p:nvCxnSpPr>
        <p:spPr>
          <a:xfrm flipV="1">
            <a:off x="5893971" y="1741724"/>
            <a:ext cx="0" cy="274844"/>
          </a:xfrm>
          <a:prstGeom prst="line">
            <a:avLst/>
          </a:prstGeom>
          <a:ln w="50800">
            <a:solidFill>
              <a:srgbClr val="C70B4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2F0F99-E1C5-49B7-AC7B-3621F32D2E52}"/>
              </a:ext>
            </a:extLst>
          </p:cNvPr>
          <p:cNvCxnSpPr>
            <a:cxnSpLocks/>
          </p:cNvCxnSpPr>
          <p:nvPr/>
        </p:nvCxnSpPr>
        <p:spPr>
          <a:xfrm>
            <a:off x="8514300" y="1750725"/>
            <a:ext cx="0" cy="287505"/>
          </a:xfrm>
          <a:prstGeom prst="line">
            <a:avLst/>
          </a:prstGeom>
          <a:ln w="50800">
            <a:solidFill>
              <a:srgbClr val="C70B4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B838A5-9046-4E93-8014-8CD50C91A1B4}"/>
              </a:ext>
            </a:extLst>
          </p:cNvPr>
          <p:cNvCxnSpPr>
            <a:cxnSpLocks/>
          </p:cNvCxnSpPr>
          <p:nvPr/>
        </p:nvCxnSpPr>
        <p:spPr>
          <a:xfrm>
            <a:off x="883400" y="2314435"/>
            <a:ext cx="0" cy="3942604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8BF8B9-C496-409E-A72E-2E61FF875ECA}"/>
              </a:ext>
            </a:extLst>
          </p:cNvPr>
          <p:cNvCxnSpPr>
            <a:endCxn id="5" idx="1"/>
          </p:cNvCxnSpPr>
          <p:nvPr/>
        </p:nvCxnSpPr>
        <p:spPr>
          <a:xfrm>
            <a:off x="883399" y="2887399"/>
            <a:ext cx="774915" cy="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F1626F-49F3-4CE1-B86F-3F3C520A8045}"/>
              </a:ext>
            </a:extLst>
          </p:cNvPr>
          <p:cNvCxnSpPr/>
          <p:nvPr/>
        </p:nvCxnSpPr>
        <p:spPr>
          <a:xfrm>
            <a:off x="883402" y="3386554"/>
            <a:ext cx="774915" cy="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642A95-45BA-4376-8C0B-7B926660E6EF}"/>
              </a:ext>
            </a:extLst>
          </p:cNvPr>
          <p:cNvCxnSpPr/>
          <p:nvPr/>
        </p:nvCxnSpPr>
        <p:spPr>
          <a:xfrm>
            <a:off x="883402" y="3842055"/>
            <a:ext cx="774915" cy="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5E8681-7386-4AAE-A33D-E5AB5AB9F5ED}"/>
              </a:ext>
            </a:extLst>
          </p:cNvPr>
          <p:cNvCxnSpPr/>
          <p:nvPr/>
        </p:nvCxnSpPr>
        <p:spPr>
          <a:xfrm>
            <a:off x="883401" y="4336361"/>
            <a:ext cx="774915" cy="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85F16B-7150-4249-B1E7-20D86BA3C9AA}"/>
              </a:ext>
            </a:extLst>
          </p:cNvPr>
          <p:cNvCxnSpPr/>
          <p:nvPr/>
        </p:nvCxnSpPr>
        <p:spPr>
          <a:xfrm>
            <a:off x="883400" y="4803509"/>
            <a:ext cx="774915" cy="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0F4547-6715-4181-A7FE-9690B6703117}"/>
              </a:ext>
            </a:extLst>
          </p:cNvPr>
          <p:cNvCxnSpPr>
            <a:cxnSpLocks/>
          </p:cNvCxnSpPr>
          <p:nvPr/>
        </p:nvCxnSpPr>
        <p:spPr>
          <a:xfrm>
            <a:off x="883400" y="6257039"/>
            <a:ext cx="774914" cy="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453AD8-896C-41DF-A3A6-9E372A96A131}"/>
              </a:ext>
            </a:extLst>
          </p:cNvPr>
          <p:cNvCxnSpPr/>
          <p:nvPr/>
        </p:nvCxnSpPr>
        <p:spPr>
          <a:xfrm>
            <a:off x="1906292" y="5002834"/>
            <a:ext cx="0" cy="792381"/>
          </a:xfrm>
          <a:prstGeom prst="line">
            <a:avLst/>
          </a:prstGeom>
          <a:ln w="9525">
            <a:solidFill>
              <a:srgbClr val="C60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A292D3-AA59-47AA-8A41-2A2D09F3314D}"/>
              </a:ext>
            </a:extLst>
          </p:cNvPr>
          <p:cNvCxnSpPr>
            <a:cxnSpLocks/>
          </p:cNvCxnSpPr>
          <p:nvPr/>
        </p:nvCxnSpPr>
        <p:spPr>
          <a:xfrm>
            <a:off x="1906292" y="5817516"/>
            <a:ext cx="548640" cy="0"/>
          </a:xfrm>
          <a:prstGeom prst="line">
            <a:avLst/>
          </a:prstGeom>
          <a:ln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C24982-731B-47D9-8349-E90FBD7EA976}"/>
              </a:ext>
            </a:extLst>
          </p:cNvPr>
          <p:cNvCxnSpPr>
            <a:cxnSpLocks/>
          </p:cNvCxnSpPr>
          <p:nvPr/>
        </p:nvCxnSpPr>
        <p:spPr>
          <a:xfrm>
            <a:off x="1906292" y="5291824"/>
            <a:ext cx="548640" cy="0"/>
          </a:xfrm>
          <a:prstGeom prst="line">
            <a:avLst/>
          </a:prstGeom>
          <a:ln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71F1DA-E329-487F-9D4E-ABEEE321CAAB}"/>
              </a:ext>
            </a:extLst>
          </p:cNvPr>
          <p:cNvSpPr txBox="1"/>
          <p:nvPr/>
        </p:nvSpPr>
        <p:spPr>
          <a:xfrm>
            <a:off x="5532956" y="2709720"/>
            <a:ext cx="18288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Corporate Advisory Council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A36821-4348-459B-8765-127206A43DC0}"/>
              </a:ext>
            </a:extLst>
          </p:cNvPr>
          <p:cNvCxnSpPr>
            <a:cxnSpLocks/>
          </p:cNvCxnSpPr>
          <p:nvPr/>
        </p:nvCxnSpPr>
        <p:spPr>
          <a:xfrm>
            <a:off x="5129091" y="2264862"/>
            <a:ext cx="15404" cy="182880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762546-34BB-4C7D-AA44-0B79C1C7391B}"/>
              </a:ext>
            </a:extLst>
          </p:cNvPr>
          <p:cNvCxnSpPr>
            <a:cxnSpLocks/>
          </p:cNvCxnSpPr>
          <p:nvPr/>
        </p:nvCxnSpPr>
        <p:spPr>
          <a:xfrm>
            <a:off x="5129091" y="2926414"/>
            <a:ext cx="426390" cy="0"/>
          </a:xfrm>
          <a:prstGeom prst="line">
            <a:avLst/>
          </a:prstGeom>
          <a:ln w="25400"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EC9E70-6A90-4379-A131-A3F78CBEA870}"/>
              </a:ext>
            </a:extLst>
          </p:cNvPr>
          <p:cNvSpPr txBox="1"/>
          <p:nvPr/>
        </p:nvSpPr>
        <p:spPr>
          <a:xfrm>
            <a:off x="8289132" y="2740477"/>
            <a:ext cx="1832791" cy="276999"/>
          </a:xfrm>
          <a:prstGeom prst="rect">
            <a:avLst/>
          </a:prstGeom>
          <a:solidFill>
            <a:srgbClr val="7EAD3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Strategic Planning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0D17635-A4C6-473D-8C21-BB01905E78EF}"/>
              </a:ext>
            </a:extLst>
          </p:cNvPr>
          <p:cNvSpPr txBox="1"/>
          <p:nvPr/>
        </p:nvSpPr>
        <p:spPr>
          <a:xfrm>
            <a:off x="5532956" y="3289535"/>
            <a:ext cx="1828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Cultural Outreach Council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D4A5A8-236A-4931-AB94-3A9BFD4E264E}"/>
              </a:ext>
            </a:extLst>
          </p:cNvPr>
          <p:cNvCxnSpPr>
            <a:cxnSpLocks/>
          </p:cNvCxnSpPr>
          <p:nvPr/>
        </p:nvCxnSpPr>
        <p:spPr>
          <a:xfrm>
            <a:off x="5144495" y="3614364"/>
            <a:ext cx="426390" cy="0"/>
          </a:xfrm>
          <a:prstGeom prst="line">
            <a:avLst/>
          </a:prstGeom>
          <a:ln w="25400"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2AEFE9-D6E7-4FAF-9063-B325D31AB27E}"/>
              </a:ext>
            </a:extLst>
          </p:cNvPr>
          <p:cNvSpPr txBox="1"/>
          <p:nvPr/>
        </p:nvSpPr>
        <p:spPr>
          <a:xfrm>
            <a:off x="8289131" y="3211482"/>
            <a:ext cx="1832791" cy="276999"/>
          </a:xfrm>
          <a:prstGeom prst="rect">
            <a:avLst/>
          </a:prstGeom>
          <a:solidFill>
            <a:srgbClr val="79A72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Insight/ Special Issue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161F504-2618-4B01-90F8-BCACB2BC836C}"/>
              </a:ext>
            </a:extLst>
          </p:cNvPr>
          <p:cNvCxnSpPr>
            <a:cxnSpLocks/>
          </p:cNvCxnSpPr>
          <p:nvPr/>
        </p:nvCxnSpPr>
        <p:spPr>
          <a:xfrm>
            <a:off x="7835216" y="2331546"/>
            <a:ext cx="0" cy="1062371"/>
          </a:xfrm>
          <a:prstGeom prst="line">
            <a:avLst/>
          </a:prstGeom>
          <a:ln w="25400">
            <a:solidFill>
              <a:srgbClr val="C60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D7BB7D-B3DF-4B7A-ABBF-E12ED74AC101}"/>
              </a:ext>
            </a:extLst>
          </p:cNvPr>
          <p:cNvCxnSpPr>
            <a:cxnSpLocks/>
          </p:cNvCxnSpPr>
          <p:nvPr/>
        </p:nvCxnSpPr>
        <p:spPr>
          <a:xfrm>
            <a:off x="7862741" y="3393934"/>
            <a:ext cx="426390" cy="0"/>
          </a:xfrm>
          <a:prstGeom prst="line">
            <a:avLst/>
          </a:prstGeom>
          <a:ln w="25400"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0E09E78-80F2-41D5-989A-D0C53297845D}"/>
              </a:ext>
            </a:extLst>
          </p:cNvPr>
          <p:cNvCxnSpPr>
            <a:cxnSpLocks/>
          </p:cNvCxnSpPr>
          <p:nvPr/>
        </p:nvCxnSpPr>
        <p:spPr>
          <a:xfrm>
            <a:off x="7853230" y="2912463"/>
            <a:ext cx="426390" cy="0"/>
          </a:xfrm>
          <a:prstGeom prst="line">
            <a:avLst/>
          </a:prstGeom>
          <a:ln w="25400"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EC07553-D5BD-4A44-90DE-3363B82C9670}"/>
              </a:ext>
            </a:extLst>
          </p:cNvPr>
          <p:cNvCxnSpPr>
            <a:cxnSpLocks/>
          </p:cNvCxnSpPr>
          <p:nvPr/>
        </p:nvCxnSpPr>
        <p:spPr>
          <a:xfrm>
            <a:off x="10867996" y="1734356"/>
            <a:ext cx="0" cy="376258"/>
          </a:xfrm>
          <a:prstGeom prst="line">
            <a:avLst/>
          </a:prstGeom>
          <a:ln w="41275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A8B6890-D7A3-4A92-ADC6-A2078FD74D65}"/>
              </a:ext>
            </a:extLst>
          </p:cNvPr>
          <p:cNvSpPr txBox="1"/>
          <p:nvPr/>
        </p:nvSpPr>
        <p:spPr>
          <a:xfrm>
            <a:off x="9917217" y="2045282"/>
            <a:ext cx="1789024" cy="274320"/>
          </a:xfrm>
          <a:prstGeom prst="rect">
            <a:avLst/>
          </a:prstGeom>
          <a:solidFill>
            <a:srgbClr val="7B072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 Director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ABFC1-6FBE-4A82-B958-7F7947C7D068}"/>
              </a:ext>
            </a:extLst>
          </p:cNvPr>
          <p:cNvSpPr txBox="1"/>
          <p:nvPr/>
        </p:nvSpPr>
        <p:spPr>
          <a:xfrm>
            <a:off x="8732106" y="3697549"/>
            <a:ext cx="145289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Diversity, Equity &amp; Inclusion Task Force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F016DEF-3447-4B23-B78B-73778CFEF257}"/>
              </a:ext>
            </a:extLst>
          </p:cNvPr>
          <p:cNvCxnSpPr>
            <a:cxnSpLocks/>
          </p:cNvCxnSpPr>
          <p:nvPr/>
        </p:nvCxnSpPr>
        <p:spPr>
          <a:xfrm>
            <a:off x="8527673" y="3510595"/>
            <a:ext cx="0" cy="510120"/>
          </a:xfrm>
          <a:prstGeom prst="line">
            <a:avLst/>
          </a:prstGeom>
          <a:ln w="9525">
            <a:solidFill>
              <a:srgbClr val="C60C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B95260-DE48-4BC8-9354-4F880F087801}"/>
              </a:ext>
            </a:extLst>
          </p:cNvPr>
          <p:cNvCxnSpPr>
            <a:cxnSpLocks/>
          </p:cNvCxnSpPr>
          <p:nvPr/>
        </p:nvCxnSpPr>
        <p:spPr>
          <a:xfrm>
            <a:off x="8527673" y="4045175"/>
            <a:ext cx="204433" cy="0"/>
          </a:xfrm>
          <a:prstGeom prst="line">
            <a:avLst/>
          </a:prstGeom>
          <a:ln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3F2310-5545-4B1D-BCA2-CF4178400E51}"/>
              </a:ext>
            </a:extLst>
          </p:cNvPr>
          <p:cNvSpPr txBox="1"/>
          <p:nvPr/>
        </p:nvSpPr>
        <p:spPr>
          <a:xfrm>
            <a:off x="10517529" y="2731576"/>
            <a:ext cx="1084860" cy="276999"/>
          </a:xfrm>
          <a:prstGeom prst="rect">
            <a:avLst/>
          </a:prstGeom>
          <a:solidFill>
            <a:srgbClr val="B20A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Staff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D78FF8-94FD-49B0-A2A6-90400AF1E0D4}"/>
              </a:ext>
            </a:extLst>
          </p:cNvPr>
          <p:cNvCxnSpPr>
            <a:cxnSpLocks/>
          </p:cNvCxnSpPr>
          <p:nvPr/>
        </p:nvCxnSpPr>
        <p:spPr>
          <a:xfrm>
            <a:off x="10867996" y="2305820"/>
            <a:ext cx="0" cy="457200"/>
          </a:xfrm>
          <a:prstGeom prst="line">
            <a:avLst/>
          </a:prstGeom>
          <a:ln w="25400">
            <a:solidFill>
              <a:srgbClr val="C70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8178C5-8BE1-4122-B66C-740E47EB2CEC}"/>
              </a:ext>
            </a:extLst>
          </p:cNvPr>
          <p:cNvSpPr txBox="1"/>
          <p:nvPr/>
        </p:nvSpPr>
        <p:spPr>
          <a:xfrm>
            <a:off x="5532956" y="3874696"/>
            <a:ext cx="1828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 Advisory Council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7985CCA-0ABC-4405-BAB0-0E5A4CC288EB}"/>
              </a:ext>
            </a:extLst>
          </p:cNvPr>
          <p:cNvCxnSpPr>
            <a:cxnSpLocks/>
          </p:cNvCxnSpPr>
          <p:nvPr/>
        </p:nvCxnSpPr>
        <p:spPr>
          <a:xfrm>
            <a:off x="5129091" y="4100179"/>
            <a:ext cx="426390" cy="0"/>
          </a:xfrm>
          <a:prstGeom prst="line">
            <a:avLst/>
          </a:prstGeom>
          <a:ln w="25400">
            <a:solidFill>
              <a:srgbClr val="C70B45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4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57C2-19DD-4581-8B8A-3196CC51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2021-22 Board of Trustees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808E-C1DF-4B60-AF9F-CDE01020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Century Gothic" panose="020B0502020202020204" pitchFamily="34" charset="0"/>
              </a:rPr>
              <a:t>Executive Committee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Jenell Tamaela, President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Cloe Zeng, Past President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Sara Miller, Past President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Shindy Baines, Secretary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Laila Collins, Treasurer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Erica Fewel, Member At Large &amp; Board Governance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Century Gothic" panose="020B0502020202020204" pitchFamily="34" charset="0"/>
              </a:rPr>
              <a:t>Committee Chairs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Sara Miller – Board Recruitment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Mike </a:t>
            </a:r>
            <a:r>
              <a:rPr lang="en-US" dirty="0" err="1">
                <a:latin typeface="Century Gothic" panose="020B0502020202020204" pitchFamily="34" charset="0"/>
              </a:rPr>
              <a:t>Kernish</a:t>
            </a:r>
            <a:r>
              <a:rPr lang="en-US" dirty="0">
                <a:latin typeface="Century Gothic" panose="020B0502020202020204" pitchFamily="34" charset="0"/>
              </a:rPr>
              <a:t> – Student Trustees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Trisha Marshal – Programs Oversight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Swati Jain – Human Resources, Board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Ian Terry &amp; Monica Abel – Finance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Resource Development, Technology Chairs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2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FF"/>
      </a:accent1>
      <a:accent2>
        <a:srgbClr val="C60C4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0663DA15D5E4FA4F92A0F673ABED7" ma:contentTypeVersion="15" ma:contentTypeDescription="Create a new document." ma:contentTypeScope="" ma:versionID="470ddb23e6ddfea49657e54ee4729891">
  <xsd:schema xmlns:xsd="http://www.w3.org/2001/XMLSchema" xmlns:xs="http://www.w3.org/2001/XMLSchema" xmlns:p="http://schemas.microsoft.com/office/2006/metadata/properties" xmlns:ns1="http://schemas.microsoft.com/sharepoint/v3" xmlns:ns3="ce68694f-402b-4010-b4c1-6e9a14b41f8d" xmlns:ns4="db952400-04df-4939-b619-16aa9f3c831f" targetNamespace="http://schemas.microsoft.com/office/2006/metadata/properties" ma:root="true" ma:fieldsID="a0d5f0620ab38b796ca5176f0a0a532b" ns1:_="" ns3:_="" ns4:_="">
    <xsd:import namespace="http://schemas.microsoft.com/sharepoint/v3"/>
    <xsd:import namespace="ce68694f-402b-4010-b4c1-6e9a14b41f8d"/>
    <xsd:import namespace="db952400-04df-4939-b619-16aa9f3c83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694f-402b-4010-b4c1-6e9a14b41f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52400-04df-4939-b619-16aa9f3c8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69A76-AAB7-48BE-8A1C-6E6DDE84F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68694f-402b-4010-b4c1-6e9a14b41f8d"/>
    <ds:schemaRef ds:uri="db952400-04df-4939-b619-16aa9f3c8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00B861-B575-4862-899D-CDBE3B7AE81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ce68694f-402b-4010-b4c1-6e9a14b41f8d"/>
    <ds:schemaRef ds:uri="http://schemas.microsoft.com/sharepoint/v3"/>
    <ds:schemaRef ds:uri="db952400-04df-4939-b619-16aa9f3c83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7F67E9-9E69-4BBA-95D7-8F2CA498C6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1134</Words>
  <Application>Microsoft Office PowerPoint</Application>
  <PresentationFormat>Widescreen</PresentationFormat>
  <Paragraphs>166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Retrospect</vt:lpstr>
      <vt:lpstr>Basis</vt:lpstr>
      <vt:lpstr>PowerPoint Presentation</vt:lpstr>
      <vt:lpstr>MISSION</vt:lpstr>
      <vt:lpstr>VISION</vt:lpstr>
      <vt:lpstr>FOUNDATION CORE VALUES</vt:lpstr>
      <vt:lpstr>What is the Issaquah Schools Foundation?</vt:lpstr>
      <vt:lpstr>Who do we support?</vt:lpstr>
      <vt:lpstr>Why do we need the Issaquah  Schools Foundation?</vt:lpstr>
      <vt:lpstr>Issaquah Schools Foundation Board</vt:lpstr>
      <vt:lpstr>2021-22 Board of Trustees</vt:lpstr>
      <vt:lpstr>Issaquah Schools Foundation Staffing</vt:lpstr>
      <vt:lpstr>    How do we fuel success for  students?  By investing in a variety of areas that support them.</vt:lpstr>
      <vt:lpstr>COVID Response Special Projects</vt:lpstr>
      <vt:lpstr>What funding do we provide?</vt:lpstr>
      <vt:lpstr>PowerPoint Presentation</vt:lpstr>
      <vt:lpstr>PowerPoint Presentation</vt:lpstr>
      <vt:lpstr>PowerPoint Presentation</vt:lpstr>
      <vt:lpstr>TEACHER GRANTS Apply: November 2021 Classroom Enrichment Kateri Brow</vt:lpstr>
      <vt:lpstr>STUDENT ACADEMIC SUPPORT GRANTS Apply: DECEMBER 2021 </vt:lpstr>
      <vt:lpstr>How do we raise money?</vt:lpstr>
      <vt:lpstr> WE RELY ON PARENTS, INDIVIDUAL &amp; MAJOR DONORS FOR OVER 80% OF ANNUAL REVENUE….</vt:lpstr>
      <vt:lpstr>How can you help?</vt:lpstr>
      <vt:lpstr>PowerPoint Presentation</vt:lpstr>
      <vt:lpstr>HAVE A GREAT SCHOOL YEAR! THANK YOU FOR YOUR PARTNERSHIP!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Kennedy</dc:creator>
  <cp:lastModifiedBy>Bruce Atwater</cp:lastModifiedBy>
  <cp:revision>312</cp:revision>
  <dcterms:created xsi:type="dcterms:W3CDTF">2019-07-25T02:39:21Z</dcterms:created>
  <dcterms:modified xsi:type="dcterms:W3CDTF">2021-10-25T20:24:52Z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0x01010029C0663DA15D5E4FA4F92A0F673ABED7</vt:lpwstr>
  </property>
</Properties>
</file>