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Lst>
  <p:notesMasterIdLst>
    <p:notesMasterId r:id="rId27"/>
  </p:notesMasterIdLst>
  <p:sldIdLst>
    <p:sldId id="256" r:id="rId2"/>
    <p:sldId id="278" r:id="rId3"/>
    <p:sldId id="299" r:id="rId4"/>
    <p:sldId id="308" r:id="rId5"/>
    <p:sldId id="280" r:id="rId6"/>
    <p:sldId id="276" r:id="rId7"/>
    <p:sldId id="281" r:id="rId8"/>
    <p:sldId id="277" r:id="rId9"/>
    <p:sldId id="314" r:id="rId10"/>
    <p:sldId id="301" r:id="rId11"/>
    <p:sldId id="321" r:id="rId12"/>
    <p:sldId id="322" r:id="rId13"/>
    <p:sldId id="312" r:id="rId14"/>
    <p:sldId id="316" r:id="rId15"/>
    <p:sldId id="315" r:id="rId16"/>
    <p:sldId id="317" r:id="rId17"/>
    <p:sldId id="300" r:id="rId18"/>
    <p:sldId id="303" r:id="rId19"/>
    <p:sldId id="318" r:id="rId20"/>
    <p:sldId id="319" r:id="rId21"/>
    <p:sldId id="320" r:id="rId22"/>
    <p:sldId id="282" r:id="rId23"/>
    <p:sldId id="260" r:id="rId24"/>
    <p:sldId id="259" r:id="rId25"/>
    <p:sldId id="288" r:id="rId26"/>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61" autoAdjust="0"/>
    <p:restoredTop sz="93928" autoAdjust="0"/>
  </p:normalViewPr>
  <p:slideViewPr>
    <p:cSldViewPr snapToGrid="0" snapToObjects="1">
      <p:cViewPr>
        <p:scale>
          <a:sx n="94" d="100"/>
          <a:sy n="94" d="100"/>
        </p:scale>
        <p:origin x="2088" y="9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60083-CA01-B046-BC3D-23EF5AF5BC23}" type="datetimeFigureOut">
              <a:rPr lang="en-US" smtClean="0"/>
              <a:t>11/29/17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01999-1BA4-5746-AACD-E859CEF9A59F}" type="slidenum">
              <a:rPr lang="en-US" smtClean="0"/>
              <a:t>‹#›</a:t>
            </a:fld>
            <a:endParaRPr lang="en-US"/>
          </a:p>
        </p:txBody>
      </p:sp>
    </p:spTree>
    <p:extLst>
      <p:ext uri="{BB962C8B-B14F-4D97-AF65-F5344CB8AC3E}">
        <p14:creationId xmlns:p14="http://schemas.microsoft.com/office/powerpoint/2010/main" val="91746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177270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412320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5135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234975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57003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08605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734469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147706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419E19-E8C7-F14D-863B-D278FF28BAEA}"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2161139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419E19-E8C7-F14D-863B-D278FF28BAEA}"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278691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419E19-E8C7-F14D-863B-D278FF28BAEA}"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2435673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419E19-E8C7-F14D-863B-D278FF28BAEA}" type="datetimeFigureOut">
              <a:rPr lang="en-US" smtClean="0"/>
              <a:t>11/29/17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142864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419E19-E8C7-F14D-863B-D278FF28BAEA}" type="datetimeFigureOut">
              <a:rPr lang="en-US" smtClean="0"/>
              <a:t>11/29/17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121958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419E19-E8C7-F14D-863B-D278FF28BAEA}" type="datetimeFigureOut">
              <a:rPr lang="en-US" smtClean="0"/>
              <a:t>11/29/17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31906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419E19-E8C7-F14D-863B-D278FF28BAEA}"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58763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D419E19-E8C7-F14D-863B-D278FF28BAEA}"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395FE5-833B-AD4E-9A2A-A70495590624}" type="slidenum">
              <a:rPr lang="en-US" smtClean="0"/>
              <a:t>‹#›</a:t>
            </a:fld>
            <a:endParaRPr lang="en-US"/>
          </a:p>
        </p:txBody>
      </p:sp>
    </p:spTree>
    <p:extLst>
      <p:ext uri="{BB962C8B-B14F-4D97-AF65-F5344CB8AC3E}">
        <p14:creationId xmlns:p14="http://schemas.microsoft.com/office/powerpoint/2010/main" val="4580528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419E19-E8C7-F14D-863B-D278FF28BAEA}" type="datetimeFigureOut">
              <a:rPr lang="en-US" smtClean="0"/>
              <a:t>11/29/17</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8395FE5-833B-AD4E-9A2A-A70495590624}" type="slidenum">
              <a:rPr lang="en-US" smtClean="0"/>
              <a:t>‹#›</a:t>
            </a:fld>
            <a:endParaRPr lang="en-US"/>
          </a:p>
        </p:txBody>
      </p:sp>
    </p:spTree>
    <p:extLst>
      <p:ext uri="{BB962C8B-B14F-4D97-AF65-F5344CB8AC3E}">
        <p14:creationId xmlns:p14="http://schemas.microsoft.com/office/powerpoint/2010/main" val="106698197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isfdn.org/voice-bookfair/" TargetMode="External"/><Relationship Id="rId4" Type="http://schemas.openxmlformats.org/officeDocument/2006/relationships/hyperlink" Target="https://www.eventbrite.com/e/6th-annual-great-careers-tickets-37661292941?utm_content=buffere04fe&amp;utm_medium=social&amp;utm_source=twitter.com&amp;utm_campaign=buffer" TargetMode="External"/><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hyperlink" Target="http://isfdn.org/shop-for-a-caus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unchforthebreak.com/" TargetMode="Externa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parentwiser.org/watch-online" TargetMode="External"/><Relationship Id="rId4" Type="http://schemas.openxmlformats.org/officeDocument/2006/relationships/hyperlink" Target="http://parentwiser.org/events" TargetMode="External"/><Relationship Id="rId1" Type="http://schemas.openxmlformats.org/officeDocument/2006/relationships/slideLayout" Target="../slideLayouts/slideLayout2.xml"/><Relationship Id="rId2" Type="http://schemas.openxmlformats.org/officeDocument/2006/relationships/hyperlink" Target="https://zoom.us/j/844233598"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Treasurer@issaquahptsa.org" TargetMode="External"/><Relationship Id="rId4" Type="http://schemas.openxmlformats.org/officeDocument/2006/relationships/hyperlink" Target="mailto:Membership@issaquahptsa.org" TargetMode="External"/><Relationship Id="rId5" Type="http://schemas.openxmlformats.org/officeDocument/2006/relationships/hyperlink" Target="mailto:PTAreg2@WAstatePTA.org" TargetMode="External"/><Relationship Id="rId6" Type="http://schemas.openxmlformats.org/officeDocument/2006/relationships/hyperlink" Target="mailto:AreaBvp@WAstatePTA.org" TargetMode="External"/><Relationship Id="rId7" Type="http://schemas.openxmlformats.org/officeDocument/2006/relationships/hyperlink" Target="mailto:PTApres@WAstatePTA.org" TargetMode="External"/><Relationship Id="rId8" Type="http://schemas.openxmlformats.org/officeDocument/2006/relationships/hyperlink" Target="mailto:khobbs@WAstatePTA.org" TargetMode="External"/><Relationship Id="rId9" Type="http://schemas.openxmlformats.org/officeDocument/2006/relationships/hyperlink" Target="mailto:Support@WAstatePTA.org" TargetMode="External"/><Relationship Id="rId1" Type="http://schemas.openxmlformats.org/officeDocument/2006/relationships/slideLayout" Target="../slideLayouts/slideLayout2.xml"/><Relationship Id="rId2" Type="http://schemas.openxmlformats.org/officeDocument/2006/relationships/hyperlink" Target="mailto:President@Issaquahptsa.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hyperlink" Target="http://www.visvotr.org/" TargetMode="External"/><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msend60.com/link.cfm?r=AIfw-Q6J6gj9gtaQvgnIPg~~&amp;pe=ciCvsmVCk-qd4NtHqqafjf2lvq58KkwsZOFEK7ii1UNkDc0euf6P-LzxEpU8Of2CjP6RvEUDt5QKi7W69nMajg~~&amp;t=TUzZfLVND4MNTHHWETU8mQ~~" TargetMode="External"/><Relationship Id="rId3"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ignupgenius.com/go/10c0a49aea72ba13-small" TargetMode="Externa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130595" y="4210162"/>
            <a:ext cx="5826719" cy="1096899"/>
          </a:xfrm>
        </p:spPr>
        <p:txBody>
          <a:bodyPr/>
          <a:lstStyle/>
          <a:p>
            <a:r>
              <a:rPr lang="en-US" dirty="0" smtClean="0"/>
              <a:t>December</a:t>
            </a:r>
            <a:r>
              <a:rPr lang="en-US" dirty="0" smtClean="0"/>
              <a:t> </a:t>
            </a:r>
            <a:r>
              <a:rPr lang="en-US" dirty="0" smtClean="0"/>
              <a:t>2017</a:t>
            </a:r>
          </a:p>
          <a:p>
            <a:endParaRPr lang="en-US" dirty="0"/>
          </a:p>
        </p:txBody>
      </p:sp>
      <p:pic>
        <p:nvPicPr>
          <p:cNvPr id="6" name="Picture 5"/>
          <p:cNvPicPr>
            <a:picLocks noChangeAspect="1"/>
          </p:cNvPicPr>
          <p:nvPr/>
        </p:nvPicPr>
        <p:blipFill>
          <a:blip r:embed="rId2"/>
          <a:stretch>
            <a:fillRect/>
          </a:stretch>
        </p:blipFill>
        <p:spPr>
          <a:xfrm>
            <a:off x="553493" y="2179125"/>
            <a:ext cx="6678580" cy="2025730"/>
          </a:xfrm>
          <a:prstGeom prst="rect">
            <a:avLst/>
          </a:prstGeom>
        </p:spPr>
      </p:pic>
    </p:spTree>
    <p:extLst>
      <p:ext uri="{BB962C8B-B14F-4D97-AF65-F5344CB8AC3E}">
        <p14:creationId xmlns:p14="http://schemas.microsoft.com/office/powerpoint/2010/main" val="1209702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53513"/>
                </a:solidFill>
              </a:rPr>
              <a:t>FACE @</a:t>
            </a:r>
            <a:r>
              <a:rPr lang="en-US" dirty="0" err="1" smtClean="0">
                <a:solidFill>
                  <a:srgbClr val="B53513"/>
                </a:solidFill>
              </a:rPr>
              <a:t>issaquahptsa.org</a:t>
            </a:r>
            <a:r>
              <a:rPr lang="en-US" dirty="0">
                <a:solidFill>
                  <a:schemeClr val="tx1"/>
                </a:solidFill>
              </a:rPr>
              <a:t/>
            </a:r>
            <a:br>
              <a:rPr lang="en-US" dirty="0">
                <a:solidFill>
                  <a:schemeClr val="tx1"/>
                </a:solidFill>
              </a:rPr>
            </a:br>
            <a:r>
              <a:rPr lang="en-US" sz="2800" dirty="0">
                <a:solidFill>
                  <a:schemeClr val="tx1"/>
                </a:solidFill>
              </a:rPr>
              <a:t>Ina </a:t>
            </a:r>
            <a:r>
              <a:rPr lang="en-US" sz="2800" dirty="0" err="1">
                <a:solidFill>
                  <a:schemeClr val="tx1"/>
                </a:solidFill>
              </a:rPr>
              <a:t>Ghangurde</a:t>
            </a:r>
            <a:endParaRPr lang="en-US" sz="2800" dirty="0">
              <a:solidFill>
                <a:schemeClr val="tx1"/>
              </a:solidFill>
            </a:endParaRPr>
          </a:p>
        </p:txBody>
      </p:sp>
      <p:sp>
        <p:nvSpPr>
          <p:cNvPr id="3" name="Content Placeholder 2"/>
          <p:cNvSpPr>
            <a:spLocks noGrp="1"/>
          </p:cNvSpPr>
          <p:nvPr>
            <p:ph idx="1"/>
          </p:nvPr>
        </p:nvSpPr>
        <p:spPr/>
        <p:txBody>
          <a:bodyPr vert="horz" lIns="91440" tIns="45720" rIns="91440" bIns="45720" rtlCol="0" anchor="t">
            <a:normAutofit/>
          </a:bodyPr>
          <a:lstStyle/>
          <a:p>
            <a:r>
              <a:rPr lang="en-US" dirty="0"/>
              <a:t>Identify a FACE liaison at every </a:t>
            </a:r>
            <a:r>
              <a:rPr lang="en-US" dirty="0" smtClean="0"/>
              <a:t>school</a:t>
            </a:r>
          </a:p>
          <a:p>
            <a:r>
              <a:rPr lang="en-US" dirty="0" smtClean="0"/>
              <a:t>Preferably</a:t>
            </a:r>
            <a:r>
              <a:rPr lang="en-US" dirty="0"/>
              <a:t>, this person should be multi-cultural</a:t>
            </a:r>
          </a:p>
          <a:p>
            <a:r>
              <a:rPr lang="en-US" dirty="0"/>
              <a:t>Contact me with</a:t>
            </a:r>
            <a:r>
              <a:rPr lang="en-US" dirty="0">
                <a:solidFill>
                  <a:srgbClr val="404040"/>
                </a:solidFill>
              </a:rPr>
              <a:t> questions or for help if </a:t>
            </a:r>
            <a:r>
              <a:rPr lang="en-US" dirty="0" smtClean="0">
                <a:solidFill>
                  <a:srgbClr val="404040"/>
                </a:solidFill>
              </a:rPr>
              <a:t>needed</a:t>
            </a:r>
          </a:p>
          <a:p>
            <a:r>
              <a:rPr lang="en-US" dirty="0" smtClean="0">
                <a:solidFill>
                  <a:srgbClr val="404040"/>
                </a:solidFill>
              </a:rPr>
              <a:t>Hand outs!</a:t>
            </a:r>
            <a:endParaRPr lang="en-US" dirty="0">
              <a:solidFill>
                <a:srgbClr val="404040"/>
              </a:solidFill>
            </a:endParaRPr>
          </a:p>
        </p:txBody>
      </p:sp>
    </p:spTree>
    <p:extLst>
      <p:ext uri="{BB962C8B-B14F-4D97-AF65-F5344CB8AC3E}">
        <p14:creationId xmlns:p14="http://schemas.microsoft.com/office/powerpoint/2010/main" val="1505350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49" y="373863"/>
            <a:ext cx="8014637" cy="583933"/>
          </a:xfrm>
        </p:spPr>
        <p:txBody>
          <a:bodyPr>
            <a:normAutofit fontScale="90000"/>
          </a:bodyPr>
          <a:lstStyle/>
          <a:p>
            <a:r>
              <a:rPr lang="en-US" dirty="0"/>
              <a:t>ISSAQUAH SCHOOLS FOUNDATION</a:t>
            </a:r>
          </a:p>
        </p:txBody>
      </p:sp>
      <p:sp>
        <p:nvSpPr>
          <p:cNvPr id="3" name="Content Placeholder 2"/>
          <p:cNvSpPr>
            <a:spLocks noGrp="1"/>
          </p:cNvSpPr>
          <p:nvPr>
            <p:ph idx="1"/>
          </p:nvPr>
        </p:nvSpPr>
        <p:spPr>
          <a:xfrm>
            <a:off x="725103" y="1318380"/>
            <a:ext cx="6347714" cy="3880773"/>
          </a:xfrm>
        </p:spPr>
        <p:txBody>
          <a:bodyPr>
            <a:normAutofit/>
          </a:bodyPr>
          <a:lstStyle/>
          <a:p>
            <a:pPr marL="0" indent="0">
              <a:buNone/>
            </a:pPr>
            <a:r>
              <a:rPr lang="en-US" b="1" dirty="0"/>
              <a:t>Holiday Shopping for a Cause</a:t>
            </a:r>
            <a:endParaRPr lang="en-US" dirty="0"/>
          </a:p>
          <a:p>
            <a:pPr lvl="1"/>
            <a:r>
              <a:rPr lang="en-US" dirty="0"/>
              <a:t>Shop with retailers that donate a percentage of your sale to the Foundation! </a:t>
            </a:r>
          </a:p>
          <a:p>
            <a:pPr lvl="1"/>
            <a:r>
              <a:rPr lang="en-US" dirty="0"/>
              <a:t>Visit the </a:t>
            </a:r>
            <a:r>
              <a:rPr lang="en-US" u="sng" dirty="0">
                <a:hlinkClick r:id="rId2"/>
              </a:rPr>
              <a:t>Shop for a Cause</a:t>
            </a:r>
            <a:r>
              <a:rPr lang="en-US" dirty="0"/>
              <a:t> page for links and more information</a:t>
            </a:r>
          </a:p>
          <a:p>
            <a:pPr lvl="1"/>
            <a:r>
              <a:rPr lang="en-US" dirty="0"/>
              <a:t>Businesses include Barnes &amp; Noble, Amazon, Fred Meyer Rewards, and Hop Jacks </a:t>
            </a:r>
          </a:p>
          <a:p>
            <a:pPr marL="0" indent="0">
              <a:buNone/>
            </a:pPr>
            <a:r>
              <a:rPr lang="en-US" b="1" dirty="0"/>
              <a:t>VOICE Book Drive at Barnes &amp; Noble Issaquah</a:t>
            </a:r>
            <a:endParaRPr lang="en-US" dirty="0"/>
          </a:p>
          <a:p>
            <a:pPr lvl="1"/>
            <a:r>
              <a:rPr lang="en-US" dirty="0"/>
              <a:t>From </a:t>
            </a:r>
            <a:r>
              <a:rPr lang="en-US" b="1" dirty="0"/>
              <a:t>November 27</a:t>
            </a:r>
            <a:r>
              <a:rPr lang="en-US" b="1" baseline="30000" dirty="0"/>
              <a:t>th</a:t>
            </a:r>
            <a:r>
              <a:rPr lang="en-US" b="1" dirty="0"/>
              <a:t> to December 4</a:t>
            </a:r>
            <a:r>
              <a:rPr lang="en-US" b="1" baseline="30000" dirty="0"/>
              <a:t>th</a:t>
            </a:r>
            <a:r>
              <a:rPr lang="en-US" dirty="0"/>
              <a:t>, Barnes &amp; Noble Issaquah is donating 15% of all purchases to the Foundation’s VOICE Mentor program when you bring in the flyer or use the online code. LINK </a:t>
            </a:r>
            <a:r>
              <a:rPr lang="en-US" u="sng" dirty="0">
                <a:hlinkClick r:id="rId3"/>
              </a:rPr>
              <a:t>HERE</a:t>
            </a:r>
            <a:r>
              <a:rPr lang="en-US" dirty="0"/>
              <a:t> </a:t>
            </a:r>
          </a:p>
          <a:p>
            <a:endParaRPr lang="en-US" dirty="0"/>
          </a:p>
        </p:txBody>
      </p:sp>
      <p:graphicFrame>
        <p:nvGraphicFramePr>
          <p:cNvPr id="6" name="Table 5">
            <a:extLst>
              <a:ext uri="{FF2B5EF4-FFF2-40B4-BE49-F238E27FC236}">
                <a16:creationId xmlns:a16="http://schemas.microsoft.com/office/drawing/2014/main" xmlns="" id="{E1A3E103-75D9-4AAA-AF4C-F00A7DBA2C19}"/>
              </a:ext>
            </a:extLst>
          </p:cNvPr>
          <p:cNvGraphicFramePr>
            <a:graphicFrameLocks noGrp="1"/>
          </p:cNvGraphicFramePr>
          <p:nvPr>
            <p:extLst/>
          </p:nvPr>
        </p:nvGraphicFramePr>
        <p:xfrm>
          <a:off x="119788" y="5085623"/>
          <a:ext cx="8812456" cy="1655956"/>
        </p:xfrm>
        <a:graphic>
          <a:graphicData uri="http://schemas.openxmlformats.org/drawingml/2006/table">
            <a:tbl>
              <a:tblPr>
                <a:tableStyleId>{5C22544A-7EE6-4342-B048-85BDC9FD1C3A}</a:tableStyleId>
              </a:tblPr>
              <a:tblGrid>
                <a:gridCol w="1528411">
                  <a:extLst>
                    <a:ext uri="{9D8B030D-6E8A-4147-A177-3AD203B41FA5}">
                      <a16:colId xmlns:a16="http://schemas.microsoft.com/office/drawing/2014/main" xmlns="" val="307398493"/>
                    </a:ext>
                  </a:extLst>
                </a:gridCol>
                <a:gridCol w="7284045">
                  <a:extLst>
                    <a:ext uri="{9D8B030D-6E8A-4147-A177-3AD203B41FA5}">
                      <a16:colId xmlns:a16="http://schemas.microsoft.com/office/drawing/2014/main" xmlns="" val="3901232980"/>
                    </a:ext>
                  </a:extLst>
                </a:gridCol>
              </a:tblGrid>
              <a:tr h="0">
                <a:tc>
                  <a:txBody>
                    <a:bodyPr/>
                    <a:lstStyle/>
                    <a:p>
                      <a:pPr marL="0" marR="0">
                        <a:lnSpc>
                          <a:spcPts val="1000"/>
                        </a:lnSpc>
                        <a:spcBef>
                          <a:spcPts val="0"/>
                        </a:spcBef>
                        <a:spcAft>
                          <a:spcPts val="0"/>
                        </a:spcAft>
                      </a:pPr>
                      <a:r>
                        <a:rPr lang="en-US" sz="1000">
                          <a:effectLst/>
                        </a:rPr>
                        <a:t>December 6</a:t>
                      </a:r>
                      <a:endParaRPr lang="en-US"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nSpc>
                          <a:spcPts val="1000"/>
                        </a:lnSpc>
                      </a:pPr>
                      <a:r>
                        <a:rPr lang="en-US" sz="1000">
                          <a:effectLst/>
                        </a:rPr>
                        <a:t>Dining for Kids – Chinoise Sushi Bar &amp; Asian Grill</a:t>
                      </a:r>
                      <a:endParaRPr lang="en-US" sz="1100">
                        <a:effectLst/>
                        <a:latin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2566586920"/>
                  </a:ext>
                </a:extLst>
              </a:tr>
              <a:tr h="0">
                <a:tc>
                  <a:txBody>
                    <a:bodyPr/>
                    <a:lstStyle/>
                    <a:p>
                      <a:pPr marL="0" marR="0">
                        <a:lnSpc>
                          <a:spcPts val="1000"/>
                        </a:lnSpc>
                        <a:spcBef>
                          <a:spcPts val="0"/>
                        </a:spcBef>
                        <a:spcAft>
                          <a:spcPts val="0"/>
                        </a:spcAft>
                      </a:pPr>
                      <a:r>
                        <a:rPr lang="en-US" sz="1000">
                          <a:effectLst/>
                        </a:rPr>
                        <a:t>Dec 6-10</a:t>
                      </a:r>
                      <a:endParaRPr lang="en-US"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nSpc>
                          <a:spcPts val="1000"/>
                        </a:lnSpc>
                      </a:pPr>
                      <a:r>
                        <a:rPr lang="en-US" sz="1000" dirty="0">
                          <a:effectLst/>
                        </a:rPr>
                        <a:t>Jersey Mike’s Grand Opening – Free Sub with $2 donation to the Foundation, Coupon required. (</a:t>
                      </a:r>
                      <a:r>
                        <a:rPr lang="en-US" sz="1000" dirty="0">
                          <a:solidFill>
                            <a:srgbClr val="FF0000"/>
                          </a:solidFill>
                          <a:effectLst/>
                        </a:rPr>
                        <a:t>SEE FLYER NEXT SLIDE</a:t>
                      </a:r>
                      <a:r>
                        <a:rPr lang="en-US" sz="1000" dirty="0">
                          <a:effectLst/>
                        </a:rPr>
                        <a:t>)</a:t>
                      </a:r>
                      <a:endParaRPr lang="en-US" sz="1100" dirty="0">
                        <a:effectLst/>
                        <a:latin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198649744"/>
                  </a:ext>
                </a:extLst>
              </a:tr>
              <a:tr h="0">
                <a:tc>
                  <a:txBody>
                    <a:bodyPr/>
                    <a:lstStyle/>
                    <a:p>
                      <a:pPr marL="0" marR="0">
                        <a:lnSpc>
                          <a:spcPts val="1000"/>
                        </a:lnSpc>
                        <a:spcBef>
                          <a:spcPts val="0"/>
                        </a:spcBef>
                        <a:spcAft>
                          <a:spcPts val="0"/>
                        </a:spcAft>
                      </a:pPr>
                      <a:r>
                        <a:rPr lang="en-US" sz="1000">
                          <a:effectLst/>
                        </a:rPr>
                        <a:t>December 14</a:t>
                      </a:r>
                      <a:endParaRPr lang="en-US"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nSpc>
                          <a:spcPts val="1000"/>
                        </a:lnSpc>
                      </a:pPr>
                      <a:r>
                        <a:rPr lang="en-US" sz="1000" b="1" dirty="0">
                          <a:solidFill>
                            <a:schemeClr val="tx1"/>
                          </a:solidFill>
                          <a:effectLst/>
                        </a:rPr>
                        <a:t>Great Careers Conference </a:t>
                      </a:r>
                      <a:r>
                        <a:rPr lang="en-US" sz="1000" dirty="0">
                          <a:solidFill>
                            <a:srgbClr val="00B0F0"/>
                          </a:solidFill>
                          <a:effectLst/>
                        </a:rPr>
                        <a:t>– Bellevue College – find out more about great careers that can be achieved with certification or a two-year degree. HIGH SCHOOL STUDENTS REGISTER </a:t>
                      </a:r>
                      <a:r>
                        <a:rPr lang="en-US" sz="1000" u="sng" dirty="0">
                          <a:solidFill>
                            <a:srgbClr val="00B0F0"/>
                          </a:solidFill>
                          <a:effectLst/>
                          <a:hlinkClick r:id="rId4"/>
                        </a:rPr>
                        <a:t>HERE</a:t>
                      </a:r>
                      <a:endParaRPr lang="en-US" sz="1100" dirty="0">
                        <a:solidFill>
                          <a:srgbClr val="00B0F0"/>
                        </a:solidFill>
                        <a:effectLst/>
                        <a:latin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356968130"/>
                  </a:ext>
                </a:extLst>
              </a:tr>
              <a:tr h="0">
                <a:tc>
                  <a:txBody>
                    <a:bodyPr/>
                    <a:lstStyle/>
                    <a:p>
                      <a:pPr marL="0" marR="0">
                        <a:lnSpc>
                          <a:spcPts val="1000"/>
                        </a:lnSpc>
                        <a:spcBef>
                          <a:spcPts val="0"/>
                        </a:spcBef>
                        <a:spcAft>
                          <a:spcPts val="0"/>
                        </a:spcAft>
                      </a:pPr>
                      <a:r>
                        <a:rPr lang="en-US" sz="1000">
                          <a:effectLst/>
                        </a:rPr>
                        <a:t>January 3</a:t>
                      </a:r>
                      <a:endParaRPr lang="en-US"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nSpc>
                          <a:spcPts val="1000"/>
                        </a:lnSpc>
                      </a:pPr>
                      <a:r>
                        <a:rPr lang="en-US" sz="1000" dirty="0">
                          <a:effectLst/>
                        </a:rPr>
                        <a:t>Dining for Kids at </a:t>
                      </a:r>
                      <a:r>
                        <a:rPr lang="en-US" sz="1000" dirty="0" err="1">
                          <a:effectLst/>
                        </a:rPr>
                        <a:t>Zeek’s</a:t>
                      </a:r>
                      <a:r>
                        <a:rPr lang="en-US" sz="1000" dirty="0">
                          <a:effectLst/>
                        </a:rPr>
                        <a:t> Pizza</a:t>
                      </a:r>
                      <a:endParaRPr lang="en-US" sz="1100" dirty="0">
                        <a:effectLst/>
                        <a:latin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411812437"/>
                  </a:ext>
                </a:extLst>
              </a:tr>
              <a:tr h="0">
                <a:tc>
                  <a:txBody>
                    <a:bodyPr/>
                    <a:lstStyle/>
                    <a:p>
                      <a:pPr marL="0" marR="0">
                        <a:lnSpc>
                          <a:spcPts val="1000"/>
                        </a:lnSpc>
                        <a:spcBef>
                          <a:spcPts val="0"/>
                        </a:spcBef>
                        <a:spcAft>
                          <a:spcPts val="0"/>
                        </a:spcAft>
                      </a:pPr>
                      <a:r>
                        <a:rPr lang="en-US" sz="1000">
                          <a:effectLst/>
                        </a:rPr>
                        <a:t>May 10</a:t>
                      </a:r>
                      <a:endParaRPr lang="en-US"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nSpc>
                          <a:spcPts val="1000"/>
                        </a:lnSpc>
                      </a:pPr>
                      <a:r>
                        <a:rPr lang="en-US" sz="1000">
                          <a:effectLst/>
                        </a:rPr>
                        <a:t>Annual Nourish Every Mind Luncheon at Meydenbauer Center, Bellevue	</a:t>
                      </a:r>
                      <a:endParaRPr lang="en-US" sz="1100">
                        <a:effectLst/>
                        <a:latin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854146458"/>
                  </a:ext>
                </a:extLst>
              </a:tr>
              <a:tr h="0">
                <a:tc>
                  <a:txBody>
                    <a:bodyPr/>
                    <a:lstStyle/>
                    <a:p>
                      <a:pPr marL="0" marR="0">
                        <a:lnSpc>
                          <a:spcPts val="1000"/>
                        </a:lnSpc>
                        <a:spcBef>
                          <a:spcPts val="0"/>
                        </a:spcBef>
                        <a:spcAft>
                          <a:spcPts val="0"/>
                        </a:spcAft>
                      </a:pPr>
                      <a:r>
                        <a:rPr lang="en-US" sz="1000">
                          <a:effectLst/>
                        </a:rPr>
                        <a:t>May 22</a:t>
                      </a:r>
                      <a:endParaRPr lang="en-US"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3500" marR="63500" marT="63500" marB="63500"/>
                </a:tc>
                <a:tc>
                  <a:txBody>
                    <a:bodyPr/>
                    <a:lstStyle/>
                    <a:p>
                      <a:pPr>
                        <a:lnSpc>
                          <a:spcPts val="1000"/>
                        </a:lnSpc>
                      </a:pPr>
                      <a:r>
                        <a:rPr lang="en-US" sz="1000" dirty="0">
                          <a:effectLst/>
                        </a:rPr>
                        <a:t>Annual Nourish Every Mind Breakfast at Eastridge Church, Issaquah</a:t>
                      </a:r>
                      <a:endParaRPr lang="en-US" sz="1100" dirty="0">
                        <a:effectLst/>
                        <a:latin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xmlns="" val="1988554187"/>
                  </a:ext>
                </a:extLst>
              </a:tr>
            </a:tbl>
          </a:graphicData>
        </a:graphic>
      </p:graphicFrame>
      <p:pic>
        <p:nvPicPr>
          <p:cNvPr id="8" name="Picture 7">
            <a:extLst>
              <a:ext uri="{FF2B5EF4-FFF2-40B4-BE49-F238E27FC236}">
                <a16:creationId xmlns:a16="http://schemas.microsoft.com/office/drawing/2014/main" xmlns="" id="{A5A114CE-1D7F-41DB-A002-16620ECD277A}"/>
              </a:ext>
            </a:extLst>
          </p:cNvPr>
          <p:cNvPicPr>
            <a:picLocks noChangeAspect="1"/>
          </p:cNvPicPr>
          <p:nvPr/>
        </p:nvPicPr>
        <p:blipFill>
          <a:blip r:embed="rId5"/>
          <a:stretch>
            <a:fillRect/>
          </a:stretch>
        </p:blipFill>
        <p:spPr>
          <a:xfrm>
            <a:off x="7210119" y="340958"/>
            <a:ext cx="1810362" cy="835083"/>
          </a:xfrm>
          <a:prstGeom prst="rect">
            <a:avLst/>
          </a:prstGeom>
        </p:spPr>
      </p:pic>
      <p:sp>
        <p:nvSpPr>
          <p:cNvPr id="9" name="TextBox 8">
            <a:extLst>
              <a:ext uri="{FF2B5EF4-FFF2-40B4-BE49-F238E27FC236}">
                <a16:creationId xmlns:a16="http://schemas.microsoft.com/office/drawing/2014/main" xmlns="" id="{B755DAE3-BAA1-4206-973F-D480E50BB66D}"/>
              </a:ext>
            </a:extLst>
          </p:cNvPr>
          <p:cNvSpPr txBox="1"/>
          <p:nvPr/>
        </p:nvSpPr>
        <p:spPr>
          <a:xfrm>
            <a:off x="2587337" y="806709"/>
            <a:ext cx="3953740" cy="369332"/>
          </a:xfrm>
          <a:prstGeom prst="rect">
            <a:avLst/>
          </a:prstGeom>
          <a:noFill/>
        </p:spPr>
        <p:txBody>
          <a:bodyPr wrap="square" rtlCol="0">
            <a:spAutoFit/>
          </a:bodyPr>
          <a:lstStyle/>
          <a:p>
            <a:r>
              <a:rPr lang="en-US" dirty="0"/>
              <a:t>LIAISON:  Valerie Yanni</a:t>
            </a:r>
          </a:p>
        </p:txBody>
      </p:sp>
    </p:spTree>
    <p:extLst>
      <p:ext uri="{BB962C8B-B14F-4D97-AF65-F5344CB8AC3E}">
        <p14:creationId xmlns:p14="http://schemas.microsoft.com/office/powerpoint/2010/main" val="451861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FB75D76-8AF4-47A0-ACB2-590C816B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31" y="1126671"/>
            <a:ext cx="5416109" cy="2890157"/>
          </a:xfrm>
          <a:prstGeom prst="rect">
            <a:avLst/>
          </a:prstGeom>
        </p:spPr>
      </p:pic>
      <p:pic>
        <p:nvPicPr>
          <p:cNvPr id="7" name="Picture 6">
            <a:extLst>
              <a:ext uri="{FF2B5EF4-FFF2-40B4-BE49-F238E27FC236}">
                <a16:creationId xmlns:a16="http://schemas.microsoft.com/office/drawing/2014/main" xmlns="" id="{4ABD9CD0-4B1F-424E-82E5-15EEBB530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361" y="3245567"/>
            <a:ext cx="2694213" cy="2155372"/>
          </a:xfrm>
          <a:prstGeom prst="rect">
            <a:avLst/>
          </a:prstGeom>
        </p:spPr>
      </p:pic>
      <p:sp>
        <p:nvSpPr>
          <p:cNvPr id="8" name="TextBox 7">
            <a:extLst>
              <a:ext uri="{FF2B5EF4-FFF2-40B4-BE49-F238E27FC236}">
                <a16:creationId xmlns:a16="http://schemas.microsoft.com/office/drawing/2014/main" xmlns="" id="{F9B13096-BB5C-47BA-8D6F-B001E961FFCA}"/>
              </a:ext>
            </a:extLst>
          </p:cNvPr>
          <p:cNvSpPr txBox="1"/>
          <p:nvPr/>
        </p:nvSpPr>
        <p:spPr>
          <a:xfrm>
            <a:off x="5589469" y="1457062"/>
            <a:ext cx="3001192" cy="1661993"/>
          </a:xfrm>
          <a:prstGeom prst="rect">
            <a:avLst/>
          </a:prstGeom>
          <a:noFill/>
        </p:spPr>
        <p:txBody>
          <a:bodyPr wrap="square" rtlCol="0">
            <a:spAutoFit/>
          </a:bodyPr>
          <a:lstStyle/>
          <a:p>
            <a:pPr algn="ctr"/>
            <a:r>
              <a:rPr lang="en-US" sz="2250" b="1" dirty="0">
                <a:latin typeface="Century Gothic" panose="020B0502020202020204" pitchFamily="34" charset="0"/>
              </a:rPr>
              <a:t>JERSEY MIKE’S SUBS GRAND OPENING </a:t>
            </a:r>
          </a:p>
          <a:p>
            <a:pPr algn="ctr"/>
            <a:endParaRPr lang="en-US" sz="1200" i="1" dirty="0">
              <a:latin typeface="Century Gothic" panose="020B0502020202020204" pitchFamily="34" charset="0"/>
            </a:endParaRPr>
          </a:p>
          <a:p>
            <a:pPr algn="ctr"/>
            <a:r>
              <a:rPr lang="en-US" sz="1200" i="1" dirty="0">
                <a:latin typeface="Century Gothic" panose="020B0502020202020204" pitchFamily="34" charset="0"/>
              </a:rPr>
              <a:t>benefitting</a:t>
            </a:r>
          </a:p>
          <a:p>
            <a:pPr algn="ctr"/>
            <a:r>
              <a:rPr lang="en-US" sz="1650" b="1" dirty="0">
                <a:latin typeface="Century Gothic" panose="020B0502020202020204" pitchFamily="34" charset="0"/>
              </a:rPr>
              <a:t>THE ISSAQUAH SCHOOLS FOUNDATION</a:t>
            </a:r>
          </a:p>
        </p:txBody>
      </p:sp>
      <p:sp>
        <p:nvSpPr>
          <p:cNvPr id="10" name="TextBox 9">
            <a:extLst>
              <a:ext uri="{FF2B5EF4-FFF2-40B4-BE49-F238E27FC236}">
                <a16:creationId xmlns:a16="http://schemas.microsoft.com/office/drawing/2014/main" xmlns="" id="{43B619A8-96B0-4DD0-8504-956DBF7C5DB5}"/>
              </a:ext>
            </a:extLst>
          </p:cNvPr>
          <p:cNvSpPr txBox="1"/>
          <p:nvPr/>
        </p:nvSpPr>
        <p:spPr>
          <a:xfrm>
            <a:off x="271331" y="4122965"/>
            <a:ext cx="5117097" cy="1015663"/>
          </a:xfrm>
          <a:prstGeom prst="rect">
            <a:avLst/>
          </a:prstGeom>
          <a:noFill/>
        </p:spPr>
        <p:txBody>
          <a:bodyPr wrap="square" rtlCol="0">
            <a:spAutoFit/>
          </a:bodyPr>
          <a:lstStyle/>
          <a:p>
            <a:pPr algn="ctr"/>
            <a:r>
              <a:rPr lang="en-US" sz="1500" b="1" dirty="0">
                <a:latin typeface="Century Gothic" panose="020B0502020202020204" pitchFamily="34" charset="0"/>
              </a:rPr>
              <a:t>$2 Donation to the Foundation at restaurant</a:t>
            </a:r>
          </a:p>
          <a:p>
            <a:pPr algn="ctr"/>
            <a:r>
              <a:rPr lang="en-US" sz="1500" b="1" dirty="0">
                <a:latin typeface="Century Gothic" panose="020B0502020202020204" pitchFamily="34" charset="0"/>
              </a:rPr>
              <a:t>gets you a Jersey Mike’s sub of your choice </a:t>
            </a:r>
          </a:p>
          <a:p>
            <a:pPr algn="ctr"/>
            <a:endParaRPr lang="en-US" sz="1500" b="1" dirty="0">
              <a:latin typeface="Century Gothic" panose="020B0502020202020204" pitchFamily="34" charset="0"/>
            </a:endParaRPr>
          </a:p>
          <a:p>
            <a:pPr algn="ctr"/>
            <a:r>
              <a:rPr lang="en-US" sz="1500" b="1" dirty="0">
                <a:latin typeface="Century Gothic" panose="020B0502020202020204" pitchFamily="34" charset="0"/>
              </a:rPr>
              <a:t>Wednesday, December 6 – Sunday, December 10</a:t>
            </a:r>
            <a:r>
              <a:rPr lang="en-US" sz="1500" b="1" baseline="30000" dirty="0">
                <a:latin typeface="Century Gothic" panose="020B0502020202020204" pitchFamily="34" charset="0"/>
              </a:rPr>
              <a:t>th</a:t>
            </a:r>
            <a:endParaRPr lang="en-US" sz="1500" b="1" dirty="0">
              <a:latin typeface="Century Gothic" panose="020B0502020202020204" pitchFamily="34" charset="0"/>
            </a:endParaRPr>
          </a:p>
        </p:txBody>
      </p:sp>
      <p:sp>
        <p:nvSpPr>
          <p:cNvPr id="11" name="TextBox 10">
            <a:extLst>
              <a:ext uri="{FF2B5EF4-FFF2-40B4-BE49-F238E27FC236}">
                <a16:creationId xmlns:a16="http://schemas.microsoft.com/office/drawing/2014/main" xmlns="" id="{A1F31414-D5E6-4B21-84F0-42A8AB2E0FCF}"/>
              </a:ext>
            </a:extLst>
          </p:cNvPr>
          <p:cNvSpPr txBox="1"/>
          <p:nvPr/>
        </p:nvSpPr>
        <p:spPr>
          <a:xfrm>
            <a:off x="457200" y="5298622"/>
            <a:ext cx="4715692" cy="830997"/>
          </a:xfrm>
          <a:prstGeom prst="rect">
            <a:avLst/>
          </a:prstGeom>
          <a:noFill/>
        </p:spPr>
        <p:txBody>
          <a:bodyPr wrap="square" rtlCol="0">
            <a:spAutoFit/>
          </a:bodyPr>
          <a:lstStyle/>
          <a:p>
            <a:pPr algn="ctr"/>
            <a:r>
              <a:rPr lang="en-US" sz="1600" b="1" dirty="0">
                <a:solidFill>
                  <a:srgbClr val="00B0F0"/>
                </a:solidFill>
              </a:rPr>
              <a:t>Coupon Required</a:t>
            </a:r>
          </a:p>
          <a:p>
            <a:pPr algn="ctr"/>
            <a:r>
              <a:rPr lang="en-US" sz="1600" b="1" dirty="0">
                <a:solidFill>
                  <a:srgbClr val="00B0F0"/>
                </a:solidFill>
              </a:rPr>
              <a:t>Pick yours up at the Foundation Office or </a:t>
            </a:r>
          </a:p>
          <a:p>
            <a:pPr algn="ctr"/>
            <a:r>
              <a:rPr lang="en-US" sz="1600" b="1" dirty="0">
                <a:solidFill>
                  <a:srgbClr val="00B0F0"/>
                </a:solidFill>
              </a:rPr>
              <a:t>Jersey Mike’s Store!</a:t>
            </a:r>
          </a:p>
        </p:txBody>
      </p:sp>
      <p:sp>
        <p:nvSpPr>
          <p:cNvPr id="12" name="TextBox 11">
            <a:extLst>
              <a:ext uri="{FF2B5EF4-FFF2-40B4-BE49-F238E27FC236}">
                <a16:creationId xmlns:a16="http://schemas.microsoft.com/office/drawing/2014/main" xmlns="" id="{3BC9FCF3-6AC8-43F8-830B-AC45845FD9DA}"/>
              </a:ext>
            </a:extLst>
          </p:cNvPr>
          <p:cNvSpPr txBox="1"/>
          <p:nvPr/>
        </p:nvSpPr>
        <p:spPr>
          <a:xfrm>
            <a:off x="5754185" y="5411287"/>
            <a:ext cx="2299063" cy="300082"/>
          </a:xfrm>
          <a:prstGeom prst="rect">
            <a:avLst/>
          </a:prstGeom>
          <a:noFill/>
        </p:spPr>
        <p:txBody>
          <a:bodyPr wrap="square" rtlCol="0">
            <a:spAutoFit/>
          </a:bodyPr>
          <a:lstStyle/>
          <a:p>
            <a:pPr algn="ctr"/>
            <a:r>
              <a:rPr lang="en-US" sz="1350" dirty="0"/>
              <a:t>(Next door to Café Rio)</a:t>
            </a:r>
          </a:p>
        </p:txBody>
      </p:sp>
      <p:sp>
        <p:nvSpPr>
          <p:cNvPr id="2" name="TextBox 1">
            <a:extLst>
              <a:ext uri="{FF2B5EF4-FFF2-40B4-BE49-F238E27FC236}">
                <a16:creationId xmlns:a16="http://schemas.microsoft.com/office/drawing/2014/main" xmlns="" id="{F20A632E-7366-4EB3-A61E-AD397BA42257}"/>
              </a:ext>
            </a:extLst>
          </p:cNvPr>
          <p:cNvSpPr txBox="1"/>
          <p:nvPr/>
        </p:nvSpPr>
        <p:spPr>
          <a:xfrm>
            <a:off x="144379" y="6188093"/>
            <a:ext cx="9052560" cy="338554"/>
          </a:xfrm>
          <a:prstGeom prst="rect">
            <a:avLst/>
          </a:prstGeom>
          <a:noFill/>
        </p:spPr>
        <p:txBody>
          <a:bodyPr wrap="square" rtlCol="0">
            <a:spAutoFit/>
          </a:bodyPr>
          <a:lstStyle/>
          <a:p>
            <a:r>
              <a:rPr lang="en-US" sz="1600" dirty="0"/>
              <a:t>OR If you want a stack of coupons to hand out at your school, email isf-rep@issaquahptsa.org</a:t>
            </a:r>
          </a:p>
        </p:txBody>
      </p:sp>
    </p:spTree>
    <p:extLst>
      <p:ext uri="{BB962C8B-B14F-4D97-AF65-F5344CB8AC3E}">
        <p14:creationId xmlns:p14="http://schemas.microsoft.com/office/powerpoint/2010/main" val="932374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673517" cy="1320800"/>
          </a:xfrm>
        </p:spPr>
        <p:txBody>
          <a:bodyPr>
            <a:normAutofit fontScale="90000"/>
          </a:bodyPr>
          <a:lstStyle/>
          <a:p>
            <a:r>
              <a:rPr lang="en-US" dirty="0" smtClean="0"/>
              <a:t>Outreach				</a:t>
            </a:r>
            <a:r>
              <a:rPr lang="en-US" dirty="0"/>
              <a:t/>
            </a:r>
            <a:br>
              <a:rPr lang="en-US" dirty="0"/>
            </a:br>
            <a:r>
              <a:rPr lang="en-US" sz="2400" dirty="0" smtClean="0">
                <a:solidFill>
                  <a:schemeClr val="tx1"/>
                </a:solidFill>
              </a:rPr>
              <a:t> Chair:  Kim </a:t>
            </a:r>
            <a:r>
              <a:rPr lang="en-US" sz="2400" dirty="0">
                <a:solidFill>
                  <a:schemeClr val="tx1"/>
                </a:solidFill>
              </a:rPr>
              <a:t>Weiss    </a:t>
            </a:r>
            <a:r>
              <a:rPr lang="en-US" sz="2400" dirty="0"/>
              <a:t>outreach@issaquahptsa.org</a:t>
            </a:r>
          </a:p>
        </p:txBody>
      </p:sp>
      <p:sp>
        <p:nvSpPr>
          <p:cNvPr id="3" name="Content Placeholder 2"/>
          <p:cNvSpPr>
            <a:spLocks noGrp="1"/>
          </p:cNvSpPr>
          <p:nvPr>
            <p:ph idx="1"/>
          </p:nvPr>
        </p:nvSpPr>
        <p:spPr>
          <a:xfrm>
            <a:off x="609599" y="1930400"/>
            <a:ext cx="6810532" cy="3912434"/>
          </a:xfrm>
        </p:spPr>
        <p:txBody>
          <a:bodyPr>
            <a:normAutofit/>
          </a:bodyPr>
          <a:lstStyle/>
          <a:p>
            <a:r>
              <a:rPr lang="en-US" dirty="0" smtClean="0"/>
              <a:t>IFCB </a:t>
            </a:r>
            <a:r>
              <a:rPr lang="en-US" dirty="0"/>
              <a:t>Holiday Gift Barn </a:t>
            </a:r>
            <a:r>
              <a:rPr lang="en-US" sz="1400" dirty="0"/>
              <a:t>www.issaquahfoodbank.org/holiday-gift-barn</a:t>
            </a:r>
          </a:p>
          <a:p>
            <a:pPr lvl="2"/>
            <a:r>
              <a:rPr lang="en-US" dirty="0"/>
              <a:t>Donor Drop Off: </a:t>
            </a:r>
            <a:r>
              <a:rPr lang="en-US" dirty="0" smtClean="0"/>
              <a:t>Monday </a:t>
            </a:r>
            <a:r>
              <a:rPr lang="en-US" dirty="0"/>
              <a:t>&amp; Tuesday, Dec 4</a:t>
            </a:r>
            <a:r>
              <a:rPr lang="en-US" baseline="30000" dirty="0"/>
              <a:t>th</a:t>
            </a:r>
            <a:r>
              <a:rPr lang="en-US" dirty="0"/>
              <a:t> and 5</a:t>
            </a:r>
            <a:r>
              <a:rPr lang="en-US" baseline="30000" dirty="0"/>
              <a:t>th</a:t>
            </a:r>
            <a:r>
              <a:rPr lang="en-US" dirty="0"/>
              <a:t> </a:t>
            </a:r>
          </a:p>
          <a:p>
            <a:pPr lvl="2"/>
            <a:r>
              <a:rPr lang="en-US" dirty="0"/>
              <a:t>Family Pick Up: Wednesday &amp; Thursday, Dec 6</a:t>
            </a:r>
            <a:r>
              <a:rPr lang="en-US" baseline="30000" dirty="0"/>
              <a:t>th</a:t>
            </a:r>
            <a:r>
              <a:rPr lang="en-US" dirty="0"/>
              <a:t> and 7</a:t>
            </a:r>
            <a:r>
              <a:rPr lang="en-US" baseline="30000" dirty="0"/>
              <a:t>th</a:t>
            </a:r>
            <a:r>
              <a:rPr lang="en-US" dirty="0"/>
              <a:t> </a:t>
            </a:r>
          </a:p>
          <a:p>
            <a:pPr lvl="2"/>
            <a:r>
              <a:rPr lang="en-US" dirty="0"/>
              <a:t>Volunteers Needed !</a:t>
            </a:r>
          </a:p>
          <a:p>
            <a:pPr lvl="2"/>
            <a:r>
              <a:rPr lang="en-US" dirty="0"/>
              <a:t>Register your gift to help with planning</a:t>
            </a:r>
          </a:p>
          <a:p>
            <a:r>
              <a:rPr lang="en-US" dirty="0"/>
              <a:t>Lunch For The Break    </a:t>
            </a:r>
            <a:r>
              <a:rPr lang="en-US" dirty="0">
                <a:hlinkClick r:id="rId2"/>
              </a:rPr>
              <a:t>www.lunchforthebreak.com</a:t>
            </a:r>
            <a:endParaRPr lang="en-US" dirty="0"/>
          </a:p>
          <a:p>
            <a:pPr lvl="2"/>
            <a:r>
              <a:rPr lang="en-US" dirty="0" smtClean="0"/>
              <a:t>100 boxes still needed!</a:t>
            </a:r>
            <a:endParaRPr lang="en-US" dirty="0"/>
          </a:p>
          <a:p>
            <a:pPr lvl="2"/>
            <a:r>
              <a:rPr lang="en-US" dirty="0"/>
              <a:t>Donor Drop Off: Monday, Dec 18  2pm – 7pm</a:t>
            </a:r>
          </a:p>
          <a:p>
            <a:pPr lvl="3"/>
            <a:r>
              <a:rPr lang="en-US" dirty="0"/>
              <a:t>Register your donation to assist with planning</a:t>
            </a:r>
          </a:p>
          <a:p>
            <a:pPr lvl="2"/>
            <a:r>
              <a:rPr lang="en-US" dirty="0"/>
              <a:t>Family Pick Up: Tuesday, Dec 19   2pm – 7pm</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574943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28669028"/>
              </p:ext>
            </p:extLst>
          </p:nvPr>
        </p:nvGraphicFramePr>
        <p:xfrm>
          <a:off x="494674" y="-102469"/>
          <a:ext cx="6310859" cy="7061101"/>
        </p:xfrm>
        <a:graphic>
          <a:graphicData uri="http://schemas.openxmlformats.org/presentationml/2006/ole">
            <mc:AlternateContent xmlns:mc="http://schemas.openxmlformats.org/markup-compatibility/2006">
              <mc:Choice xmlns:v="urn:schemas-microsoft-com:vml" Requires="v">
                <p:oleObj spid="_x0000_s1031" name="Document" r:id="rId3" imgW="8991600" imgH="10058400" progId="Word.Document.12">
                  <p:embed/>
                </p:oleObj>
              </mc:Choice>
              <mc:Fallback>
                <p:oleObj name="Document" r:id="rId3" imgW="8991600" imgH="10058400" progId="Word.Document.12">
                  <p:embed/>
                  <p:pic>
                    <p:nvPicPr>
                      <p:cNvPr id="0" name=""/>
                      <p:cNvPicPr/>
                      <p:nvPr/>
                    </p:nvPicPr>
                    <p:blipFill>
                      <a:blip r:embed="rId4"/>
                      <a:stretch>
                        <a:fillRect/>
                      </a:stretch>
                    </p:blipFill>
                    <p:spPr>
                      <a:xfrm>
                        <a:off x="494674" y="-102469"/>
                        <a:ext cx="6310859" cy="7061101"/>
                      </a:xfrm>
                      <a:prstGeom prst="rect">
                        <a:avLst/>
                      </a:prstGeom>
                    </p:spPr>
                  </p:pic>
                </p:oleObj>
              </mc:Fallback>
            </mc:AlternateContent>
          </a:graphicData>
        </a:graphic>
      </p:graphicFrame>
    </p:spTree>
    <p:extLst>
      <p:ext uri="{BB962C8B-B14F-4D97-AF65-F5344CB8AC3E}">
        <p14:creationId xmlns:p14="http://schemas.microsoft.com/office/powerpoint/2010/main" val="1282643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418" y="0"/>
            <a:ext cx="5288458" cy="6858000"/>
          </a:xfrm>
          <a:prstGeom prst="rect">
            <a:avLst/>
          </a:prstGeom>
        </p:spPr>
      </p:pic>
    </p:spTree>
    <p:extLst>
      <p:ext uri="{BB962C8B-B14F-4D97-AF65-F5344CB8AC3E}">
        <p14:creationId xmlns:p14="http://schemas.microsoft.com/office/powerpoint/2010/main" val="441532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Parent</a:t>
            </a:r>
            <a:r>
              <a:rPr lang="en-US" i="1" dirty="0" err="1" smtClean="0"/>
              <a:t>Wiser</a:t>
            </a:r>
            <a:r>
              <a:rPr lang="en-US" dirty="0" smtClean="0"/>
              <a:t/>
            </a:r>
            <a:br>
              <a:rPr lang="en-US" dirty="0" smtClean="0"/>
            </a:br>
            <a:r>
              <a:rPr lang="en-US" sz="2800" dirty="0" smtClean="0">
                <a:solidFill>
                  <a:schemeClr val="tx1"/>
                </a:solidFill>
              </a:rPr>
              <a:t>Heidi Fuhs &amp; Debbie Steinberg Kuntz</a:t>
            </a:r>
            <a:endParaRPr lang="en-US" dirty="0"/>
          </a:p>
        </p:txBody>
      </p:sp>
      <p:sp>
        <p:nvSpPr>
          <p:cNvPr id="3" name="Content Placeholder 2"/>
          <p:cNvSpPr>
            <a:spLocks noGrp="1"/>
          </p:cNvSpPr>
          <p:nvPr>
            <p:ph idx="1"/>
          </p:nvPr>
        </p:nvSpPr>
        <p:spPr>
          <a:xfrm>
            <a:off x="609598" y="2160590"/>
            <a:ext cx="7394371" cy="4216459"/>
          </a:xfrm>
        </p:spPr>
        <p:txBody>
          <a:bodyPr>
            <a:normAutofit fontScale="92500"/>
          </a:bodyPr>
          <a:lstStyle/>
          <a:p>
            <a:pPr marL="0">
              <a:spcBef>
                <a:spcPts val="600"/>
              </a:spcBef>
              <a:spcAft>
                <a:spcPts val="600"/>
              </a:spcAft>
            </a:pPr>
            <a:r>
              <a:rPr lang="en-US" dirty="0" smtClean="0"/>
              <a:t>NEW!  Exclusive </a:t>
            </a:r>
            <a:r>
              <a:rPr lang="en-US" dirty="0" err="1" smtClean="0"/>
              <a:t>Parent</a:t>
            </a:r>
            <a:r>
              <a:rPr lang="en-US" i="1" dirty="0" err="1" smtClean="0"/>
              <a:t>Wiser</a:t>
            </a:r>
            <a:r>
              <a:rPr lang="en-US" dirty="0" smtClean="0"/>
              <a:t> LIVE interview with NY bestselling author Tina Payne Bryson on Dec 13 at 1pm at:  </a:t>
            </a:r>
            <a:r>
              <a:rPr lang="en-US" dirty="0" smtClean="0">
                <a:hlinkClick r:id="rId2"/>
              </a:rPr>
              <a:t>https://zoom.us/j/844233598</a:t>
            </a:r>
            <a:r>
              <a:rPr lang="en-US" dirty="0" smtClean="0"/>
              <a:t> </a:t>
            </a:r>
          </a:p>
          <a:p>
            <a:pPr marL="857250" lvl="3">
              <a:spcBef>
                <a:spcPts val="600"/>
              </a:spcBef>
              <a:spcAft>
                <a:spcPts val="600"/>
              </a:spcAft>
            </a:pPr>
            <a:r>
              <a:rPr lang="en-US" dirty="0" smtClean="0"/>
              <a:t>New book </a:t>
            </a:r>
            <a:r>
              <a:rPr lang="en-US" i="1" dirty="0" smtClean="0"/>
              <a:t>Yes Brain </a:t>
            </a:r>
            <a:r>
              <a:rPr lang="en-US" dirty="0" smtClean="0"/>
              <a:t>coming in Jan 2018 !</a:t>
            </a:r>
          </a:p>
          <a:p>
            <a:pPr marL="857250" lvl="3">
              <a:spcBef>
                <a:spcPts val="600"/>
              </a:spcBef>
              <a:spcAft>
                <a:spcPts val="600"/>
              </a:spcAft>
            </a:pPr>
            <a:r>
              <a:rPr lang="en-US" dirty="0" smtClean="0"/>
              <a:t>Also co-authored with Dr Dan Siegel, books </a:t>
            </a:r>
            <a:r>
              <a:rPr lang="en-US" i="1" dirty="0" smtClean="0"/>
              <a:t>No Drama Discipline </a:t>
            </a:r>
            <a:r>
              <a:rPr lang="en-US" dirty="0" smtClean="0"/>
              <a:t>and the </a:t>
            </a:r>
            <a:r>
              <a:rPr lang="en-US" i="1" dirty="0" smtClean="0"/>
              <a:t>Whole Brain Child</a:t>
            </a:r>
          </a:p>
          <a:p>
            <a:r>
              <a:rPr lang="en-US" i="1" dirty="0" err="1" smtClean="0">
                <a:solidFill>
                  <a:schemeClr val="tx1"/>
                </a:solidFill>
              </a:rPr>
              <a:t>iRules</a:t>
            </a:r>
            <a:r>
              <a:rPr lang="en-US" i="1" dirty="0" smtClean="0">
                <a:solidFill>
                  <a:schemeClr val="tx1"/>
                </a:solidFill>
              </a:rPr>
              <a:t> Workshop </a:t>
            </a:r>
            <a:r>
              <a:rPr lang="en-US" dirty="0" smtClean="0">
                <a:solidFill>
                  <a:schemeClr val="tx1"/>
                </a:solidFill>
              </a:rPr>
              <a:t>online! If you missed it, click on the video at </a:t>
            </a:r>
            <a:r>
              <a:rPr lang="en-US" dirty="0" smtClean="0">
                <a:solidFill>
                  <a:schemeClr val="tx1"/>
                </a:solidFill>
                <a:hlinkClick r:id="rId3"/>
              </a:rPr>
              <a:t>http://parentwiser.org/watch-online </a:t>
            </a:r>
            <a:endParaRPr lang="en-US" dirty="0" smtClean="0">
              <a:solidFill>
                <a:schemeClr val="tx1"/>
              </a:solidFill>
            </a:endParaRPr>
          </a:p>
          <a:p>
            <a:r>
              <a:rPr lang="en-US" i="1" dirty="0" smtClean="0">
                <a:solidFill>
                  <a:schemeClr val="tx1"/>
                </a:solidFill>
              </a:rPr>
              <a:t>Angst</a:t>
            </a:r>
            <a:r>
              <a:rPr lang="en-US" dirty="0" smtClean="0">
                <a:solidFill>
                  <a:schemeClr val="tx1"/>
                </a:solidFill>
              </a:rPr>
              <a:t> Film Documentary Jan 24</a:t>
            </a:r>
            <a:r>
              <a:rPr lang="en-US" baseline="30000" dirty="0" smtClean="0">
                <a:solidFill>
                  <a:schemeClr val="tx1"/>
                </a:solidFill>
              </a:rPr>
              <a:t>th</a:t>
            </a:r>
            <a:r>
              <a:rPr lang="en-US" dirty="0" smtClean="0">
                <a:solidFill>
                  <a:schemeClr val="tx1"/>
                </a:solidFill>
              </a:rPr>
              <a:t> at 7pm at IHS. </a:t>
            </a:r>
          </a:p>
          <a:p>
            <a:pPr lvl="1"/>
            <a:r>
              <a:rPr lang="en-US" dirty="0" smtClean="0">
                <a:solidFill>
                  <a:schemeClr val="tx1"/>
                </a:solidFill>
              </a:rPr>
              <a:t>Additional screening at Liberty HS date/time coming soon! All registrations will be posted at </a:t>
            </a:r>
            <a:r>
              <a:rPr lang="en-US" dirty="0" smtClean="0">
                <a:solidFill>
                  <a:schemeClr val="tx1"/>
                </a:solidFill>
                <a:hlinkClick r:id="rId4"/>
              </a:rPr>
              <a:t>http://parentwiser.org/events</a:t>
            </a:r>
            <a:endParaRPr lang="en-US" dirty="0" smtClean="0">
              <a:solidFill>
                <a:schemeClr val="tx1"/>
              </a:solidFill>
            </a:endParaRPr>
          </a:p>
          <a:p>
            <a:r>
              <a:rPr lang="en-US" dirty="0" smtClean="0">
                <a:solidFill>
                  <a:schemeClr val="tx1"/>
                </a:solidFill>
              </a:rPr>
              <a:t>Parent Ed Reps, Communications and </a:t>
            </a:r>
            <a:r>
              <a:rPr lang="en-US" dirty="0" err="1" smtClean="0">
                <a:solidFill>
                  <a:schemeClr val="tx1"/>
                </a:solidFill>
              </a:rPr>
              <a:t>Facebook</a:t>
            </a:r>
            <a:r>
              <a:rPr lang="en-US" dirty="0" smtClean="0">
                <a:solidFill>
                  <a:schemeClr val="tx1"/>
                </a:solidFill>
              </a:rPr>
              <a:t> </a:t>
            </a:r>
            <a:r>
              <a:rPr lang="en-US" dirty="0" err="1" smtClean="0">
                <a:solidFill>
                  <a:schemeClr val="tx1"/>
                </a:solidFill>
              </a:rPr>
              <a:t>Admins</a:t>
            </a:r>
            <a:r>
              <a:rPr lang="en-US" dirty="0" smtClean="0">
                <a:solidFill>
                  <a:schemeClr val="tx1"/>
                </a:solidFill>
              </a:rPr>
              <a:t> have been notified!  </a:t>
            </a:r>
          </a:p>
          <a:p>
            <a:pPr lvl="1"/>
            <a:r>
              <a:rPr lang="en-US" dirty="0" smtClean="0">
                <a:solidFill>
                  <a:schemeClr val="tx1"/>
                </a:solidFill>
              </a:rPr>
              <a:t>Feel free to follow-up with any above information to your local school community.</a:t>
            </a:r>
          </a:p>
          <a:p>
            <a:pPr lvl="1"/>
            <a:endParaRPr lang="en-US" dirty="0" smtClean="0">
              <a:solidFill>
                <a:schemeClr val="tx1"/>
              </a:solidFill>
            </a:endParaRPr>
          </a:p>
        </p:txBody>
      </p:sp>
    </p:spTree>
    <p:extLst>
      <p:ext uri="{BB962C8B-B14F-4D97-AF65-F5344CB8AC3E}">
        <p14:creationId xmlns:p14="http://schemas.microsoft.com/office/powerpoint/2010/main" val="1917746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Reflections</a:t>
            </a:r>
            <a:br>
              <a:rPr lang="en-US" dirty="0" smtClean="0"/>
            </a:br>
            <a:r>
              <a:rPr lang="en-US" sz="2800" dirty="0" smtClean="0">
                <a:solidFill>
                  <a:schemeClr val="tx1"/>
                </a:solidFill>
              </a:rPr>
              <a:t>Leah </a:t>
            </a:r>
            <a:r>
              <a:rPr lang="en-US" sz="2800" dirty="0" smtClean="0">
                <a:solidFill>
                  <a:schemeClr val="tx1"/>
                </a:solidFill>
              </a:rPr>
              <a:t>Gibson</a:t>
            </a:r>
            <a:endParaRPr lang="en-US" dirty="0"/>
          </a:p>
        </p:txBody>
      </p:sp>
      <p:sp>
        <p:nvSpPr>
          <p:cNvPr id="3" name="Content Placeholder 2"/>
          <p:cNvSpPr>
            <a:spLocks noGrp="1"/>
          </p:cNvSpPr>
          <p:nvPr>
            <p:ph idx="1"/>
          </p:nvPr>
        </p:nvSpPr>
        <p:spPr/>
        <p:txBody>
          <a:bodyPr/>
          <a:lstStyle/>
          <a:p>
            <a:r>
              <a:rPr lang="en-US" b="1" dirty="0" smtClean="0"/>
              <a:t>District </a:t>
            </a:r>
            <a:r>
              <a:rPr lang="en-US" b="1" dirty="0" smtClean="0"/>
              <a:t>Reflections Reception</a:t>
            </a:r>
            <a:r>
              <a:rPr lang="en-US" dirty="0" smtClean="0"/>
              <a:t> </a:t>
            </a:r>
            <a:endParaRPr lang="en-US" dirty="0" smtClean="0"/>
          </a:p>
          <a:p>
            <a:pPr lvl="1"/>
            <a:r>
              <a:rPr lang="en-US" dirty="0" smtClean="0"/>
              <a:t>Tuesday</a:t>
            </a:r>
            <a:r>
              <a:rPr lang="en-US" dirty="0" smtClean="0"/>
              <a:t>, January 9, 2018 </a:t>
            </a:r>
            <a:r>
              <a:rPr lang="en-US" dirty="0" smtClean="0"/>
              <a:t> </a:t>
            </a:r>
          </a:p>
          <a:p>
            <a:pPr lvl="1"/>
            <a:r>
              <a:rPr lang="en-US" dirty="0" smtClean="0"/>
              <a:t>6:30-8:00 </a:t>
            </a:r>
            <a:r>
              <a:rPr lang="en-US" dirty="0" smtClean="0"/>
              <a:t>pm at </a:t>
            </a:r>
            <a:r>
              <a:rPr lang="en-US" dirty="0" smtClean="0"/>
              <a:t>IHS </a:t>
            </a:r>
          </a:p>
          <a:p>
            <a:r>
              <a:rPr lang="en-US" dirty="0" smtClean="0"/>
              <a:t>Volunteers needed!</a:t>
            </a:r>
          </a:p>
          <a:p>
            <a:pPr lvl="1"/>
            <a:r>
              <a:rPr lang="en-US" dirty="0" smtClean="0"/>
              <a:t>Set-up/take-down</a:t>
            </a:r>
          </a:p>
          <a:p>
            <a:pPr lvl="1"/>
            <a:r>
              <a:rPr lang="en-US" dirty="0" smtClean="0"/>
              <a:t>Contact</a:t>
            </a:r>
            <a:r>
              <a:rPr lang="en-US" dirty="0"/>
              <a:t>:  </a:t>
            </a:r>
            <a:r>
              <a:rPr lang="en-US" dirty="0" err="1"/>
              <a:t>leahgibson.gsww@gmail.com</a:t>
            </a:r>
            <a:endParaRPr lang="en-US" dirty="0" smtClean="0"/>
          </a:p>
          <a:p>
            <a:pPr marL="0" indent="0">
              <a:buNone/>
            </a:pPr>
            <a:endParaRPr lang="en-US" u="sng" dirty="0" smtClean="0"/>
          </a:p>
          <a:p>
            <a:pPr marL="0" indent="0">
              <a:buNone/>
            </a:pPr>
            <a:endParaRPr lang="en-US" dirty="0"/>
          </a:p>
        </p:txBody>
      </p:sp>
    </p:spTree>
    <p:extLst>
      <p:ext uri="{BB962C8B-B14F-4D97-AF65-F5344CB8AC3E}">
        <p14:creationId xmlns:p14="http://schemas.microsoft.com/office/powerpoint/2010/main" val="491971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958" y="0"/>
            <a:ext cx="5119651" cy="6858000"/>
          </a:xfrm>
          <a:prstGeom prst="rect">
            <a:avLst/>
          </a:prstGeom>
        </p:spPr>
      </p:pic>
    </p:spTree>
    <p:extLst>
      <p:ext uri="{BB962C8B-B14F-4D97-AF65-F5344CB8AC3E}">
        <p14:creationId xmlns:p14="http://schemas.microsoft.com/office/powerpoint/2010/main" val="888800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5288164"/>
              </p:ext>
            </p:extLst>
          </p:nvPr>
        </p:nvGraphicFramePr>
        <p:xfrm>
          <a:off x="839449" y="190797"/>
          <a:ext cx="4587771" cy="7143974"/>
        </p:xfrm>
        <a:graphic>
          <a:graphicData uri="http://schemas.openxmlformats.org/presentationml/2006/ole">
            <mc:AlternateContent xmlns:mc="http://schemas.openxmlformats.org/markup-compatibility/2006">
              <mc:Choice xmlns:v="urn:schemas-microsoft-com:vml" Requires="v">
                <p:oleObj spid="_x0000_s2053" name="Document" r:id="rId3" imgW="6858000" imgH="10680700" progId="Word.Document.12">
                  <p:embed/>
                </p:oleObj>
              </mc:Choice>
              <mc:Fallback>
                <p:oleObj name="Document" r:id="rId3" imgW="6858000" imgH="10680700" progId="Word.Document.12">
                  <p:embed/>
                  <p:pic>
                    <p:nvPicPr>
                      <p:cNvPr id="0" name=""/>
                      <p:cNvPicPr/>
                      <p:nvPr/>
                    </p:nvPicPr>
                    <p:blipFill>
                      <a:blip r:embed="rId4"/>
                      <a:stretch>
                        <a:fillRect/>
                      </a:stretch>
                    </p:blipFill>
                    <p:spPr>
                      <a:xfrm>
                        <a:off x="839449" y="190797"/>
                        <a:ext cx="4587771" cy="7143974"/>
                      </a:xfrm>
                      <a:prstGeom prst="rect">
                        <a:avLst/>
                      </a:prstGeom>
                    </p:spPr>
                  </p:pic>
                </p:oleObj>
              </mc:Fallback>
            </mc:AlternateContent>
          </a:graphicData>
        </a:graphic>
      </p:graphicFrame>
    </p:spTree>
    <p:extLst>
      <p:ext uri="{BB962C8B-B14F-4D97-AF65-F5344CB8AC3E}">
        <p14:creationId xmlns:p14="http://schemas.microsoft.com/office/powerpoint/2010/main" val="654701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President’s Report</a:t>
            </a:r>
            <a:br>
              <a:rPr lang="en-US" dirty="0" smtClean="0"/>
            </a:br>
            <a:r>
              <a:rPr lang="en-US" sz="2800" dirty="0" smtClean="0">
                <a:solidFill>
                  <a:srgbClr val="000000"/>
                </a:solidFill>
              </a:rPr>
              <a:t>Becky Gordon &amp; Leslie </a:t>
            </a:r>
            <a:r>
              <a:rPr lang="en-US" sz="2800" dirty="0" err="1" smtClean="0">
                <a:solidFill>
                  <a:srgbClr val="000000"/>
                </a:solidFill>
              </a:rPr>
              <a:t>Kahler</a:t>
            </a:r>
            <a:endParaRPr lang="en-US" dirty="0"/>
          </a:p>
        </p:txBody>
      </p:sp>
      <p:sp>
        <p:nvSpPr>
          <p:cNvPr id="3" name="Content Placeholder 2"/>
          <p:cNvSpPr>
            <a:spLocks noGrp="1"/>
          </p:cNvSpPr>
          <p:nvPr>
            <p:ph idx="1"/>
          </p:nvPr>
        </p:nvSpPr>
        <p:spPr>
          <a:xfrm>
            <a:off x="609598" y="1930400"/>
            <a:ext cx="6347714" cy="4630821"/>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Dear Issaquah PTSA Council Members,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This presentation was created to provide you information for the month of December even though we will not hold a membership meeting.</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We</a:t>
            </a:r>
            <a:r>
              <a:rPr lang="en-US" dirty="0" smtClean="0"/>
              <a:t> hope this presentation is helpful for those who will hold a membership meeting this month.</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Have a safe and happy holiday season!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See you in 2018!</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Becky &amp; Leslie</a:t>
            </a:r>
            <a:endParaRPr lang="en-US" dirty="0" smtClean="0"/>
          </a:p>
        </p:txBody>
      </p:sp>
    </p:spTree>
    <p:extLst>
      <p:ext uri="{BB962C8B-B14F-4D97-AF65-F5344CB8AC3E}">
        <p14:creationId xmlns:p14="http://schemas.microsoft.com/office/powerpoint/2010/main" val="1475630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36" y="0"/>
            <a:ext cx="5272088" cy="6858000"/>
          </a:xfrm>
          <a:prstGeom prst="rect">
            <a:avLst/>
          </a:prstGeom>
        </p:spPr>
      </p:pic>
    </p:spTree>
    <p:extLst>
      <p:ext uri="{BB962C8B-B14F-4D97-AF65-F5344CB8AC3E}">
        <p14:creationId xmlns:p14="http://schemas.microsoft.com/office/powerpoint/2010/main" val="426319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46" y="0"/>
            <a:ext cx="5172075" cy="6858000"/>
          </a:xfrm>
          <a:prstGeom prst="rect">
            <a:avLst/>
          </a:prstGeom>
        </p:spPr>
      </p:pic>
    </p:spTree>
    <p:extLst>
      <p:ext uri="{BB962C8B-B14F-4D97-AF65-F5344CB8AC3E}">
        <p14:creationId xmlns:p14="http://schemas.microsoft.com/office/powerpoint/2010/main" val="1148037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Events</a:t>
            </a:r>
            <a:endParaRPr lang="en-US" dirty="0"/>
          </a:p>
        </p:txBody>
      </p:sp>
      <p:sp>
        <p:nvSpPr>
          <p:cNvPr id="3" name="Content Placeholder 2"/>
          <p:cNvSpPr>
            <a:spLocks noGrp="1"/>
          </p:cNvSpPr>
          <p:nvPr>
            <p:ph idx="1"/>
          </p:nvPr>
        </p:nvSpPr>
        <p:spPr>
          <a:xfrm>
            <a:off x="609599" y="1588168"/>
            <a:ext cx="6347714" cy="4949110"/>
          </a:xfrm>
        </p:spPr>
        <p:txBody>
          <a:bodyPr>
            <a:normAutofit/>
          </a:bodyPr>
          <a:lstStyle/>
          <a:p>
            <a:r>
              <a:rPr lang="en-US" dirty="0" smtClean="0"/>
              <a:t>Participating in an IEP Meeting</a:t>
            </a:r>
          </a:p>
          <a:p>
            <a:pPr lvl="1"/>
            <a:r>
              <a:rPr lang="en-US" dirty="0" smtClean="0"/>
              <a:t>December 4, 6:30-8pm</a:t>
            </a:r>
          </a:p>
          <a:p>
            <a:pPr lvl="1"/>
            <a:r>
              <a:rPr lang="en-US" dirty="0" smtClean="0"/>
              <a:t>Issaquah Middle School Library </a:t>
            </a:r>
            <a:endParaRPr lang="en-US" dirty="0" smtClean="0"/>
          </a:p>
          <a:p>
            <a:r>
              <a:rPr lang="en-US" dirty="0" smtClean="0"/>
              <a:t>District </a:t>
            </a:r>
            <a:r>
              <a:rPr lang="en-US" dirty="0" smtClean="0"/>
              <a:t>wide Reflections </a:t>
            </a:r>
            <a:r>
              <a:rPr lang="en-US" dirty="0" smtClean="0"/>
              <a:t>Reception</a:t>
            </a:r>
          </a:p>
          <a:p>
            <a:pPr lvl="1"/>
            <a:r>
              <a:rPr lang="en-US" dirty="0" smtClean="0"/>
              <a:t>January 9, 6:30 </a:t>
            </a:r>
            <a:r>
              <a:rPr lang="mr-IN" dirty="0" smtClean="0"/>
              <a:t>–</a:t>
            </a:r>
            <a:r>
              <a:rPr lang="en-US" dirty="0" smtClean="0"/>
              <a:t> 8:30 pm</a:t>
            </a:r>
          </a:p>
          <a:p>
            <a:pPr lvl="1"/>
            <a:r>
              <a:rPr lang="en-US" dirty="0" smtClean="0"/>
              <a:t>Issaquah High School Commons</a:t>
            </a:r>
          </a:p>
          <a:p>
            <a:r>
              <a:rPr lang="en-US" dirty="0" smtClean="0"/>
              <a:t>VIS Community Night</a:t>
            </a:r>
          </a:p>
          <a:p>
            <a:pPr lvl="1"/>
            <a:r>
              <a:rPr lang="en-US" dirty="0" smtClean="0"/>
              <a:t>January 11 at 7pm</a:t>
            </a:r>
          </a:p>
          <a:p>
            <a:pPr lvl="1"/>
            <a:r>
              <a:rPr lang="en-US" dirty="0" smtClean="0"/>
              <a:t>Swedish Hospital </a:t>
            </a:r>
            <a:r>
              <a:rPr lang="mr-IN" dirty="0" smtClean="0"/>
              <a:t>–</a:t>
            </a:r>
            <a:r>
              <a:rPr lang="en-US" dirty="0" smtClean="0"/>
              <a:t> Issaquah Highlands </a:t>
            </a:r>
            <a:endParaRPr lang="en-US" dirty="0" smtClean="0"/>
          </a:p>
          <a:p>
            <a:r>
              <a:rPr lang="en-US" dirty="0" smtClean="0"/>
              <a:t>Nominating Committee training</a:t>
            </a:r>
          </a:p>
          <a:p>
            <a:pPr lvl="1"/>
            <a:r>
              <a:rPr lang="en-US" dirty="0" smtClean="0"/>
              <a:t>January 22, 10am - 12:30pm</a:t>
            </a:r>
          </a:p>
          <a:p>
            <a:pPr lvl="1"/>
            <a:r>
              <a:rPr lang="en-US" dirty="0" smtClean="0"/>
              <a:t>Issaquah Library Meeting Room</a:t>
            </a:r>
            <a:endParaRPr lang="en-US" dirty="0" smtClean="0"/>
          </a:p>
        </p:txBody>
      </p:sp>
      <p:sp>
        <p:nvSpPr>
          <p:cNvPr id="4" name="TextBox 3"/>
          <p:cNvSpPr txBox="1"/>
          <p:nvPr/>
        </p:nvSpPr>
        <p:spPr>
          <a:xfrm>
            <a:off x="-47625" y="735012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69559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3" y="120073"/>
            <a:ext cx="6347713" cy="1006764"/>
          </a:xfrm>
        </p:spPr>
        <p:txBody>
          <a:bodyPr>
            <a:normAutofit/>
          </a:bodyPr>
          <a:lstStyle/>
          <a:p>
            <a:r>
              <a:rPr lang="en-US" b="1" dirty="0"/>
              <a:t>Questions?</a:t>
            </a:r>
          </a:p>
        </p:txBody>
      </p:sp>
      <p:sp>
        <p:nvSpPr>
          <p:cNvPr id="3" name="Content Placeholder 2"/>
          <p:cNvSpPr>
            <a:spLocks noGrp="1"/>
          </p:cNvSpPr>
          <p:nvPr>
            <p:ph idx="1"/>
          </p:nvPr>
        </p:nvSpPr>
        <p:spPr>
          <a:xfrm>
            <a:off x="120073" y="1047212"/>
            <a:ext cx="8793017" cy="4553828"/>
          </a:xfrm>
        </p:spPr>
        <p:txBody>
          <a:bodyPr>
            <a:noAutofit/>
          </a:bodyPr>
          <a:lstStyle/>
          <a:p>
            <a:r>
              <a:rPr lang="en-US" sz="2000" dirty="0"/>
              <a:t>Elementary Schools</a:t>
            </a:r>
          </a:p>
          <a:p>
            <a:pPr lvl="1"/>
            <a:r>
              <a:rPr lang="en-US" sz="1800" dirty="0"/>
              <a:t>South:  </a:t>
            </a:r>
            <a:r>
              <a:rPr lang="en-US" sz="1800" dirty="0" err="1" smtClean="0"/>
              <a:t>Korista</a:t>
            </a:r>
            <a:r>
              <a:rPr lang="en-US" sz="1800" dirty="0" smtClean="0"/>
              <a:t> Smith-Barney	 </a:t>
            </a:r>
            <a:r>
              <a:rPr lang="en-US" sz="1800" dirty="0" err="1">
                <a:solidFill>
                  <a:schemeClr val="accent1"/>
                </a:solidFill>
              </a:rPr>
              <a:t>vp</a:t>
            </a:r>
            <a:r>
              <a:rPr lang="en-US" sz="1800" dirty="0">
                <a:solidFill>
                  <a:schemeClr val="accent1"/>
                </a:solidFill>
              </a:rPr>
              <a:t>-el-south@ issaquahptsa.org</a:t>
            </a:r>
          </a:p>
          <a:p>
            <a:pPr lvl="2">
              <a:buFont typeface="Wingdings" panose="05000000000000000000" pitchFamily="2" charset="2"/>
              <a:buChar char="v"/>
            </a:pPr>
            <a:r>
              <a:rPr lang="en-US" sz="1800" dirty="0"/>
              <a:t>Apollo, Briarwood, Maple Hills, Newcastle</a:t>
            </a:r>
          </a:p>
          <a:p>
            <a:pPr lvl="1"/>
            <a:r>
              <a:rPr lang="en-US" sz="1800" dirty="0"/>
              <a:t>Central: </a:t>
            </a:r>
            <a:r>
              <a:rPr lang="en-US" sz="1800" dirty="0" smtClean="0"/>
              <a:t>Wendy Shah			 </a:t>
            </a:r>
            <a:r>
              <a:rPr lang="en-US" sz="1800" dirty="0" err="1">
                <a:solidFill>
                  <a:schemeClr val="accent1"/>
                </a:solidFill>
              </a:rPr>
              <a:t>vp</a:t>
            </a:r>
            <a:r>
              <a:rPr lang="en-US" sz="1800" dirty="0">
                <a:solidFill>
                  <a:schemeClr val="accent1"/>
                </a:solidFill>
              </a:rPr>
              <a:t>-el-central@ issaquahptsa.org</a:t>
            </a:r>
          </a:p>
          <a:p>
            <a:pPr lvl="2">
              <a:buFont typeface="Wingdings" panose="05000000000000000000" pitchFamily="2" charset="2"/>
              <a:buChar char="v"/>
            </a:pPr>
            <a:r>
              <a:rPr lang="en-US" sz="1800" dirty="0"/>
              <a:t>Clark, Cougar Ridge, Grand Ridge, IVE, Sunset </a:t>
            </a:r>
          </a:p>
          <a:p>
            <a:pPr lvl="1"/>
            <a:r>
              <a:rPr lang="en-US" sz="1800" dirty="0"/>
              <a:t>North:  </a:t>
            </a:r>
            <a:r>
              <a:rPr lang="en-US" sz="1800" dirty="0" smtClean="0"/>
              <a:t>Ina </a:t>
            </a:r>
            <a:r>
              <a:rPr lang="en-US" sz="1800" dirty="0" err="1" smtClean="0"/>
              <a:t>Ghangurde</a:t>
            </a:r>
            <a:r>
              <a:rPr lang="en-US" sz="1800" dirty="0" smtClean="0"/>
              <a:t>	</a:t>
            </a:r>
            <a:r>
              <a:rPr lang="en-US" sz="1800" dirty="0"/>
              <a:t>	</a:t>
            </a:r>
            <a:r>
              <a:rPr lang="en-US" sz="1800" dirty="0" smtClean="0"/>
              <a:t>	 </a:t>
            </a:r>
            <a:r>
              <a:rPr lang="en-US" sz="1800" dirty="0" err="1">
                <a:solidFill>
                  <a:schemeClr val="accent1"/>
                </a:solidFill>
              </a:rPr>
              <a:t>vp</a:t>
            </a:r>
            <a:r>
              <a:rPr lang="en-US" sz="1800" dirty="0">
                <a:solidFill>
                  <a:schemeClr val="accent1"/>
                </a:solidFill>
              </a:rPr>
              <a:t>-el-north@ issaquahptsa.org</a:t>
            </a:r>
          </a:p>
          <a:p>
            <a:pPr lvl="2">
              <a:buFont typeface="Wingdings" panose="05000000000000000000" pitchFamily="2" charset="2"/>
              <a:buChar char="v"/>
            </a:pPr>
            <a:r>
              <a:rPr lang="en-US" sz="1800" dirty="0"/>
              <a:t>Cascade Ridge, Challenger, Creekside, Discovery, </a:t>
            </a:r>
            <a:br>
              <a:rPr lang="en-US" sz="1800" dirty="0"/>
            </a:br>
            <a:r>
              <a:rPr lang="en-US" sz="1800" dirty="0"/>
              <a:t>Endeavour, Sunny Hills</a:t>
            </a:r>
          </a:p>
          <a:p>
            <a:endParaRPr lang="en-US" dirty="0"/>
          </a:p>
          <a:p>
            <a:r>
              <a:rPr lang="en-US" dirty="0"/>
              <a:t>Middle Schools:  </a:t>
            </a:r>
            <a:r>
              <a:rPr lang="en-US" dirty="0" err="1" smtClean="0"/>
              <a:t>Laila</a:t>
            </a:r>
            <a:r>
              <a:rPr lang="en-US" dirty="0" smtClean="0"/>
              <a:t> Collins </a:t>
            </a:r>
            <a:r>
              <a:rPr lang="en-US" dirty="0"/>
              <a:t>	</a:t>
            </a:r>
            <a:r>
              <a:rPr lang="en-US" dirty="0" smtClean="0"/>
              <a:t>	</a:t>
            </a:r>
            <a:r>
              <a:rPr lang="en-US" dirty="0" err="1" smtClean="0">
                <a:solidFill>
                  <a:schemeClr val="accent1"/>
                </a:solidFill>
              </a:rPr>
              <a:t>vp</a:t>
            </a:r>
            <a:r>
              <a:rPr lang="en-US" dirty="0" err="1">
                <a:solidFill>
                  <a:schemeClr val="accent1"/>
                </a:solidFill>
              </a:rPr>
              <a:t>-middle</a:t>
            </a:r>
            <a:r>
              <a:rPr lang="en-US" dirty="0" err="1" smtClean="0">
                <a:solidFill>
                  <a:schemeClr val="accent1"/>
                </a:solidFill>
              </a:rPr>
              <a:t>@issaquahptsa.org</a:t>
            </a:r>
            <a:r>
              <a:rPr lang="en-US" dirty="0" smtClean="0">
                <a:solidFill>
                  <a:srgbClr val="4F81BD"/>
                </a:solidFill>
              </a:rPr>
              <a:t> </a:t>
            </a:r>
            <a:r>
              <a:rPr lang="en-US" dirty="0"/>
              <a:t>	</a:t>
            </a:r>
          </a:p>
          <a:p>
            <a:r>
              <a:rPr lang="en-US" dirty="0"/>
              <a:t>High Schools:  Ina </a:t>
            </a:r>
            <a:r>
              <a:rPr lang="en-US" dirty="0" err="1"/>
              <a:t>Ghangurde</a:t>
            </a:r>
            <a:r>
              <a:rPr lang="en-US" dirty="0"/>
              <a:t>	</a:t>
            </a:r>
            <a:r>
              <a:rPr lang="en-US" dirty="0" smtClean="0"/>
              <a:t>	</a:t>
            </a:r>
            <a:r>
              <a:rPr lang="en-US" dirty="0" err="1" smtClean="0">
                <a:solidFill>
                  <a:schemeClr val="accent1"/>
                </a:solidFill>
              </a:rPr>
              <a:t>vp</a:t>
            </a:r>
            <a:r>
              <a:rPr lang="en-US" dirty="0" err="1">
                <a:solidFill>
                  <a:schemeClr val="accent1"/>
                </a:solidFill>
              </a:rPr>
              <a:t>-high</a:t>
            </a:r>
            <a:r>
              <a:rPr lang="en-US" dirty="0" err="1" smtClean="0">
                <a:solidFill>
                  <a:schemeClr val="accent1"/>
                </a:solidFill>
              </a:rPr>
              <a:t>@issaquahptsa.org</a:t>
            </a:r>
            <a:endParaRPr lang="en-US" dirty="0">
              <a:solidFill>
                <a:schemeClr val="accent1"/>
              </a:solidFill>
            </a:endParaRPr>
          </a:p>
          <a:p>
            <a:pPr marL="0" indent="0" algn="ctr">
              <a:buNone/>
            </a:pPr>
            <a:endParaRPr lang="en-US" dirty="0"/>
          </a:p>
          <a:p>
            <a:endParaRPr lang="en-US" dirty="0"/>
          </a:p>
        </p:txBody>
      </p:sp>
    </p:spTree>
    <p:extLst>
      <p:ext uri="{BB962C8B-B14F-4D97-AF65-F5344CB8AC3E}">
        <p14:creationId xmlns:p14="http://schemas.microsoft.com/office/powerpoint/2010/main" val="32032759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30" y="155880"/>
            <a:ext cx="6347713" cy="869356"/>
          </a:xfrm>
        </p:spPr>
        <p:txBody>
          <a:bodyPr/>
          <a:lstStyle/>
          <a:p>
            <a:r>
              <a:rPr lang="en-US" b="1" dirty="0"/>
              <a:t>Additional Contacts</a:t>
            </a:r>
          </a:p>
        </p:txBody>
      </p:sp>
      <p:sp>
        <p:nvSpPr>
          <p:cNvPr id="3" name="Content Placeholder 2"/>
          <p:cNvSpPr>
            <a:spLocks noGrp="1"/>
          </p:cNvSpPr>
          <p:nvPr>
            <p:ph idx="1"/>
          </p:nvPr>
        </p:nvSpPr>
        <p:spPr>
          <a:xfrm>
            <a:off x="0" y="1145761"/>
            <a:ext cx="8229600" cy="4804912"/>
          </a:xfrm>
        </p:spPr>
        <p:txBody>
          <a:bodyPr>
            <a:noAutofit/>
          </a:bodyPr>
          <a:lstStyle/>
          <a:p>
            <a:r>
              <a:rPr lang="en-US" sz="1600" b="1" dirty="0"/>
              <a:t>Issaquah PTSA Council</a:t>
            </a:r>
          </a:p>
          <a:p>
            <a:pPr lvl="1"/>
            <a:r>
              <a:rPr lang="en-US" dirty="0"/>
              <a:t>Council </a:t>
            </a:r>
            <a:r>
              <a:rPr lang="en-US" dirty="0" smtClean="0"/>
              <a:t>Presidents			</a:t>
            </a:r>
            <a:r>
              <a:rPr lang="en-US" dirty="0"/>
              <a:t>		</a:t>
            </a:r>
            <a:r>
              <a:rPr lang="en-US" dirty="0">
                <a:solidFill>
                  <a:schemeClr val="accent1"/>
                </a:solidFill>
                <a:hlinkClick r:id="rId2"/>
              </a:rPr>
              <a:t>President@</a:t>
            </a:r>
            <a:r>
              <a:rPr lang="en-US" dirty="0" smtClean="0">
                <a:solidFill>
                  <a:schemeClr val="accent1"/>
                </a:solidFill>
                <a:hlinkClick r:id="rId2"/>
              </a:rPr>
              <a:t>Issaquahptsa.org</a:t>
            </a:r>
            <a:endParaRPr lang="en-US" dirty="0" smtClean="0">
              <a:solidFill>
                <a:schemeClr val="accent1"/>
              </a:solidFill>
            </a:endParaRPr>
          </a:p>
          <a:p>
            <a:pPr lvl="2"/>
            <a:r>
              <a:rPr lang="en-US" dirty="0" smtClean="0">
                <a:solidFill>
                  <a:srgbClr val="000000"/>
                </a:solidFill>
              </a:rPr>
              <a:t>Becky Gordon &amp; Leslie </a:t>
            </a:r>
            <a:r>
              <a:rPr lang="en-US" dirty="0" err="1" smtClean="0">
                <a:solidFill>
                  <a:srgbClr val="000000"/>
                </a:solidFill>
              </a:rPr>
              <a:t>Kahler</a:t>
            </a:r>
            <a:endParaRPr lang="en-US" dirty="0">
              <a:solidFill>
                <a:srgbClr val="000000"/>
              </a:solidFill>
            </a:endParaRPr>
          </a:p>
          <a:p>
            <a:pPr lvl="1"/>
            <a:r>
              <a:rPr lang="en-US" dirty="0"/>
              <a:t>Treasurer: </a:t>
            </a:r>
            <a:r>
              <a:rPr lang="en-US" dirty="0" smtClean="0"/>
              <a:t>Erin Eaton</a:t>
            </a:r>
            <a:r>
              <a:rPr lang="en-US" dirty="0"/>
              <a:t>			  	</a:t>
            </a:r>
            <a:r>
              <a:rPr lang="en-US" dirty="0" smtClean="0"/>
              <a:t>	</a:t>
            </a:r>
            <a:r>
              <a:rPr lang="en-US" dirty="0" smtClean="0">
                <a:hlinkClick r:id="rId3"/>
              </a:rPr>
              <a:t>Treasurer@issaquahptsa.org</a:t>
            </a:r>
            <a:endParaRPr lang="en-US" dirty="0"/>
          </a:p>
          <a:p>
            <a:pPr lvl="1"/>
            <a:r>
              <a:rPr lang="en-US" dirty="0"/>
              <a:t>Membership:  </a:t>
            </a:r>
            <a:r>
              <a:rPr lang="en-US" dirty="0" smtClean="0"/>
              <a:t>Open</a:t>
            </a:r>
            <a:r>
              <a:rPr lang="en-US" dirty="0"/>
              <a:t>		  		</a:t>
            </a:r>
            <a:r>
              <a:rPr lang="en-US" dirty="0" smtClean="0"/>
              <a:t>	</a:t>
            </a:r>
            <a:r>
              <a:rPr lang="en-US" dirty="0" smtClean="0">
                <a:hlinkClick r:id="rId4"/>
              </a:rPr>
              <a:t>Membership@issaquahptsa.org</a:t>
            </a:r>
            <a:endParaRPr lang="en-US" dirty="0"/>
          </a:p>
          <a:p>
            <a:pPr lvl="1"/>
            <a:endParaRPr lang="en-US" dirty="0"/>
          </a:p>
          <a:p>
            <a:r>
              <a:rPr lang="en-US" sz="1600" b="1" dirty="0"/>
              <a:t>Washington State PTA</a:t>
            </a:r>
          </a:p>
          <a:p>
            <a:pPr lvl="1"/>
            <a:r>
              <a:rPr lang="en-US" dirty="0"/>
              <a:t>Region 2 </a:t>
            </a:r>
            <a:r>
              <a:rPr lang="en-US" dirty="0" smtClean="0"/>
              <a:t>Director: </a:t>
            </a:r>
            <a:r>
              <a:rPr lang="en-US" dirty="0" err="1" smtClean="0"/>
              <a:t>Mindi</a:t>
            </a:r>
            <a:r>
              <a:rPr lang="en-US" dirty="0" smtClean="0"/>
              <a:t> </a:t>
            </a:r>
            <a:r>
              <a:rPr lang="en-US" dirty="0" err="1" smtClean="0"/>
              <a:t>Lincicome</a:t>
            </a:r>
            <a:r>
              <a:rPr lang="en-US" dirty="0"/>
              <a:t>	</a:t>
            </a:r>
            <a:r>
              <a:rPr lang="en-US" dirty="0" smtClean="0"/>
              <a:t>	</a:t>
            </a:r>
            <a:r>
              <a:rPr lang="en-US" dirty="0" smtClean="0">
                <a:hlinkClick r:id="rId5"/>
              </a:rPr>
              <a:t>PTAreg2</a:t>
            </a:r>
            <a:r>
              <a:rPr lang="en-US" dirty="0">
                <a:hlinkClick r:id="rId5"/>
              </a:rPr>
              <a:t>@WAstatePTA.org</a:t>
            </a:r>
            <a:endParaRPr lang="en-US" dirty="0"/>
          </a:p>
          <a:p>
            <a:pPr lvl="1"/>
            <a:r>
              <a:rPr lang="en-US" dirty="0"/>
              <a:t>Area B Director: Jane </a:t>
            </a:r>
            <a:r>
              <a:rPr lang="en-US" dirty="0" err="1"/>
              <a:t>Dulski</a:t>
            </a:r>
            <a:r>
              <a:rPr lang="en-US" dirty="0"/>
              <a:t>			</a:t>
            </a:r>
            <a:r>
              <a:rPr lang="en-US" dirty="0">
                <a:hlinkClick r:id="rId6"/>
              </a:rPr>
              <a:t>AreaBvp@WAstatePTA.org</a:t>
            </a:r>
            <a:endParaRPr lang="en-US" dirty="0"/>
          </a:p>
          <a:p>
            <a:pPr lvl="1"/>
            <a:r>
              <a:rPr lang="en-US" dirty="0"/>
              <a:t>President:  </a:t>
            </a:r>
            <a:r>
              <a:rPr lang="en-US" dirty="0" smtClean="0"/>
              <a:t>Michelle </a:t>
            </a:r>
            <a:r>
              <a:rPr lang="en-US" dirty="0" err="1" smtClean="0"/>
              <a:t>Nims</a:t>
            </a:r>
            <a:r>
              <a:rPr lang="en-US" dirty="0"/>
              <a:t>				</a:t>
            </a:r>
            <a:r>
              <a:rPr lang="en-US" dirty="0">
                <a:hlinkClick r:id="rId7"/>
              </a:rPr>
              <a:t>PTApres@WAstatePTA.org</a:t>
            </a:r>
            <a:endParaRPr lang="en-US" dirty="0"/>
          </a:p>
          <a:p>
            <a:pPr lvl="1"/>
            <a:r>
              <a:rPr lang="en-US" dirty="0"/>
              <a:t>Executive Director:  Kathryn Hobbs 		</a:t>
            </a:r>
            <a:r>
              <a:rPr lang="en-US" dirty="0">
                <a:hlinkClick r:id="rId8"/>
              </a:rPr>
              <a:t>khobbs@WAstatePTA.org</a:t>
            </a:r>
            <a:endParaRPr lang="en-US" dirty="0"/>
          </a:p>
          <a:p>
            <a:pPr lvl="1"/>
            <a:r>
              <a:rPr lang="en-US" dirty="0"/>
              <a:t>Staff: Amanda Starr-Smith				</a:t>
            </a:r>
            <a:r>
              <a:rPr lang="en-US" dirty="0">
                <a:hlinkClick r:id="rId9"/>
              </a:rPr>
              <a:t>Support@WAstatePTA.org</a:t>
            </a:r>
            <a:r>
              <a:rPr lang="en-US" dirty="0"/>
              <a:t/>
            </a:r>
            <a:br>
              <a:rPr lang="en-US" dirty="0"/>
            </a:br>
            <a:r>
              <a:rPr lang="en-US" dirty="0"/>
              <a:t>         </a:t>
            </a:r>
            <a:r>
              <a:rPr lang="en-US" sz="1600" dirty="0" err="1"/>
              <a:t>Tatia</a:t>
            </a:r>
            <a:r>
              <a:rPr lang="en-US" sz="1600" dirty="0"/>
              <a:t> </a:t>
            </a:r>
            <a:r>
              <a:rPr lang="en-US" sz="1600" dirty="0" err="1"/>
              <a:t>Vasbinder</a:t>
            </a:r>
            <a:endParaRPr lang="en-US" sz="1600" dirty="0"/>
          </a:p>
        </p:txBody>
      </p:sp>
    </p:spTree>
    <p:extLst>
      <p:ext uri="{BB962C8B-B14F-4D97-AF65-F5344CB8AC3E}">
        <p14:creationId xmlns:p14="http://schemas.microsoft.com/office/powerpoint/2010/main" val="3522445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8570" y="1887780"/>
            <a:ext cx="5988081" cy="2940893"/>
          </a:xfrm>
        </p:spPr>
        <p:txBody>
          <a:bodyPr>
            <a:normAutofit/>
          </a:bodyPr>
          <a:lstStyle/>
          <a:p>
            <a:pPr marL="0" indent="0" algn="ctr">
              <a:buNone/>
            </a:pPr>
            <a:r>
              <a:rPr lang="en-US" sz="2400" b="1" dirty="0">
                <a:solidFill>
                  <a:schemeClr val="accent1">
                    <a:lumMod val="75000"/>
                  </a:schemeClr>
                </a:solidFill>
              </a:rPr>
              <a:t>The Issaquah PTSA Council is Here to </a:t>
            </a:r>
            <a:r>
              <a:rPr lang="en-US" sz="2400" b="1" i="1" u="sng" dirty="0">
                <a:solidFill>
                  <a:schemeClr val="accent1">
                    <a:lumMod val="75000"/>
                  </a:schemeClr>
                </a:solidFill>
              </a:rPr>
              <a:t>Support</a:t>
            </a:r>
            <a:r>
              <a:rPr lang="en-US" sz="2400" b="1" dirty="0">
                <a:solidFill>
                  <a:schemeClr val="accent1">
                    <a:lumMod val="75000"/>
                  </a:schemeClr>
                </a:solidFill>
              </a:rPr>
              <a:t> You in Everything You Do </a:t>
            </a:r>
          </a:p>
          <a:p>
            <a:pPr marL="0" indent="0" algn="ctr">
              <a:buNone/>
            </a:pPr>
            <a:endParaRPr lang="en-US" b="1" dirty="0"/>
          </a:p>
          <a:p>
            <a:pPr marL="0" indent="0" algn="ctr">
              <a:buNone/>
            </a:pPr>
            <a:endParaRPr lang="en-US" b="1" dirty="0"/>
          </a:p>
          <a:p>
            <a:pPr marL="0" indent="0" algn="ctr">
              <a:buNone/>
            </a:pPr>
            <a:r>
              <a:rPr lang="en-US" b="1" i="1" dirty="0"/>
              <a:t>Thank You for Your Service to the Families and Students in the Issaquah School District!</a:t>
            </a:r>
          </a:p>
          <a:p>
            <a:pPr marL="0" indent="0" algn="ctr">
              <a:buNone/>
            </a:pPr>
            <a:r>
              <a:rPr lang="en-US" dirty="0"/>
              <a:t> </a:t>
            </a:r>
          </a:p>
        </p:txBody>
      </p:sp>
    </p:spTree>
    <p:extLst>
      <p:ext uri="{BB962C8B-B14F-4D97-AF65-F5344CB8AC3E}">
        <p14:creationId xmlns:p14="http://schemas.microsoft.com/office/powerpoint/2010/main" val="1456207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Council Positions</a:t>
            </a:r>
            <a:endParaRPr lang="en-US" dirty="0"/>
          </a:p>
        </p:txBody>
      </p:sp>
      <p:sp>
        <p:nvSpPr>
          <p:cNvPr id="3" name="Content Placeholder 2"/>
          <p:cNvSpPr>
            <a:spLocks noGrp="1"/>
          </p:cNvSpPr>
          <p:nvPr>
            <p:ph idx="1"/>
          </p:nvPr>
        </p:nvSpPr>
        <p:spPr/>
        <p:txBody>
          <a:bodyPr/>
          <a:lstStyle/>
          <a:p>
            <a:r>
              <a:rPr lang="en-US" dirty="0" smtClean="0"/>
              <a:t>Membership</a:t>
            </a:r>
          </a:p>
          <a:p>
            <a:r>
              <a:rPr lang="en-US" dirty="0" smtClean="0"/>
              <a:t>Advocacy</a:t>
            </a:r>
          </a:p>
          <a:p>
            <a:r>
              <a:rPr lang="en-US" dirty="0" smtClean="0"/>
              <a:t>Co-Reflections</a:t>
            </a:r>
            <a:endParaRPr lang="en-US" dirty="0"/>
          </a:p>
        </p:txBody>
      </p:sp>
    </p:spTree>
    <p:extLst>
      <p:ext uri="{BB962C8B-B14F-4D97-AF65-F5344CB8AC3E}">
        <p14:creationId xmlns:p14="http://schemas.microsoft.com/office/powerpoint/2010/main" val="57888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17" y="181831"/>
            <a:ext cx="6936556" cy="1121453"/>
          </a:xfrm>
        </p:spPr>
        <p:txBody>
          <a:bodyPr>
            <a:normAutofit/>
          </a:bodyPr>
          <a:lstStyle/>
          <a:p>
            <a:pPr algn="ctr"/>
            <a:r>
              <a:rPr lang="en-US" sz="2700" dirty="0" smtClean="0"/>
              <a:t>Volunteers for Issaquah Schools (VIS)</a:t>
            </a:r>
            <a:br>
              <a:rPr lang="en-US" sz="2700" dirty="0" smtClean="0"/>
            </a:br>
            <a:endParaRPr lang="en-US" sz="2000" dirty="0"/>
          </a:p>
        </p:txBody>
      </p:sp>
      <p:sp>
        <p:nvSpPr>
          <p:cNvPr id="5" name="TextBox 4"/>
          <p:cNvSpPr txBox="1"/>
          <p:nvPr/>
        </p:nvSpPr>
        <p:spPr>
          <a:xfrm>
            <a:off x="315310" y="878354"/>
            <a:ext cx="6982034" cy="3139321"/>
          </a:xfrm>
          <a:prstGeom prst="rect">
            <a:avLst/>
          </a:prstGeom>
          <a:noFill/>
        </p:spPr>
        <p:txBody>
          <a:bodyPr wrap="square" rtlCol="0">
            <a:spAutoFit/>
          </a:bodyPr>
          <a:lstStyle/>
          <a:p>
            <a:endParaRPr lang="en-US" sz="1050" dirty="0"/>
          </a:p>
          <a:p>
            <a:pPr algn="ctr"/>
            <a:r>
              <a:rPr lang="en-US" sz="1050" dirty="0" smtClean="0"/>
              <a:t/>
            </a:r>
            <a:br>
              <a:rPr lang="en-US" sz="1050" dirty="0" smtClean="0"/>
            </a:br>
            <a:r>
              <a:rPr lang="en-US" sz="1600" dirty="0" smtClean="0"/>
              <a:t>There is much info to send out!  </a:t>
            </a:r>
          </a:p>
          <a:p>
            <a:pPr algn="ctr"/>
            <a:r>
              <a:rPr lang="en-US" sz="1600" dirty="0" smtClean="0"/>
              <a:t>We will send out an update next week when we have all the information collected and complied.</a:t>
            </a:r>
          </a:p>
          <a:p>
            <a:pPr algn="ctr"/>
            <a:endParaRPr lang="en-US" sz="1600" dirty="0"/>
          </a:p>
          <a:p>
            <a:pPr algn="ctr"/>
            <a:r>
              <a:rPr lang="en-US" sz="1600" dirty="0" smtClean="0"/>
              <a:t>Stay tuned!</a:t>
            </a:r>
            <a:endParaRPr lang="en-US" sz="1600" dirty="0" smtClean="0"/>
          </a:p>
          <a:p>
            <a:pPr algn="ctr"/>
            <a:endParaRPr lang="en-US" sz="1600" dirty="0"/>
          </a:p>
          <a:p>
            <a:pPr algn="ctr"/>
            <a:endParaRPr lang="en-US" sz="1150" dirty="0" smtClean="0"/>
          </a:p>
          <a:p>
            <a:pPr algn="ctr"/>
            <a:endParaRPr lang="en-US" sz="1150" dirty="0"/>
          </a:p>
          <a:p>
            <a:pPr algn="ctr"/>
            <a:endParaRPr lang="en-US" sz="1150" dirty="0" smtClean="0"/>
          </a:p>
          <a:p>
            <a:pPr algn="ctr"/>
            <a:endParaRPr lang="en-US" sz="1150" dirty="0"/>
          </a:p>
          <a:p>
            <a:pPr algn="ctr"/>
            <a:endParaRPr lang="en-US" sz="1150" dirty="0" smtClean="0"/>
          </a:p>
          <a:p>
            <a:pPr algn="ctr"/>
            <a:endParaRPr lang="en-US" sz="1150" dirty="0"/>
          </a:p>
          <a:p>
            <a:pPr algn="ctr"/>
            <a:r>
              <a:rPr lang="en-US" sz="1200" dirty="0" smtClean="0"/>
              <a:t> </a:t>
            </a:r>
          </a:p>
        </p:txBody>
      </p:sp>
      <p:pic>
        <p:nvPicPr>
          <p:cNvPr id="6" name="Picture 5" descr="20160314_123550.jpg"/>
          <p:cNvPicPr>
            <a:picLocks noChangeAspect="1"/>
          </p:cNvPicPr>
          <p:nvPr/>
        </p:nvPicPr>
        <p:blipFill rotWithShape="1">
          <a:blip r:embed="rId2">
            <a:extLst>
              <a:ext uri="{28A0092B-C50C-407E-A947-70E740481C1C}">
                <a14:useLocalDpi xmlns:a14="http://schemas.microsoft.com/office/drawing/2010/main" val="0"/>
              </a:ext>
            </a:extLst>
          </a:blip>
          <a:srcRect l="3240" t="23919" b="15034"/>
          <a:stretch/>
        </p:blipFill>
        <p:spPr>
          <a:xfrm>
            <a:off x="7558690" y="2364127"/>
            <a:ext cx="1594069" cy="1787958"/>
          </a:xfrm>
          <a:prstGeom prst="rect">
            <a:avLst/>
          </a:prstGeom>
        </p:spPr>
      </p:pic>
      <p:pic>
        <p:nvPicPr>
          <p:cNvPr id="7" name="Picture 6" descr="20160322_183108.jpg"/>
          <p:cNvPicPr>
            <a:picLocks noChangeAspect="1"/>
          </p:cNvPicPr>
          <p:nvPr/>
        </p:nvPicPr>
        <p:blipFill rotWithShape="1">
          <a:blip r:embed="rId3">
            <a:extLst>
              <a:ext uri="{28A0092B-C50C-407E-A947-70E740481C1C}">
                <a14:useLocalDpi xmlns:a14="http://schemas.microsoft.com/office/drawing/2010/main" val="0"/>
              </a:ext>
            </a:extLst>
          </a:blip>
          <a:srcRect l="3656" t="7829" r="4284" b="23634"/>
          <a:stretch/>
        </p:blipFill>
        <p:spPr>
          <a:xfrm>
            <a:off x="7169072" y="6027285"/>
            <a:ext cx="1983688" cy="830715"/>
          </a:xfrm>
          <a:prstGeom prst="rect">
            <a:avLst/>
          </a:prstGeom>
        </p:spPr>
      </p:pic>
      <p:pic>
        <p:nvPicPr>
          <p:cNvPr id="12" name="Picture 11" descr="20160407_173559 (1).jpg"/>
          <p:cNvPicPr>
            <a:picLocks noChangeAspect="1"/>
          </p:cNvPicPr>
          <p:nvPr/>
        </p:nvPicPr>
        <p:blipFill rotWithShape="1">
          <a:blip r:embed="rId4">
            <a:extLst>
              <a:ext uri="{28A0092B-C50C-407E-A947-70E740481C1C}">
                <a14:useLocalDpi xmlns:a14="http://schemas.microsoft.com/office/drawing/2010/main" val="0"/>
              </a:ext>
            </a:extLst>
          </a:blip>
          <a:srcRect l="8174" t="23117" r="21668" b="10472"/>
          <a:stretch/>
        </p:blipFill>
        <p:spPr>
          <a:xfrm>
            <a:off x="8179491" y="0"/>
            <a:ext cx="973268" cy="1637862"/>
          </a:xfrm>
          <a:prstGeom prst="rect">
            <a:avLst/>
          </a:prstGeom>
        </p:spPr>
      </p:pic>
      <p:pic>
        <p:nvPicPr>
          <p:cNvPr id="17" name="Picture 16" descr="20160407_172138.jpg"/>
          <p:cNvPicPr>
            <a:picLocks noChangeAspect="1"/>
          </p:cNvPicPr>
          <p:nvPr/>
        </p:nvPicPr>
        <p:blipFill rotWithShape="1">
          <a:blip r:embed="rId5">
            <a:extLst>
              <a:ext uri="{28A0092B-C50C-407E-A947-70E740481C1C}">
                <a14:useLocalDpi xmlns:a14="http://schemas.microsoft.com/office/drawing/2010/main" val="0"/>
              </a:ext>
            </a:extLst>
          </a:blip>
          <a:srcRect l="20976" t="5045" r="20786" b="31609"/>
          <a:stretch/>
        </p:blipFill>
        <p:spPr>
          <a:xfrm>
            <a:off x="7297344" y="4374070"/>
            <a:ext cx="1846656" cy="1129862"/>
          </a:xfrm>
          <a:prstGeom prst="rect">
            <a:avLst/>
          </a:prstGeom>
        </p:spPr>
      </p:pic>
      <p:sp>
        <p:nvSpPr>
          <p:cNvPr id="18" name="Rectangle 17"/>
          <p:cNvSpPr/>
          <p:nvPr/>
        </p:nvSpPr>
        <p:spPr>
          <a:xfrm>
            <a:off x="1275920" y="6316692"/>
            <a:ext cx="7224799" cy="461665"/>
          </a:xfrm>
          <a:prstGeom prst="rect">
            <a:avLst/>
          </a:prstGeom>
        </p:spPr>
        <p:txBody>
          <a:bodyPr wrap="square">
            <a:spAutoFit/>
          </a:bodyPr>
          <a:lstStyle/>
          <a:p>
            <a:r>
              <a:rPr lang="en-US" sz="1200" dirty="0"/>
              <a:t>If you would like more information please visit </a:t>
            </a:r>
            <a:r>
              <a:rPr lang="en-US" sz="1200" dirty="0" smtClean="0">
                <a:hlinkClick r:id="rId6"/>
              </a:rPr>
              <a:t>www.visvote.org</a:t>
            </a:r>
            <a:endParaRPr lang="en-US" sz="1200" dirty="0" smtClean="0"/>
          </a:p>
          <a:p>
            <a:r>
              <a:rPr lang="en-US" sz="1200" dirty="0" smtClean="0"/>
              <a:t>and please </a:t>
            </a:r>
            <a:r>
              <a:rPr lang="en-US" sz="1200" dirty="0" smtClean="0">
                <a:solidFill>
                  <a:srgbClr val="3366FF"/>
                </a:solidFill>
              </a:rPr>
              <a:t>LIKE</a:t>
            </a:r>
            <a:r>
              <a:rPr lang="en-US" sz="1200" dirty="0">
                <a:solidFill>
                  <a:srgbClr val="3366FF"/>
                </a:solidFill>
              </a:rPr>
              <a:t>! Volunteers </a:t>
            </a:r>
            <a:r>
              <a:rPr lang="en-US" sz="1200" dirty="0" smtClean="0">
                <a:solidFill>
                  <a:srgbClr val="3366FF"/>
                </a:solidFill>
              </a:rPr>
              <a:t>for Issaquah Schools on Facebook</a:t>
            </a:r>
            <a:endParaRPr lang="en-US" sz="1200" dirty="0">
              <a:solidFill>
                <a:srgbClr val="3366FF"/>
              </a:solidFill>
            </a:endParaRPr>
          </a:p>
        </p:txBody>
      </p:sp>
      <p:pic>
        <p:nvPicPr>
          <p:cNvPr id="3" name="Picture 2" descr="VIS LOGO 201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8398" y="5343130"/>
            <a:ext cx="2450151" cy="947285"/>
          </a:xfrm>
          <a:prstGeom prst="rect">
            <a:avLst/>
          </a:prstGeom>
        </p:spPr>
      </p:pic>
    </p:spTree>
    <p:extLst>
      <p:ext uri="{BB962C8B-B14F-4D97-AF65-F5344CB8AC3E}">
        <p14:creationId xmlns:p14="http://schemas.microsoft.com/office/powerpoint/2010/main" val="1222071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Practices</a:t>
            </a:r>
            <a:br>
              <a:rPr lang="en-US" dirty="0" smtClean="0"/>
            </a:br>
            <a:r>
              <a:rPr lang="en-US" sz="2800" dirty="0" smtClean="0">
                <a:solidFill>
                  <a:schemeClr val="tx1"/>
                </a:solidFill>
              </a:rPr>
              <a:t>Open</a:t>
            </a:r>
            <a:r>
              <a:rPr lang="en-US" dirty="0" smtClean="0"/>
              <a:t/>
            </a:r>
            <a:br>
              <a:rPr lang="en-US" dirty="0" smtClean="0"/>
            </a:br>
            <a:endParaRPr lang="en-US" dirty="0"/>
          </a:p>
        </p:txBody>
      </p:sp>
      <p:sp>
        <p:nvSpPr>
          <p:cNvPr id="3" name="Content Placeholder 2"/>
          <p:cNvSpPr>
            <a:spLocks noGrp="1"/>
          </p:cNvSpPr>
          <p:nvPr>
            <p:ph idx="1"/>
          </p:nvPr>
        </p:nvSpPr>
        <p:spPr>
          <a:xfrm>
            <a:off x="609599" y="2205561"/>
            <a:ext cx="6347714" cy="4384589"/>
          </a:xfrm>
        </p:spPr>
        <p:txBody>
          <a:bodyPr>
            <a:normAutofit/>
          </a:bodyPr>
          <a:lstStyle/>
          <a:p>
            <a:r>
              <a:rPr lang="en-US" dirty="0" smtClean="0"/>
              <a:t>Nominating Committee training</a:t>
            </a:r>
          </a:p>
          <a:p>
            <a:pPr lvl="1"/>
            <a:r>
              <a:rPr lang="en-US" dirty="0" smtClean="0"/>
              <a:t>Monday, January 22</a:t>
            </a:r>
          </a:p>
          <a:p>
            <a:pPr lvl="1"/>
            <a:r>
              <a:rPr lang="en-US" dirty="0" smtClean="0"/>
              <a:t>10 am -12:30pm </a:t>
            </a:r>
          </a:p>
          <a:p>
            <a:pPr lvl="1"/>
            <a:r>
              <a:rPr lang="en-US" dirty="0" smtClean="0"/>
              <a:t>Issaquah Library Meeting Room</a:t>
            </a:r>
          </a:p>
          <a:p>
            <a:r>
              <a:rPr lang="en-US" dirty="0" smtClean="0"/>
              <a:t>It is recommended that all PTAs/PTSAs complete a Financial Mid year review in January</a:t>
            </a:r>
          </a:p>
          <a:p>
            <a:pPr lvl="1"/>
            <a:r>
              <a:rPr lang="en-US" dirty="0" smtClean="0"/>
              <a:t>Now is a good time to appoint your committee if you haven’t already done so</a:t>
            </a:r>
          </a:p>
          <a:p>
            <a:endParaRPr lang="en-US" dirty="0" smtClean="0"/>
          </a:p>
          <a:p>
            <a:endParaRPr lang="en-US" dirty="0"/>
          </a:p>
        </p:txBody>
      </p:sp>
    </p:spTree>
    <p:extLst>
      <p:ext uri="{BB962C8B-B14F-4D97-AF65-F5344CB8AC3E}">
        <p14:creationId xmlns:p14="http://schemas.microsoft.com/office/powerpoint/2010/main" val="2755433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Membership</a:t>
            </a:r>
            <a:br>
              <a:rPr lang="en-US" dirty="0" smtClean="0"/>
            </a:br>
            <a:r>
              <a:rPr lang="en-US" sz="2800" dirty="0" smtClean="0">
                <a:solidFill>
                  <a:srgbClr val="000000"/>
                </a:solidFill>
              </a:rPr>
              <a:t>Open</a:t>
            </a:r>
            <a:endParaRPr lang="en-US" dirty="0"/>
          </a:p>
        </p:txBody>
      </p:sp>
      <p:sp>
        <p:nvSpPr>
          <p:cNvPr id="3" name="Content Placeholder 2"/>
          <p:cNvSpPr>
            <a:spLocks noGrp="1"/>
          </p:cNvSpPr>
          <p:nvPr>
            <p:ph idx="1"/>
          </p:nvPr>
        </p:nvSpPr>
        <p:spPr/>
        <p:txBody>
          <a:bodyPr/>
          <a:lstStyle/>
          <a:p>
            <a:r>
              <a:rPr lang="en-US" dirty="0" smtClean="0">
                <a:solidFill>
                  <a:srgbClr val="000000"/>
                </a:solidFill>
              </a:rPr>
              <a:t>Report</a:t>
            </a:r>
          </a:p>
          <a:p>
            <a:pPr lvl="1"/>
            <a:r>
              <a:rPr lang="en-US" dirty="0" smtClean="0">
                <a:solidFill>
                  <a:srgbClr val="000000"/>
                </a:solidFill>
              </a:rPr>
              <a:t>Congratulation to everyone </a:t>
            </a:r>
            <a:r>
              <a:rPr lang="mr-IN" dirty="0" smtClean="0">
                <a:solidFill>
                  <a:srgbClr val="000000"/>
                </a:solidFill>
              </a:rPr>
              <a:t>–</a:t>
            </a:r>
            <a:r>
              <a:rPr lang="en-US" dirty="0" smtClean="0">
                <a:solidFill>
                  <a:srgbClr val="000000"/>
                </a:solidFill>
              </a:rPr>
              <a:t> All PTAs/PTSAs have earned the Bronze membership award</a:t>
            </a:r>
          </a:p>
          <a:p>
            <a:pPr lvl="1"/>
            <a:r>
              <a:rPr lang="en-US" dirty="0" smtClean="0">
                <a:solidFill>
                  <a:srgbClr val="000000"/>
                </a:solidFill>
              </a:rPr>
              <a:t>Silver </a:t>
            </a:r>
            <a:r>
              <a:rPr lang="mr-IN" dirty="0" smtClean="0">
                <a:solidFill>
                  <a:srgbClr val="000000"/>
                </a:solidFill>
              </a:rPr>
              <a:t>–</a:t>
            </a:r>
            <a:r>
              <a:rPr lang="en-US" dirty="0" smtClean="0">
                <a:solidFill>
                  <a:srgbClr val="000000"/>
                </a:solidFill>
              </a:rPr>
              <a:t> Skyline HS</a:t>
            </a:r>
          </a:p>
          <a:p>
            <a:pPr lvl="1"/>
            <a:r>
              <a:rPr lang="en-US" dirty="0" smtClean="0">
                <a:solidFill>
                  <a:srgbClr val="000000"/>
                </a:solidFill>
              </a:rPr>
              <a:t>Gold </a:t>
            </a:r>
            <a:r>
              <a:rPr lang="mr-IN" dirty="0" smtClean="0">
                <a:solidFill>
                  <a:srgbClr val="000000"/>
                </a:solidFill>
              </a:rPr>
              <a:t>–</a:t>
            </a:r>
            <a:r>
              <a:rPr lang="en-US" dirty="0" smtClean="0">
                <a:solidFill>
                  <a:srgbClr val="000000"/>
                </a:solidFill>
              </a:rPr>
              <a:t> Briarwood and Creekside</a:t>
            </a:r>
          </a:p>
          <a:p>
            <a:pPr lvl="1"/>
            <a:r>
              <a:rPr lang="en-US" dirty="0" smtClean="0">
                <a:solidFill>
                  <a:srgbClr val="000000"/>
                </a:solidFill>
              </a:rPr>
              <a:t>Platinum </a:t>
            </a:r>
            <a:r>
              <a:rPr lang="mr-IN" dirty="0" smtClean="0">
                <a:solidFill>
                  <a:srgbClr val="000000"/>
                </a:solidFill>
              </a:rPr>
              <a:t>–</a:t>
            </a:r>
            <a:r>
              <a:rPr lang="en-US" dirty="0" smtClean="0">
                <a:solidFill>
                  <a:srgbClr val="000000"/>
                </a:solidFill>
              </a:rPr>
              <a:t> Discovery </a:t>
            </a:r>
            <a:endParaRPr lang="en-US" dirty="0" smtClean="0">
              <a:solidFill>
                <a:srgbClr val="000000"/>
              </a:solidFill>
            </a:endParaRPr>
          </a:p>
          <a:p>
            <a:r>
              <a:rPr lang="en-US" dirty="0" smtClean="0">
                <a:solidFill>
                  <a:srgbClr val="000000"/>
                </a:solidFill>
              </a:rPr>
              <a:t>Time for your Winter Campaign (Nov-Dec)</a:t>
            </a:r>
          </a:p>
          <a:p>
            <a:r>
              <a:rPr lang="en-US" dirty="0" smtClean="0">
                <a:solidFill>
                  <a:srgbClr val="000000"/>
                </a:solidFill>
              </a:rPr>
              <a:t>Platinum </a:t>
            </a:r>
            <a:r>
              <a:rPr lang="en-US" dirty="0" smtClean="0">
                <a:solidFill>
                  <a:srgbClr val="000000"/>
                </a:solidFill>
              </a:rPr>
              <a:t>Membership </a:t>
            </a:r>
          </a:p>
          <a:p>
            <a:pPr lvl="1"/>
            <a:r>
              <a:rPr lang="en-US" dirty="0">
                <a:solidFill>
                  <a:srgbClr val="000000"/>
                </a:solidFill>
              </a:rPr>
              <a:t>2</a:t>
            </a:r>
            <a:r>
              <a:rPr lang="en-US" dirty="0" smtClean="0">
                <a:solidFill>
                  <a:srgbClr val="000000"/>
                </a:solidFill>
              </a:rPr>
              <a:t>0</a:t>
            </a:r>
            <a:r>
              <a:rPr lang="en-US" dirty="0" smtClean="0">
                <a:solidFill>
                  <a:srgbClr val="000000"/>
                </a:solidFill>
              </a:rPr>
              <a:t>% increase from the past year’s membership</a:t>
            </a:r>
          </a:p>
          <a:p>
            <a:pPr lvl="1"/>
            <a:r>
              <a:rPr lang="en-US" dirty="0" smtClean="0">
                <a:solidFill>
                  <a:srgbClr val="000000"/>
                </a:solidFill>
              </a:rPr>
              <a:t>You do not apply for this award</a:t>
            </a:r>
          </a:p>
        </p:txBody>
      </p:sp>
    </p:spTree>
    <p:extLst>
      <p:ext uri="{BB962C8B-B14F-4D97-AF65-F5344CB8AC3E}">
        <p14:creationId xmlns:p14="http://schemas.microsoft.com/office/powerpoint/2010/main" val="2302131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4" y="220036"/>
            <a:ext cx="4989096" cy="1320800"/>
          </a:xfrm>
        </p:spPr>
        <p:txBody>
          <a:bodyPr/>
          <a:lstStyle/>
          <a:p>
            <a:r>
              <a:rPr lang="en-US" dirty="0" smtClean="0"/>
              <a:t>Advocacy</a:t>
            </a:r>
            <a:br>
              <a:rPr lang="en-US" dirty="0" smtClean="0"/>
            </a:br>
            <a:r>
              <a:rPr lang="en-US" sz="2800" dirty="0" smtClean="0">
                <a:solidFill>
                  <a:schemeClr val="tx1"/>
                </a:solidFill>
              </a:rPr>
              <a:t>Open</a:t>
            </a:r>
            <a:endParaRPr lang="en-US" dirty="0"/>
          </a:p>
        </p:txBody>
      </p:sp>
      <p:sp>
        <p:nvSpPr>
          <p:cNvPr id="3" name="Content Placeholder 2"/>
          <p:cNvSpPr>
            <a:spLocks noGrp="1"/>
          </p:cNvSpPr>
          <p:nvPr>
            <p:ph idx="1"/>
          </p:nvPr>
        </p:nvSpPr>
        <p:spPr>
          <a:xfrm>
            <a:off x="466537" y="2303752"/>
            <a:ext cx="6700640" cy="3812235"/>
          </a:xfrm>
        </p:spPr>
        <p:txBody>
          <a:bodyPr>
            <a:noAutofit/>
          </a:bodyPr>
          <a:lstStyle/>
          <a:p>
            <a:r>
              <a:rPr lang="en-US" sz="1400" b="1" dirty="0"/>
              <a:t>Input Needed by December 4 on Focus Day </a:t>
            </a:r>
            <a:r>
              <a:rPr lang="en-US" sz="1400" b="1" dirty="0" smtClean="0"/>
              <a:t>Survey</a:t>
            </a:r>
          </a:p>
          <a:p>
            <a:r>
              <a:rPr lang="en-US" sz="1400" dirty="0"/>
              <a:t>In past years, WSPTA has organized a one-day advocacy event in Olympia, in January or February, for a day of issue education and of talking to legislators about our priorities. </a:t>
            </a:r>
            <a:endParaRPr lang="en-US" sz="1400" dirty="0" smtClean="0"/>
          </a:p>
          <a:p>
            <a:r>
              <a:rPr lang="en-US" sz="1400" dirty="0" smtClean="0"/>
              <a:t>But </a:t>
            </a:r>
            <a:r>
              <a:rPr lang="en-US" sz="1400" dirty="0"/>
              <a:t>we know that Focus Day does not fit the needs of EVERY advocate; WSPTA is a statewide association, and not all our members who want to advocate for our platform CAN make it to Olympia. </a:t>
            </a:r>
            <a:endParaRPr lang="en-US" sz="1400" dirty="0" smtClean="0"/>
          </a:p>
          <a:p>
            <a:r>
              <a:rPr lang="en-US" sz="1400" dirty="0" smtClean="0"/>
              <a:t>Our </a:t>
            </a:r>
            <a:r>
              <a:rPr lang="en-US" sz="1400" dirty="0"/>
              <a:t>advocacy also cannot and should not be limited to a single day. For the 2018 legislative session, our goal is to engage as many members in our advocacy as possible, and we value your thoughts. </a:t>
            </a:r>
            <a:endParaRPr lang="en-US" sz="1400" dirty="0" smtClean="0"/>
          </a:p>
          <a:p>
            <a:r>
              <a:rPr lang="en-US" sz="1400" dirty="0" smtClean="0"/>
              <a:t>Please </a:t>
            </a:r>
            <a:r>
              <a:rPr lang="en-US" sz="1400" dirty="0"/>
              <a:t>take </a:t>
            </a:r>
            <a:r>
              <a:rPr lang="en-US" sz="1400" b="1" u="sng" dirty="0">
                <a:hlinkClick r:id="rId2"/>
              </a:rPr>
              <a:t>this </a:t>
            </a:r>
            <a:r>
              <a:rPr lang="en-US" sz="1400" b="1" u="sng" dirty="0" smtClean="0">
                <a:hlinkClick r:id="rId2"/>
              </a:rPr>
              <a:t>survey</a:t>
            </a:r>
            <a:r>
              <a:rPr lang="en-US" sz="1400" b="1" u="sng" dirty="0" smtClean="0"/>
              <a:t> </a:t>
            </a:r>
            <a:r>
              <a:rPr lang="en-US" sz="1400" b="1" dirty="0" smtClean="0"/>
              <a:t>by</a:t>
            </a:r>
            <a:r>
              <a:rPr lang="en-US" sz="1400" dirty="0"/>
              <a:t> </a:t>
            </a:r>
            <a:r>
              <a:rPr lang="en-US" sz="1400" b="1" dirty="0"/>
              <a:t>December 4</a:t>
            </a:r>
            <a:r>
              <a:rPr lang="en-US" sz="1400" dirty="0"/>
              <a:t>, and share it with your council, local PTA leaders, and members. We want to hear as many voices as possible!</a:t>
            </a:r>
          </a:p>
          <a:p>
            <a:r>
              <a:rPr lang="en-US" sz="1400" dirty="0"/>
              <a:t> </a:t>
            </a:r>
            <a:r>
              <a:rPr lang="en-US" sz="1400" dirty="0" smtClean="0"/>
              <a:t>This survey will only take a few minutes of your time!</a:t>
            </a:r>
            <a:endParaRPr lang="en-US" sz="1400" dirty="0"/>
          </a:p>
          <a:p>
            <a:endParaRPr lang="en-US" sz="1400" dirty="0"/>
          </a:p>
        </p:txBody>
      </p:sp>
      <p:pic>
        <p:nvPicPr>
          <p:cNvPr id="4" name="Picture 3"/>
          <p:cNvPicPr>
            <a:picLocks noChangeAspect="1"/>
          </p:cNvPicPr>
          <p:nvPr/>
        </p:nvPicPr>
        <p:blipFill>
          <a:blip r:embed="rId3"/>
          <a:stretch>
            <a:fillRect/>
          </a:stretch>
        </p:blipFill>
        <p:spPr>
          <a:xfrm>
            <a:off x="5985340" y="386473"/>
            <a:ext cx="2649800" cy="1699127"/>
          </a:xfrm>
          <a:prstGeom prst="rect">
            <a:avLst/>
          </a:prstGeom>
        </p:spPr>
      </p:pic>
    </p:spTree>
    <p:extLst>
      <p:ext uri="{BB962C8B-B14F-4D97-AF65-F5344CB8AC3E}">
        <p14:creationId xmlns:p14="http://schemas.microsoft.com/office/powerpoint/2010/main" val="3792381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Standing Committees</a:t>
            </a:r>
            <a:endParaRPr lang="en-US" dirty="0"/>
          </a:p>
        </p:txBody>
      </p:sp>
      <p:sp>
        <p:nvSpPr>
          <p:cNvPr id="3" name="Content Placeholder 2"/>
          <p:cNvSpPr>
            <a:spLocks noGrp="1"/>
          </p:cNvSpPr>
          <p:nvPr>
            <p:ph idx="1"/>
          </p:nvPr>
        </p:nvSpPr>
        <p:spPr/>
        <p:txBody>
          <a:bodyPr>
            <a:normAutofit/>
          </a:bodyPr>
          <a:lstStyle/>
          <a:p>
            <a:r>
              <a:rPr lang="en-US" dirty="0" smtClean="0"/>
              <a:t>Art in the Schools - Artist support</a:t>
            </a:r>
          </a:p>
          <a:p>
            <a:r>
              <a:rPr lang="en-US" dirty="0"/>
              <a:t>Family and Community Engagement (FACE</a:t>
            </a:r>
            <a:r>
              <a:rPr lang="en-US" dirty="0" smtClean="0"/>
              <a:t>)</a:t>
            </a:r>
          </a:p>
          <a:p>
            <a:r>
              <a:rPr lang="en-US" dirty="0" smtClean="0"/>
              <a:t>Healthy Youth Initiative</a:t>
            </a:r>
          </a:p>
          <a:p>
            <a:r>
              <a:rPr lang="en-US" dirty="0" smtClean="0"/>
              <a:t>Issaquah Schools Foundation</a:t>
            </a:r>
          </a:p>
          <a:p>
            <a:r>
              <a:rPr lang="en-US" dirty="0"/>
              <a:t>Outreach</a:t>
            </a:r>
          </a:p>
          <a:p>
            <a:r>
              <a:rPr lang="en-US" dirty="0"/>
              <a:t>Parentwiser</a:t>
            </a:r>
          </a:p>
          <a:p>
            <a:r>
              <a:rPr lang="en-US" dirty="0" smtClean="0"/>
              <a:t>Reflections</a:t>
            </a:r>
            <a:endParaRPr lang="en-US" dirty="0"/>
          </a:p>
          <a:p>
            <a:r>
              <a:rPr lang="en-US" dirty="0" smtClean="0"/>
              <a:t>Special Education</a:t>
            </a:r>
          </a:p>
          <a:p>
            <a:r>
              <a:rPr lang="en-US" dirty="0" smtClean="0"/>
              <a:t>Webmaster</a:t>
            </a:r>
            <a:endParaRPr lang="en-US" dirty="0"/>
          </a:p>
        </p:txBody>
      </p:sp>
    </p:spTree>
    <p:extLst>
      <p:ext uri="{BB962C8B-B14F-4D97-AF65-F5344CB8AC3E}">
        <p14:creationId xmlns:p14="http://schemas.microsoft.com/office/powerpoint/2010/main" val="4291134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2017486"/>
          </a:xfrm>
        </p:spPr>
        <p:txBody>
          <a:bodyPr>
            <a:normAutofit fontScale="90000"/>
          </a:bodyPr>
          <a:lstStyle/>
          <a:p>
            <a:r>
              <a:rPr lang="en-US" dirty="0" smtClean="0"/>
              <a:t>SMALL PROJECTS –</a:t>
            </a:r>
            <a:br>
              <a:rPr lang="en-US" dirty="0" smtClean="0"/>
            </a:br>
            <a:r>
              <a:rPr lang="en-US" dirty="0" smtClean="0"/>
              <a:t>REUSED CLAY</a:t>
            </a:r>
            <a:br>
              <a:rPr lang="en-US" dirty="0" smtClean="0"/>
            </a:br>
            <a:r>
              <a:rPr lang="en-US" dirty="0" smtClean="0"/>
              <a:t>DEC 15</a:t>
            </a:r>
            <a:r>
              <a:rPr lang="en-US" baseline="30000" dirty="0" smtClean="0"/>
              <a:t>TH</a:t>
            </a:r>
            <a:r>
              <a:rPr lang="en-US" dirty="0" smtClean="0"/>
              <a:t> 12 – 2:30</a:t>
            </a:r>
            <a:br>
              <a:rPr lang="en-US" dirty="0" smtClean="0"/>
            </a:br>
            <a:r>
              <a:rPr lang="en-US" dirty="0" smtClean="0"/>
              <a:t>Art East Kiln Annex</a:t>
            </a:r>
            <a:endParaRPr lang="en-US" dirty="0"/>
          </a:p>
        </p:txBody>
      </p:sp>
      <p:sp>
        <p:nvSpPr>
          <p:cNvPr id="6" name="Content Placeholder 5"/>
          <p:cNvSpPr>
            <a:spLocks noGrp="1"/>
          </p:cNvSpPr>
          <p:nvPr>
            <p:ph idx="1"/>
          </p:nvPr>
        </p:nvSpPr>
        <p:spPr>
          <a:xfrm>
            <a:off x="609599" y="3469806"/>
            <a:ext cx="7489372" cy="3272188"/>
          </a:xfrm>
        </p:spPr>
        <p:txBody>
          <a:bodyPr>
            <a:normAutofit fontScale="85000" lnSpcReduction="20000"/>
          </a:bodyPr>
          <a:lstStyle/>
          <a:p>
            <a:r>
              <a:rPr lang="en-US" b="1" dirty="0" smtClean="0"/>
              <a:t>Small </a:t>
            </a:r>
            <a:r>
              <a:rPr lang="en-US" b="1" dirty="0"/>
              <a:t>Projects - Reused clay</a:t>
            </a:r>
          </a:p>
          <a:p>
            <a:r>
              <a:rPr lang="en-US" dirty="0"/>
              <a:t>Juliette Ripley-</a:t>
            </a:r>
            <a:r>
              <a:rPr lang="en-US" dirty="0" err="1"/>
              <a:t>Dunkelberger</a:t>
            </a:r>
            <a:r>
              <a:rPr lang="en-US" dirty="0"/>
              <a:t>, a local ceramic artist, will be teaching the basics of working with clay.  She will demonstrate hand building that can be used with scrap clay and elementary school kids.  You will create a project as an example for use at your school. You will take home your example for firing at your school as well as two lesson plans to share with your school. </a:t>
            </a:r>
          </a:p>
          <a:p>
            <a:r>
              <a:rPr lang="en-US" dirty="0"/>
              <a:t>This event will be held at the Art East Kiln Annex.  Please meet at Art East at noon and we will walk over to the kiln annex together.  Please park around Art East as you usually would as there is very little parking around the annex. If you are coming in late you can ask for assistance at Art East or walk over on your own.  The building we are in is on the back of the property, shared with the salon. </a:t>
            </a:r>
          </a:p>
          <a:p>
            <a:r>
              <a:rPr lang="en-US" b="1" dirty="0"/>
              <a:t>Art East Kiln Annex</a:t>
            </a:r>
            <a:r>
              <a:rPr lang="en-US" dirty="0"/>
              <a:t/>
            </a:r>
            <a:br>
              <a:rPr lang="en-US" dirty="0"/>
            </a:br>
            <a:r>
              <a:rPr lang="en-US" dirty="0"/>
              <a:t>195 First Place NW #</a:t>
            </a:r>
            <a:r>
              <a:rPr lang="en-US" dirty="0" smtClean="0"/>
              <a:t>400 </a:t>
            </a:r>
            <a:endParaRPr lang="en-US" dirty="0"/>
          </a:p>
        </p:txBody>
      </p:sp>
      <p:sp>
        <p:nvSpPr>
          <p:cNvPr id="8" name="TextBox 7"/>
          <p:cNvSpPr txBox="1"/>
          <p:nvPr/>
        </p:nvSpPr>
        <p:spPr>
          <a:xfrm>
            <a:off x="769257" y="2823474"/>
            <a:ext cx="4354286" cy="923330"/>
          </a:xfrm>
          <a:prstGeom prst="rect">
            <a:avLst/>
          </a:prstGeom>
          <a:noFill/>
        </p:spPr>
        <p:txBody>
          <a:bodyPr wrap="square" rtlCol="0">
            <a:spAutoFit/>
          </a:bodyPr>
          <a:lstStyle/>
          <a:p>
            <a:r>
              <a:rPr lang="en-US" dirty="0">
                <a:hlinkClick r:id="rId2"/>
              </a:rPr>
              <a:t>http://</a:t>
            </a:r>
            <a:r>
              <a:rPr lang="en-US" dirty="0" smtClean="0">
                <a:hlinkClick r:id="rId2"/>
              </a:rPr>
              <a:t>www.signupgenius.com/go/10c0a49aea72ba13-small</a:t>
            </a:r>
            <a:endParaRPr lang="en-US" dirty="0" smtClean="0"/>
          </a:p>
          <a:p>
            <a:endParaRPr lang="en-US" dirty="0" smtClean="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bwMode="auto">
          <a:xfrm>
            <a:off x="5521372" y="609600"/>
            <a:ext cx="3172251" cy="26638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8377415"/>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84228</TotalTime>
  <Words>976</Words>
  <Application>Microsoft Macintosh PowerPoint</Application>
  <PresentationFormat>Letter Paper (8.5x11 in)</PresentationFormat>
  <Paragraphs>180</Paragraphs>
  <Slides>25</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Calibri</vt:lpstr>
      <vt:lpstr>Century Gothic</vt:lpstr>
      <vt:lpstr>Mangal</vt:lpstr>
      <vt:lpstr>Times New Roman</vt:lpstr>
      <vt:lpstr>Trebuchet MS</vt:lpstr>
      <vt:lpstr>Wingdings</vt:lpstr>
      <vt:lpstr>Wingdings 3</vt:lpstr>
      <vt:lpstr>Arial</vt:lpstr>
      <vt:lpstr>Facet</vt:lpstr>
      <vt:lpstr>Microsoft Word Document</vt:lpstr>
      <vt:lpstr>PowerPoint Presentation</vt:lpstr>
      <vt:lpstr>President’s Report Becky Gordon &amp; Leslie Kahler</vt:lpstr>
      <vt:lpstr>Open Council Positions</vt:lpstr>
      <vt:lpstr>Volunteers for Issaquah Schools (VIS) </vt:lpstr>
      <vt:lpstr>Best Practices Open </vt:lpstr>
      <vt:lpstr>Membership Open</vt:lpstr>
      <vt:lpstr>Advocacy Open</vt:lpstr>
      <vt:lpstr>Standing Committees</vt:lpstr>
      <vt:lpstr>SMALL PROJECTS – REUSED CLAY DEC 15TH 12 – 2:30 Art East Kiln Annex</vt:lpstr>
      <vt:lpstr>FACE @issaquahptsa.org Ina Ghangurde</vt:lpstr>
      <vt:lpstr>ISSAQUAH SCHOOLS FOUNDATION</vt:lpstr>
      <vt:lpstr>PowerPoint Presentation</vt:lpstr>
      <vt:lpstr>Outreach      Chair:  Kim Weiss    outreach@issaquahptsa.org</vt:lpstr>
      <vt:lpstr>PowerPoint Presentation</vt:lpstr>
      <vt:lpstr>PowerPoint Presentation</vt:lpstr>
      <vt:lpstr>ParentWiser Heidi Fuhs &amp; Debbie Steinberg Kuntz</vt:lpstr>
      <vt:lpstr>Reflections Leah Gibson</vt:lpstr>
      <vt:lpstr>PowerPoint Presentation</vt:lpstr>
      <vt:lpstr>PowerPoint Presentation</vt:lpstr>
      <vt:lpstr>PowerPoint Presentation</vt:lpstr>
      <vt:lpstr>PowerPoint Presentation</vt:lpstr>
      <vt:lpstr>Upcoming Events</vt:lpstr>
      <vt:lpstr>Questions?</vt:lpstr>
      <vt:lpstr>Additional Contacts</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Gordon</dc:creator>
  <cp:lastModifiedBy>Becky Gordon</cp:lastModifiedBy>
  <cp:revision>151</cp:revision>
  <cp:lastPrinted>2017-10-11T21:05:28Z</cp:lastPrinted>
  <dcterms:created xsi:type="dcterms:W3CDTF">2016-09-09T20:53:14Z</dcterms:created>
  <dcterms:modified xsi:type="dcterms:W3CDTF">2017-12-02T04:21:32Z</dcterms:modified>
</cp:coreProperties>
</file>