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32"/>
  </p:notesMasterIdLst>
  <p:sldIdLst>
    <p:sldId id="256" r:id="rId2"/>
    <p:sldId id="278" r:id="rId3"/>
    <p:sldId id="316" r:id="rId4"/>
    <p:sldId id="299" r:id="rId5"/>
    <p:sldId id="279" r:id="rId6"/>
    <p:sldId id="297" r:id="rId7"/>
    <p:sldId id="298" r:id="rId8"/>
    <p:sldId id="271" r:id="rId9"/>
    <p:sldId id="308" r:id="rId10"/>
    <p:sldId id="315" r:id="rId11"/>
    <p:sldId id="280" r:id="rId12"/>
    <p:sldId id="276" r:id="rId13"/>
    <p:sldId id="281" r:id="rId14"/>
    <p:sldId id="277" r:id="rId15"/>
    <p:sldId id="312" r:id="rId16"/>
    <p:sldId id="300" r:id="rId17"/>
    <p:sldId id="313" r:id="rId18"/>
    <p:sldId id="301" r:id="rId19"/>
    <p:sldId id="293" r:id="rId20"/>
    <p:sldId id="309" r:id="rId21"/>
    <p:sldId id="303" r:id="rId22"/>
    <p:sldId id="311" r:id="rId23"/>
    <p:sldId id="314" r:id="rId24"/>
    <p:sldId id="283" r:id="rId25"/>
    <p:sldId id="282" r:id="rId26"/>
    <p:sldId id="284" r:id="rId27"/>
    <p:sldId id="260" r:id="rId28"/>
    <p:sldId id="259" r:id="rId29"/>
    <p:sldId id="288" r:id="rId30"/>
    <p:sldId id="290" r:id="rId31"/>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7" autoAdjust="0"/>
    <p:restoredTop sz="93802" autoAdjust="0"/>
  </p:normalViewPr>
  <p:slideViewPr>
    <p:cSldViewPr snapToGrid="0" snapToObjects="1">
      <p:cViewPr>
        <p:scale>
          <a:sx n="86" d="100"/>
          <a:sy n="86" d="100"/>
        </p:scale>
        <p:origin x="111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60083-CA01-B046-BC3D-23EF5AF5BC23}" type="datetimeFigureOut">
              <a:rPr lang="en-US" smtClean="0"/>
              <a:t>11/3/17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01999-1BA4-5746-AACD-E859CEF9A59F}" type="slidenum">
              <a:rPr lang="en-US" smtClean="0"/>
              <a:t>‹#›</a:t>
            </a:fld>
            <a:endParaRPr lang="en-US"/>
          </a:p>
        </p:txBody>
      </p:sp>
    </p:spTree>
    <p:extLst>
      <p:ext uri="{BB962C8B-B14F-4D97-AF65-F5344CB8AC3E}">
        <p14:creationId xmlns:p14="http://schemas.microsoft.com/office/powerpoint/2010/main" val="91746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19E19-E8C7-F14D-863B-D278FF28BAEA}"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317727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412320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51359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3234975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700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308605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19E19-E8C7-F14D-863B-D278FF28BAEA}"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3734469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19E19-E8C7-F14D-863B-D278FF28BAEA}"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147706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19E19-E8C7-F14D-863B-D278FF28BAEA}"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216113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278691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419E19-E8C7-F14D-863B-D278FF28BAEA}"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243567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419E19-E8C7-F14D-863B-D278FF28BAEA}" type="datetimeFigureOut">
              <a:rPr lang="en-US" smtClean="0"/>
              <a:t>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14286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419E19-E8C7-F14D-863B-D278FF28BAEA}" type="datetimeFigureOut">
              <a:rPr lang="en-US" smtClean="0"/>
              <a:t>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121958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19E19-E8C7-F14D-863B-D278FF28BAEA}" type="datetimeFigureOut">
              <a:rPr lang="en-US" smtClean="0"/>
              <a:t>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319060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D419E19-E8C7-F14D-863B-D278FF28BAEA}"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58763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419E19-E8C7-F14D-863B-D278FF28BAEA}"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458052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419E19-E8C7-F14D-863B-D278FF28BAEA}" type="datetimeFigureOut">
              <a:rPr lang="en-US" smtClean="0"/>
              <a:t>11/3/17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8395FE5-833B-AD4E-9A2A-A70495590624}" type="slidenum">
              <a:rPr lang="en-US" smtClean="0"/>
              <a:t>‹#›</a:t>
            </a:fld>
            <a:endParaRPr lang="en-US"/>
          </a:p>
        </p:txBody>
      </p:sp>
    </p:spTree>
    <p:extLst>
      <p:ext uri="{BB962C8B-B14F-4D97-AF65-F5344CB8AC3E}">
        <p14:creationId xmlns:p14="http://schemas.microsoft.com/office/powerpoint/2010/main" val="106698197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astatepta.org/2017-wspta-legislative-assembly-recap/" TargetMode="External"/><Relationship Id="rId3"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unchforthebreak.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pg/ParentWiser-1791128224550689/events/?ref=page_internal" TargetMode="External"/><Relationship Id="rId4" Type="http://schemas.openxmlformats.org/officeDocument/2006/relationships/hyperlink" Target="mailto:parentwiser@issaquahptsa.org" TargetMode="External"/><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parentwiser.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voice@isfdn.org" TargetMode="External"/><Relationship Id="rId3" Type="http://schemas.openxmlformats.org/officeDocument/2006/relationships/image" Target="../media/image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arriehipsher@Hotmail.com" TargetMode="External"/><Relationship Id="rId4" Type="http://schemas.openxmlformats.org/officeDocument/2006/relationships/hyperlink" Target="http://www.facebook.com/groups/IssaquahSTAR" TargetMode="External"/><Relationship Id="rId1" Type="http://schemas.openxmlformats.org/officeDocument/2006/relationships/slideLayout" Target="../slideLayouts/slideLayout2.xml"/><Relationship Id="rId2" Type="http://schemas.openxmlformats.org/officeDocument/2006/relationships/hyperlink" Target="mailto:Special-ed@issaquahptsa.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ignupgenius.com/go/10c0a49aea72ba13-glass4" TargetMode="Externa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Treasurer@issaquahptsa.org" TargetMode="External"/><Relationship Id="rId4" Type="http://schemas.openxmlformats.org/officeDocument/2006/relationships/hyperlink" Target="mailto:Membership@issaquahptsa.org" TargetMode="External"/><Relationship Id="rId5" Type="http://schemas.openxmlformats.org/officeDocument/2006/relationships/hyperlink" Target="mailto:PTAreg2@WAstatePTA.org" TargetMode="External"/><Relationship Id="rId6" Type="http://schemas.openxmlformats.org/officeDocument/2006/relationships/hyperlink" Target="mailto:AreaBvp@WAstatePTA.org" TargetMode="External"/><Relationship Id="rId7" Type="http://schemas.openxmlformats.org/officeDocument/2006/relationships/hyperlink" Target="mailto:PTApres@WAstatePTA.org" TargetMode="External"/><Relationship Id="rId8" Type="http://schemas.openxmlformats.org/officeDocument/2006/relationships/hyperlink" Target="mailto:khobbs@WAstatePTA.org" TargetMode="External"/><Relationship Id="rId9" Type="http://schemas.openxmlformats.org/officeDocument/2006/relationships/hyperlink" Target="mailto:Support@WAstatePTA.org" TargetMode="External"/><Relationship Id="rId1" Type="http://schemas.openxmlformats.org/officeDocument/2006/relationships/slideLayout" Target="../slideLayouts/slideLayout2.xml"/><Relationship Id="rId2" Type="http://schemas.openxmlformats.org/officeDocument/2006/relationships/hyperlink" Target="mailto:President@Issaquahptsa.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mile.amazon.com/gp/registry/wishlist/V0FZYMV60E87/ref=nav_wishlist_lists_1" TargetMode="External"/><Relationship Id="rId4" Type="http://schemas.openxmlformats.org/officeDocument/2006/relationships/hyperlink" Target="https://www.facebook.com/SupportingIncarceratedYouth/" TargetMode="External"/><Relationship Id="rId1" Type="http://schemas.openxmlformats.org/officeDocument/2006/relationships/slideLayout" Target="../slideLayouts/slideLayout2.xml"/><Relationship Id="rId2" Type="http://schemas.openxmlformats.org/officeDocument/2006/relationships/hyperlink" Target="http://www.smilepower.org/Echo_Glen_Children_s_Ctr.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licia@visvote.org" TargetMode="External"/><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hyperlink" Target="http://www.visvotr.org/" TargetMode="External"/><Relationship Id="rId9"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mailto:dawn@visvot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30595" y="4210162"/>
            <a:ext cx="5826719" cy="1096899"/>
          </a:xfrm>
        </p:spPr>
        <p:txBody>
          <a:bodyPr/>
          <a:lstStyle/>
          <a:p>
            <a:r>
              <a:rPr lang="en-US" dirty="0" smtClean="0"/>
              <a:t>November 9, </a:t>
            </a:r>
            <a:r>
              <a:rPr lang="en-US" dirty="0" smtClean="0"/>
              <a:t>2017</a:t>
            </a:r>
          </a:p>
          <a:p>
            <a:endParaRPr lang="en-US" dirty="0"/>
          </a:p>
        </p:txBody>
      </p:sp>
      <p:pic>
        <p:nvPicPr>
          <p:cNvPr id="6" name="Picture 5"/>
          <p:cNvPicPr>
            <a:picLocks noChangeAspect="1"/>
          </p:cNvPicPr>
          <p:nvPr/>
        </p:nvPicPr>
        <p:blipFill>
          <a:blip r:embed="rId2"/>
          <a:stretch>
            <a:fillRect/>
          </a:stretch>
        </p:blipFill>
        <p:spPr>
          <a:xfrm>
            <a:off x="553493" y="2179125"/>
            <a:ext cx="6678580" cy="2025730"/>
          </a:xfrm>
          <a:prstGeom prst="rect">
            <a:avLst/>
          </a:prstGeom>
        </p:spPr>
      </p:pic>
    </p:spTree>
    <p:extLst>
      <p:ext uri="{BB962C8B-B14F-4D97-AF65-F5344CB8AC3E}">
        <p14:creationId xmlns:p14="http://schemas.microsoft.com/office/powerpoint/2010/main" val="1209702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Notecard Questions???</a:t>
            </a:r>
            <a:endParaRPr lang="en-US" dirty="0"/>
          </a:p>
        </p:txBody>
      </p:sp>
      <p:sp>
        <p:nvSpPr>
          <p:cNvPr id="3" name="Content Placeholder 2"/>
          <p:cNvSpPr>
            <a:spLocks noGrp="1"/>
          </p:cNvSpPr>
          <p:nvPr>
            <p:ph idx="1"/>
          </p:nvPr>
        </p:nvSpPr>
        <p:spPr/>
        <p:txBody>
          <a:bodyPr/>
          <a:lstStyle/>
          <a:p>
            <a:r>
              <a:rPr lang="en-US" dirty="0" smtClean="0"/>
              <a:t>At this time questions submitted will be discussed</a:t>
            </a:r>
            <a:endParaRPr lang="en-US" dirty="0"/>
          </a:p>
        </p:txBody>
      </p:sp>
    </p:spTree>
    <p:extLst>
      <p:ext uri="{BB962C8B-B14F-4D97-AF65-F5344CB8AC3E}">
        <p14:creationId xmlns:p14="http://schemas.microsoft.com/office/powerpoint/2010/main" val="71121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a:t>
            </a:r>
            <a:br>
              <a:rPr lang="en-US" dirty="0" smtClean="0"/>
            </a:br>
            <a:r>
              <a:rPr lang="en-US" sz="2800" dirty="0" smtClean="0">
                <a:solidFill>
                  <a:schemeClr val="tx1"/>
                </a:solidFill>
              </a:rPr>
              <a:t>Open</a:t>
            </a:r>
            <a:r>
              <a:rPr lang="en-US" dirty="0" smtClean="0"/>
              <a:t/>
            </a:r>
            <a:br>
              <a:rPr lang="en-US" dirty="0" smtClean="0"/>
            </a:br>
            <a:endParaRPr lang="en-US" dirty="0"/>
          </a:p>
        </p:txBody>
      </p:sp>
      <p:sp>
        <p:nvSpPr>
          <p:cNvPr id="3" name="Content Placeholder 2"/>
          <p:cNvSpPr>
            <a:spLocks noGrp="1"/>
          </p:cNvSpPr>
          <p:nvPr>
            <p:ph idx="1"/>
          </p:nvPr>
        </p:nvSpPr>
        <p:spPr>
          <a:xfrm>
            <a:off x="609599" y="2160590"/>
            <a:ext cx="6347714" cy="4384589"/>
          </a:xfrm>
        </p:spPr>
        <p:txBody>
          <a:bodyPr>
            <a:normAutofit/>
          </a:bodyPr>
          <a:lstStyle/>
          <a:p>
            <a:r>
              <a:rPr lang="en-US" dirty="0" err="1" smtClean="0"/>
              <a:t>Korista</a:t>
            </a:r>
            <a:r>
              <a:rPr lang="en-US" dirty="0" smtClean="0"/>
              <a:t> Smith-Barney</a:t>
            </a:r>
          </a:p>
          <a:p>
            <a:r>
              <a:rPr lang="en-US" dirty="0" smtClean="0"/>
              <a:t>Nominating Committee </a:t>
            </a:r>
            <a:r>
              <a:rPr lang="mr-IN" dirty="0" smtClean="0"/>
              <a:t>–</a:t>
            </a:r>
            <a:r>
              <a:rPr lang="en-US" dirty="0" smtClean="0"/>
              <a:t> find nominees/elect</a:t>
            </a:r>
          </a:p>
          <a:p>
            <a:r>
              <a:rPr lang="en-US" dirty="0" smtClean="0"/>
              <a:t>Recognize your Reflections participants</a:t>
            </a:r>
          </a:p>
          <a:p>
            <a:r>
              <a:rPr lang="en-US" dirty="0" smtClean="0"/>
              <a:t>Start Promoting the “Men’s Making a Difference” student essay contest</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755433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br>
              <a:rPr lang="en-US" dirty="0" smtClean="0"/>
            </a:br>
            <a:r>
              <a:rPr lang="en-US" sz="2800" dirty="0" smtClean="0">
                <a:solidFill>
                  <a:srgbClr val="000000"/>
                </a:solidFill>
              </a:rPr>
              <a:t>Open</a:t>
            </a:r>
            <a:endParaRPr lang="en-US" dirty="0"/>
          </a:p>
        </p:txBody>
      </p:sp>
      <p:sp>
        <p:nvSpPr>
          <p:cNvPr id="3" name="Content Placeholder 2"/>
          <p:cNvSpPr>
            <a:spLocks noGrp="1"/>
          </p:cNvSpPr>
          <p:nvPr>
            <p:ph idx="1"/>
          </p:nvPr>
        </p:nvSpPr>
        <p:spPr/>
        <p:txBody>
          <a:bodyPr/>
          <a:lstStyle/>
          <a:p>
            <a:r>
              <a:rPr lang="en-US" dirty="0" smtClean="0">
                <a:solidFill>
                  <a:srgbClr val="000000"/>
                </a:solidFill>
              </a:rPr>
              <a:t>Report</a:t>
            </a:r>
          </a:p>
          <a:p>
            <a:r>
              <a:rPr lang="en-US" dirty="0" smtClean="0">
                <a:solidFill>
                  <a:srgbClr val="000000"/>
                </a:solidFill>
              </a:rPr>
              <a:t>Time for your Winter Campaign (Nov-Dec)</a:t>
            </a:r>
          </a:p>
          <a:p>
            <a:r>
              <a:rPr lang="en-US" dirty="0" smtClean="0">
                <a:solidFill>
                  <a:srgbClr val="000000"/>
                </a:solidFill>
              </a:rPr>
              <a:t>Gold </a:t>
            </a:r>
            <a:r>
              <a:rPr lang="en-US" dirty="0" smtClean="0">
                <a:solidFill>
                  <a:srgbClr val="000000"/>
                </a:solidFill>
              </a:rPr>
              <a:t>Membership </a:t>
            </a:r>
          </a:p>
          <a:p>
            <a:pPr lvl="1"/>
            <a:r>
              <a:rPr lang="en-US" dirty="0" smtClean="0">
                <a:solidFill>
                  <a:srgbClr val="000000"/>
                </a:solidFill>
              </a:rPr>
              <a:t>10% increase from the past year’s membership</a:t>
            </a:r>
            <a:endParaRPr lang="en-US" dirty="0" smtClean="0">
              <a:solidFill>
                <a:srgbClr val="000000"/>
              </a:solidFill>
            </a:endParaRPr>
          </a:p>
          <a:p>
            <a:pPr lvl="1"/>
            <a:r>
              <a:rPr lang="en-US" dirty="0" smtClean="0">
                <a:solidFill>
                  <a:srgbClr val="000000"/>
                </a:solidFill>
              </a:rPr>
              <a:t>You do not apply for this </a:t>
            </a:r>
            <a:r>
              <a:rPr lang="en-US" dirty="0" smtClean="0">
                <a:solidFill>
                  <a:srgbClr val="000000"/>
                </a:solidFill>
              </a:rPr>
              <a:t>award</a:t>
            </a:r>
            <a:endParaRPr lang="en-US" dirty="0" smtClean="0">
              <a:solidFill>
                <a:srgbClr val="000000"/>
              </a:solidFill>
            </a:endParaRPr>
          </a:p>
        </p:txBody>
      </p:sp>
    </p:spTree>
    <p:extLst>
      <p:ext uri="{BB962C8B-B14F-4D97-AF65-F5344CB8AC3E}">
        <p14:creationId xmlns:p14="http://schemas.microsoft.com/office/powerpoint/2010/main" val="2302131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220036"/>
            <a:ext cx="4989096" cy="1320800"/>
          </a:xfrm>
        </p:spPr>
        <p:txBody>
          <a:bodyPr/>
          <a:lstStyle/>
          <a:p>
            <a:r>
              <a:rPr lang="en-US" dirty="0" smtClean="0"/>
              <a:t>Advocacy</a:t>
            </a:r>
            <a:br>
              <a:rPr lang="en-US" dirty="0" smtClean="0"/>
            </a:br>
            <a:r>
              <a:rPr lang="en-US" sz="2800" dirty="0" smtClean="0">
                <a:solidFill>
                  <a:schemeClr val="tx1"/>
                </a:solidFill>
              </a:rPr>
              <a:t>Open</a:t>
            </a:r>
            <a:endParaRPr lang="en-US" dirty="0"/>
          </a:p>
        </p:txBody>
      </p:sp>
      <p:sp>
        <p:nvSpPr>
          <p:cNvPr id="3" name="Content Placeholder 2"/>
          <p:cNvSpPr>
            <a:spLocks noGrp="1"/>
          </p:cNvSpPr>
          <p:nvPr>
            <p:ph idx="1"/>
          </p:nvPr>
        </p:nvSpPr>
        <p:spPr>
          <a:xfrm>
            <a:off x="256674" y="1299411"/>
            <a:ext cx="6700640" cy="5438274"/>
          </a:xfrm>
        </p:spPr>
        <p:txBody>
          <a:bodyPr>
            <a:noAutofit/>
          </a:bodyPr>
          <a:lstStyle/>
          <a:p>
            <a:r>
              <a:rPr lang="en-US" sz="1400" b="1" dirty="0" smtClean="0"/>
              <a:t>Delegates </a:t>
            </a:r>
            <a:r>
              <a:rPr lang="en-US" sz="1400" b="1" dirty="0"/>
              <a:t>adopted resolutions on</a:t>
            </a:r>
            <a:r>
              <a:rPr lang="en-US" sz="1400" dirty="0" smtClean="0"/>
              <a:t>:</a:t>
            </a:r>
            <a:endParaRPr lang="en-US" sz="1400" dirty="0"/>
          </a:p>
          <a:p>
            <a:pPr lvl="1"/>
            <a:r>
              <a:rPr lang="en-US" sz="1400" dirty="0"/>
              <a:t>Mental Health Needs for Children</a:t>
            </a:r>
          </a:p>
          <a:p>
            <a:pPr lvl="1"/>
            <a:r>
              <a:rPr lang="en-US" sz="1400" dirty="0"/>
              <a:t>Trauma Informed Care</a:t>
            </a:r>
          </a:p>
          <a:p>
            <a:pPr lvl="1"/>
            <a:r>
              <a:rPr lang="en-US" sz="1400" dirty="0"/>
              <a:t>Increasing Access and Affordability of Post-secondary/Higher Education Degrees and Certificates</a:t>
            </a:r>
          </a:p>
          <a:p>
            <a:pPr lvl="1"/>
            <a:r>
              <a:rPr lang="en-US" sz="1400" dirty="0"/>
              <a:t>LGBTQ+ Inclusion</a:t>
            </a:r>
          </a:p>
          <a:p>
            <a:r>
              <a:rPr lang="en-US" sz="1400" b="1" dirty="0"/>
              <a:t>The following legislative issues were added to the “Also Supported” list for the 2018 Legislative Platform (in alphabetical order):</a:t>
            </a:r>
          </a:p>
          <a:p>
            <a:pPr lvl="1"/>
            <a:r>
              <a:rPr lang="en-US" sz="1400" dirty="0"/>
              <a:t>Addressing the Teacher Shortage</a:t>
            </a:r>
          </a:p>
          <a:p>
            <a:pPr lvl="1"/>
            <a:r>
              <a:rPr lang="en-US" sz="1400" dirty="0"/>
              <a:t>Best Practices for School Meal Policies</a:t>
            </a:r>
          </a:p>
          <a:p>
            <a:pPr lvl="1"/>
            <a:r>
              <a:rPr lang="en-US" sz="1400" dirty="0"/>
              <a:t>Career Connected Learning, CTE &amp; Stem</a:t>
            </a:r>
          </a:p>
          <a:p>
            <a:pPr lvl="1"/>
            <a:r>
              <a:rPr lang="en-US" sz="1400" dirty="0"/>
              <a:t>Dual Credit Equality &amp; Support</a:t>
            </a:r>
          </a:p>
          <a:p>
            <a:pPr lvl="1"/>
            <a:r>
              <a:rPr lang="en-US" sz="1400" dirty="0"/>
              <a:t>Equity for Highly Capable</a:t>
            </a:r>
          </a:p>
          <a:p>
            <a:pPr lvl="1"/>
            <a:r>
              <a:rPr lang="en-US" sz="1400" dirty="0"/>
              <a:t>Preventing and Mitigating the Impacts of Gender-based Violence</a:t>
            </a:r>
          </a:p>
          <a:p>
            <a:pPr lvl="1"/>
            <a:r>
              <a:rPr lang="en-US" sz="1400" dirty="0"/>
              <a:t>School Construction and Class Size </a:t>
            </a:r>
            <a:r>
              <a:rPr lang="en-US" sz="1400" dirty="0" smtClean="0"/>
              <a:t>Reduction</a:t>
            </a:r>
          </a:p>
          <a:p>
            <a:pPr marL="0" indent="0">
              <a:buNone/>
            </a:pPr>
            <a:r>
              <a:rPr lang="en-US" sz="1400" b="1" dirty="0" smtClean="0"/>
              <a:t>Read </a:t>
            </a:r>
            <a:r>
              <a:rPr lang="en-US" sz="1400" b="1" dirty="0"/>
              <a:t>the full recap of the 2017 WSPTA Legislative Assembly </a:t>
            </a:r>
            <a:r>
              <a:rPr lang="en-US" sz="1400" b="1" dirty="0" smtClean="0"/>
              <a:t>at 	</a:t>
            </a:r>
            <a:r>
              <a:rPr lang="en-US" sz="1400" dirty="0" smtClean="0">
                <a:hlinkClick r:id="rId2"/>
              </a:rPr>
              <a:t>https</a:t>
            </a:r>
            <a:r>
              <a:rPr lang="en-US" sz="1400" dirty="0">
                <a:hlinkClick r:id="rId2"/>
              </a:rPr>
              <a:t>://www.wastatepta.org/2017-wspta-legislative-assembly-recap/</a:t>
            </a:r>
            <a:endParaRPr lang="en-US" sz="1400" dirty="0"/>
          </a:p>
        </p:txBody>
      </p:sp>
      <p:pic>
        <p:nvPicPr>
          <p:cNvPr id="4" name="Picture 3"/>
          <p:cNvPicPr>
            <a:picLocks noChangeAspect="1"/>
          </p:cNvPicPr>
          <p:nvPr/>
        </p:nvPicPr>
        <p:blipFill>
          <a:blip r:embed="rId3"/>
          <a:stretch>
            <a:fillRect/>
          </a:stretch>
        </p:blipFill>
        <p:spPr>
          <a:xfrm>
            <a:off x="5985340" y="386473"/>
            <a:ext cx="2649800" cy="1699127"/>
          </a:xfrm>
          <a:prstGeom prst="rect">
            <a:avLst/>
          </a:prstGeom>
        </p:spPr>
      </p:pic>
    </p:spTree>
    <p:extLst>
      <p:ext uri="{BB962C8B-B14F-4D97-AF65-F5344CB8AC3E}">
        <p14:creationId xmlns:p14="http://schemas.microsoft.com/office/powerpoint/2010/main" val="379238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Committees</a:t>
            </a:r>
            <a:endParaRPr lang="en-US" dirty="0"/>
          </a:p>
        </p:txBody>
      </p:sp>
      <p:sp>
        <p:nvSpPr>
          <p:cNvPr id="3" name="Content Placeholder 2"/>
          <p:cNvSpPr>
            <a:spLocks noGrp="1"/>
          </p:cNvSpPr>
          <p:nvPr>
            <p:ph idx="1"/>
          </p:nvPr>
        </p:nvSpPr>
        <p:spPr/>
        <p:txBody>
          <a:bodyPr>
            <a:normAutofit lnSpcReduction="10000"/>
          </a:bodyPr>
          <a:lstStyle/>
          <a:p>
            <a:r>
              <a:rPr lang="en-US" dirty="0" smtClean="0"/>
              <a:t>Art in the Schools - Artist support</a:t>
            </a:r>
          </a:p>
          <a:p>
            <a:r>
              <a:rPr lang="en-US" dirty="0"/>
              <a:t>Family and Community Engagement (FACE</a:t>
            </a:r>
            <a:r>
              <a:rPr lang="en-US" dirty="0" smtClean="0"/>
              <a:t>)</a:t>
            </a:r>
          </a:p>
          <a:p>
            <a:r>
              <a:rPr lang="en-US" dirty="0" smtClean="0"/>
              <a:t>Healthy Youth Initiative</a:t>
            </a:r>
          </a:p>
          <a:p>
            <a:r>
              <a:rPr lang="en-US" dirty="0" smtClean="0"/>
              <a:t>Issaquah Schools Foundation</a:t>
            </a:r>
          </a:p>
          <a:p>
            <a:r>
              <a:rPr lang="en-US" dirty="0"/>
              <a:t>Outreach</a:t>
            </a:r>
          </a:p>
          <a:p>
            <a:r>
              <a:rPr lang="en-US" dirty="0"/>
              <a:t>Parentwiser</a:t>
            </a:r>
          </a:p>
          <a:p>
            <a:r>
              <a:rPr lang="en-US" dirty="0" smtClean="0"/>
              <a:t>Reflections</a:t>
            </a:r>
            <a:endParaRPr lang="en-US" dirty="0"/>
          </a:p>
          <a:p>
            <a:r>
              <a:rPr lang="en-US" dirty="0" smtClean="0"/>
              <a:t>Special Education</a:t>
            </a:r>
          </a:p>
          <a:p>
            <a:r>
              <a:rPr lang="en-US" dirty="0" smtClean="0"/>
              <a:t>Volunteers for Issaquah Schools (VIS)</a:t>
            </a:r>
          </a:p>
          <a:p>
            <a:r>
              <a:rPr lang="en-US" dirty="0" smtClean="0"/>
              <a:t>Webmaster</a:t>
            </a:r>
            <a:endParaRPr lang="en-US" dirty="0"/>
          </a:p>
        </p:txBody>
      </p:sp>
    </p:spTree>
    <p:extLst>
      <p:ext uri="{BB962C8B-B14F-4D97-AF65-F5344CB8AC3E}">
        <p14:creationId xmlns:p14="http://schemas.microsoft.com/office/powerpoint/2010/main" val="4291134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673517" cy="1320800"/>
          </a:xfrm>
        </p:spPr>
        <p:txBody>
          <a:bodyPr>
            <a:normAutofit/>
          </a:bodyPr>
          <a:lstStyle/>
          <a:p>
            <a:r>
              <a:rPr lang="en-US" dirty="0" smtClean="0"/>
              <a:t>Outreach				</a:t>
            </a:r>
            <a:r>
              <a:rPr lang="en-US" sz="1600" dirty="0" smtClean="0">
                <a:solidFill>
                  <a:schemeClr val="tx1"/>
                </a:solidFill>
              </a:rPr>
              <a:t>Guest Speaker:  Rebecca Rice</a:t>
            </a:r>
            <a:r>
              <a:rPr lang="en-US" dirty="0"/>
              <a:t/>
            </a:r>
            <a:br>
              <a:rPr lang="en-US" dirty="0"/>
            </a:br>
            <a:r>
              <a:rPr lang="en-US" sz="1400" dirty="0" smtClean="0">
                <a:solidFill>
                  <a:schemeClr val="tx1"/>
                </a:solidFill>
              </a:rPr>
              <a:t> Chair:  Kim </a:t>
            </a:r>
            <a:r>
              <a:rPr lang="en-US" sz="1400" dirty="0">
                <a:solidFill>
                  <a:schemeClr val="tx1"/>
                </a:solidFill>
              </a:rPr>
              <a:t>Weiss    </a:t>
            </a:r>
            <a:r>
              <a:rPr lang="en-US" sz="1300" dirty="0"/>
              <a:t>outreach@issaquahptsa.org</a:t>
            </a:r>
          </a:p>
        </p:txBody>
      </p:sp>
      <p:sp>
        <p:nvSpPr>
          <p:cNvPr id="3" name="Content Placeholder 2"/>
          <p:cNvSpPr>
            <a:spLocks noGrp="1"/>
          </p:cNvSpPr>
          <p:nvPr>
            <p:ph idx="1"/>
          </p:nvPr>
        </p:nvSpPr>
        <p:spPr>
          <a:xfrm>
            <a:off x="609598" y="1487053"/>
            <a:ext cx="6446983" cy="5089237"/>
          </a:xfrm>
        </p:spPr>
        <p:txBody>
          <a:bodyPr>
            <a:normAutofit lnSpcReduction="10000"/>
          </a:bodyPr>
          <a:lstStyle/>
          <a:p>
            <a:r>
              <a:rPr lang="en-US" dirty="0"/>
              <a:t>Upcoming Events:</a:t>
            </a:r>
          </a:p>
          <a:p>
            <a:pPr lvl="1"/>
            <a:r>
              <a:rPr lang="en-US" dirty="0"/>
              <a:t>Turkey Trot </a:t>
            </a:r>
            <a:r>
              <a:rPr lang="en-US" sz="1400" dirty="0"/>
              <a:t>www.issaquahturkeytrot.org</a:t>
            </a:r>
          </a:p>
          <a:p>
            <a:pPr lvl="2"/>
            <a:r>
              <a:rPr lang="en-US" dirty="0"/>
              <a:t> 9am, Thanksgiving morning.  New route !</a:t>
            </a:r>
          </a:p>
          <a:p>
            <a:pPr lvl="2"/>
            <a:r>
              <a:rPr lang="en-US" dirty="0"/>
              <a:t>Volunteers Needed !</a:t>
            </a:r>
          </a:p>
          <a:p>
            <a:pPr lvl="2"/>
            <a:r>
              <a:rPr lang="en-US" dirty="0"/>
              <a:t>Register online</a:t>
            </a:r>
          </a:p>
          <a:p>
            <a:pPr lvl="1"/>
            <a:r>
              <a:rPr lang="en-US" dirty="0"/>
              <a:t>IFCB Holiday Gift Barn </a:t>
            </a:r>
            <a:r>
              <a:rPr lang="en-US" sz="1200" dirty="0"/>
              <a:t>www.issaquahfoodbank.org/holiday-gift-barn</a:t>
            </a:r>
          </a:p>
          <a:p>
            <a:pPr lvl="2"/>
            <a:r>
              <a:rPr lang="en-US" dirty="0"/>
              <a:t>Donor Drop Off: Monday &amp; Tuesday, Dec 4</a:t>
            </a:r>
            <a:r>
              <a:rPr lang="en-US" baseline="30000" dirty="0"/>
              <a:t>th</a:t>
            </a:r>
            <a:r>
              <a:rPr lang="en-US" dirty="0"/>
              <a:t> and 5</a:t>
            </a:r>
            <a:r>
              <a:rPr lang="en-US" baseline="30000" dirty="0"/>
              <a:t>th</a:t>
            </a:r>
            <a:r>
              <a:rPr lang="en-US" dirty="0"/>
              <a:t> </a:t>
            </a:r>
          </a:p>
          <a:p>
            <a:pPr lvl="2"/>
            <a:r>
              <a:rPr lang="en-US" dirty="0"/>
              <a:t>Family Pick Up: Wednesday &amp; Thursday, Dec 6</a:t>
            </a:r>
            <a:r>
              <a:rPr lang="en-US" baseline="30000" dirty="0"/>
              <a:t>th</a:t>
            </a:r>
            <a:r>
              <a:rPr lang="en-US" dirty="0"/>
              <a:t> and 7</a:t>
            </a:r>
            <a:r>
              <a:rPr lang="en-US" baseline="30000" dirty="0"/>
              <a:t>th</a:t>
            </a:r>
            <a:r>
              <a:rPr lang="en-US" dirty="0"/>
              <a:t> </a:t>
            </a:r>
          </a:p>
          <a:p>
            <a:pPr lvl="2"/>
            <a:r>
              <a:rPr lang="en-US" dirty="0"/>
              <a:t>Volunteers Needed !</a:t>
            </a:r>
          </a:p>
          <a:p>
            <a:pPr lvl="2"/>
            <a:r>
              <a:rPr lang="en-US" dirty="0"/>
              <a:t>Register your gift to help with planning</a:t>
            </a:r>
          </a:p>
          <a:p>
            <a:pPr lvl="1"/>
            <a:r>
              <a:rPr lang="en-US" dirty="0"/>
              <a:t>Lunch For The Break    </a:t>
            </a:r>
            <a:r>
              <a:rPr lang="en-US" sz="1400" dirty="0">
                <a:hlinkClick r:id="rId2"/>
              </a:rPr>
              <a:t>www.lunchforthebreak.com</a:t>
            </a:r>
            <a:endParaRPr lang="en-US" sz="1400" dirty="0"/>
          </a:p>
          <a:p>
            <a:pPr lvl="2"/>
            <a:r>
              <a:rPr lang="en-US" sz="1200" dirty="0"/>
              <a:t>Goal of 450 boxes for December break</a:t>
            </a:r>
          </a:p>
          <a:p>
            <a:pPr lvl="2"/>
            <a:r>
              <a:rPr lang="en-US" dirty="0"/>
              <a:t>Donor Drop Off: Monday, Dec 18  2pm – 7pm</a:t>
            </a:r>
          </a:p>
          <a:p>
            <a:pPr lvl="3"/>
            <a:r>
              <a:rPr lang="en-US" dirty="0"/>
              <a:t>Register your donation to assist with planning</a:t>
            </a:r>
          </a:p>
          <a:p>
            <a:pPr lvl="2"/>
            <a:r>
              <a:rPr lang="en-US" dirty="0"/>
              <a:t>Family Pick Up: Tuesday, Dec 19   2pm – 7pm</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7494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br>
              <a:rPr lang="en-US" dirty="0" smtClean="0"/>
            </a:br>
            <a:r>
              <a:rPr lang="en-US" sz="2800" dirty="0" smtClean="0">
                <a:solidFill>
                  <a:schemeClr val="tx1"/>
                </a:solidFill>
              </a:rPr>
              <a:t>Leah Gibson</a:t>
            </a:r>
            <a:endParaRPr lang="en-US" dirty="0"/>
          </a:p>
        </p:txBody>
      </p:sp>
      <p:sp>
        <p:nvSpPr>
          <p:cNvPr id="3" name="Content Placeholder 2"/>
          <p:cNvSpPr>
            <a:spLocks noGrp="1"/>
          </p:cNvSpPr>
          <p:nvPr>
            <p:ph idx="1"/>
          </p:nvPr>
        </p:nvSpPr>
        <p:spPr/>
        <p:txBody>
          <a:bodyPr/>
          <a:lstStyle/>
          <a:p>
            <a:pPr marL="0" indent="0">
              <a:buNone/>
            </a:pPr>
            <a:r>
              <a:rPr lang="en-US" b="1" u="sng" dirty="0"/>
              <a:t>Turn-in date</a:t>
            </a:r>
            <a:r>
              <a:rPr lang="en-US" u="sng" dirty="0"/>
              <a:t> - Monday, November 20th from 10-12 at the Issaquah </a:t>
            </a:r>
            <a:r>
              <a:rPr lang="en-US" u="sng" dirty="0" smtClean="0"/>
              <a:t>Library</a:t>
            </a:r>
          </a:p>
          <a:p>
            <a:pPr marL="0" indent="0">
              <a:buNone/>
            </a:pPr>
            <a:r>
              <a:rPr lang="en-US" b="1" u="sng" dirty="0" smtClean="0"/>
              <a:t>Number </a:t>
            </a:r>
            <a:r>
              <a:rPr lang="en-US" b="1" u="sng" dirty="0"/>
              <a:t>of Finalists to District</a:t>
            </a:r>
            <a:r>
              <a:rPr lang="en-US" u="sng" dirty="0" smtClean="0"/>
              <a:t>-</a:t>
            </a:r>
            <a:r>
              <a:rPr lang="en-US" b="1" u="sng" dirty="0" smtClean="0"/>
              <a:t>12 </a:t>
            </a:r>
            <a:r>
              <a:rPr lang="en-US" b="1" u="sng" dirty="0"/>
              <a:t>entries as a base amount regardless of participation, 15 entries with 75+, 18 entries with 100+</a:t>
            </a:r>
            <a:r>
              <a:rPr lang="en-US" u="sng" dirty="0" smtClean="0"/>
              <a:t>.</a:t>
            </a:r>
          </a:p>
          <a:p>
            <a:pPr marL="0" indent="0">
              <a:buNone/>
            </a:pPr>
            <a:r>
              <a:rPr lang="en-US" b="1" u="sng" dirty="0" smtClean="0"/>
              <a:t>District </a:t>
            </a:r>
            <a:r>
              <a:rPr lang="en-US" b="1" u="sng" dirty="0" smtClean="0"/>
              <a:t>Reflections Reception</a:t>
            </a:r>
            <a:r>
              <a:rPr lang="en-US" dirty="0" smtClean="0"/>
              <a:t> –Tuesday, January 9, 2018 from 6:30-8:00 pm at IHS. Set-up/take-down help needed!</a:t>
            </a:r>
            <a:endParaRPr lang="en-US" b="1" u="sng" dirty="0" smtClean="0"/>
          </a:p>
          <a:p>
            <a:pPr marL="0" indent="0">
              <a:buNone/>
            </a:pPr>
            <a:endParaRPr lang="en-US" u="sng" dirty="0" smtClean="0"/>
          </a:p>
          <a:p>
            <a:pPr marL="0" indent="0">
              <a:buNone/>
            </a:pPr>
            <a:endParaRPr lang="en-US" dirty="0"/>
          </a:p>
        </p:txBody>
      </p:sp>
    </p:spTree>
    <p:extLst>
      <p:ext uri="{BB962C8B-B14F-4D97-AF65-F5344CB8AC3E}">
        <p14:creationId xmlns:p14="http://schemas.microsoft.com/office/powerpoint/2010/main" val="491971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9172" y="166255"/>
            <a:ext cx="2963533" cy="969075"/>
          </a:xfrm>
        </p:spPr>
        <p:txBody>
          <a:bodyPr>
            <a:normAutofit fontScale="90000"/>
          </a:bodyPr>
          <a:lstStyle/>
          <a:p>
            <a:r>
              <a:rPr lang="en-US" sz="2000" i="1" u="sng" dirty="0" smtClean="0">
                <a:solidFill>
                  <a:schemeClr val="tx1"/>
                </a:solidFill>
              </a:rPr>
              <a:t>Co-Chairs</a:t>
            </a:r>
            <a:r>
              <a:rPr lang="en-US" sz="2000" i="1" dirty="0" smtClean="0">
                <a:solidFill>
                  <a:schemeClr val="tx1"/>
                </a:solidFill>
              </a:rPr>
              <a:t>:</a:t>
            </a:r>
            <a:br>
              <a:rPr lang="en-US" sz="2000" i="1" dirty="0" smtClean="0">
                <a:solidFill>
                  <a:schemeClr val="tx1"/>
                </a:solidFill>
              </a:rPr>
            </a:br>
            <a:r>
              <a:rPr lang="en-US" sz="2000" i="1" dirty="0" smtClean="0">
                <a:solidFill>
                  <a:schemeClr val="tx1"/>
                </a:solidFill>
              </a:rPr>
              <a:t>Heidi Fuhs</a:t>
            </a:r>
            <a:br>
              <a:rPr lang="en-US" sz="2000" i="1" dirty="0" smtClean="0">
                <a:solidFill>
                  <a:schemeClr val="tx1"/>
                </a:solidFill>
              </a:rPr>
            </a:br>
            <a:r>
              <a:rPr lang="en-US" sz="2000" i="1" dirty="0" smtClean="0">
                <a:solidFill>
                  <a:schemeClr val="tx1"/>
                </a:solidFill>
              </a:rPr>
              <a:t>Debbie Steinberg Kuntz</a:t>
            </a:r>
            <a:endParaRPr lang="en-US" i="1" dirty="0"/>
          </a:p>
        </p:txBody>
      </p:sp>
      <p:sp>
        <p:nvSpPr>
          <p:cNvPr id="3" name="Content Placeholder 2"/>
          <p:cNvSpPr>
            <a:spLocks noGrp="1"/>
          </p:cNvSpPr>
          <p:nvPr>
            <p:ph idx="1"/>
          </p:nvPr>
        </p:nvSpPr>
        <p:spPr>
          <a:xfrm>
            <a:off x="444685" y="1389413"/>
            <a:ext cx="8035637" cy="4987636"/>
          </a:xfrm>
        </p:spPr>
        <p:txBody>
          <a:bodyPr>
            <a:noAutofit/>
          </a:bodyPr>
          <a:lstStyle/>
          <a:p>
            <a:r>
              <a:rPr lang="en-US" sz="2000" dirty="0" smtClean="0">
                <a:solidFill>
                  <a:schemeClr val="tx1"/>
                </a:solidFill>
              </a:rPr>
              <a:t>Pick up TABLE TENTS to place in your school lobby.</a:t>
            </a:r>
          </a:p>
          <a:p>
            <a:r>
              <a:rPr lang="en-US" sz="2000" dirty="0" err="1" smtClean="0">
                <a:solidFill>
                  <a:schemeClr val="tx1"/>
                </a:solidFill>
              </a:rPr>
              <a:t>Parent</a:t>
            </a:r>
            <a:r>
              <a:rPr lang="en-US" sz="2000" i="1" dirty="0" err="1" smtClean="0">
                <a:solidFill>
                  <a:schemeClr val="tx1"/>
                </a:solidFill>
              </a:rPr>
              <a:t>Wiser</a:t>
            </a:r>
            <a:r>
              <a:rPr lang="en-US" sz="2000" dirty="0" smtClean="0">
                <a:solidFill>
                  <a:schemeClr val="tx1"/>
                </a:solidFill>
              </a:rPr>
              <a:t> and your PTA/PTSA:</a:t>
            </a:r>
          </a:p>
          <a:p>
            <a:pPr lvl="1"/>
            <a:r>
              <a:rPr lang="en-US" dirty="0" smtClean="0">
                <a:solidFill>
                  <a:schemeClr val="tx1"/>
                </a:solidFill>
              </a:rPr>
              <a:t>Add </a:t>
            </a:r>
            <a:r>
              <a:rPr lang="en-US" dirty="0" err="1" smtClean="0">
                <a:solidFill>
                  <a:schemeClr val="tx1"/>
                </a:solidFill>
              </a:rPr>
              <a:t>Parent</a:t>
            </a:r>
            <a:r>
              <a:rPr lang="en-US" i="1" dirty="0" err="1" smtClean="0">
                <a:solidFill>
                  <a:schemeClr val="tx1"/>
                </a:solidFill>
              </a:rPr>
              <a:t>Wiser</a:t>
            </a:r>
            <a:r>
              <a:rPr lang="en-US" dirty="0" smtClean="0">
                <a:solidFill>
                  <a:schemeClr val="tx1"/>
                </a:solidFill>
              </a:rPr>
              <a:t> events as a benefit of PTSA Membership!</a:t>
            </a:r>
          </a:p>
          <a:p>
            <a:pPr lvl="1"/>
            <a:r>
              <a:rPr lang="en-US" dirty="0" smtClean="0">
                <a:solidFill>
                  <a:schemeClr val="tx1"/>
                </a:solidFill>
              </a:rPr>
              <a:t>Mention upcoming </a:t>
            </a:r>
            <a:r>
              <a:rPr lang="en-US" dirty="0" err="1" smtClean="0">
                <a:solidFill>
                  <a:schemeClr val="tx1"/>
                </a:solidFill>
              </a:rPr>
              <a:t>Parent</a:t>
            </a:r>
            <a:r>
              <a:rPr lang="en-US" i="1" dirty="0" err="1" smtClean="0">
                <a:solidFill>
                  <a:schemeClr val="tx1"/>
                </a:solidFill>
              </a:rPr>
              <a:t>Wiser</a:t>
            </a:r>
            <a:r>
              <a:rPr lang="en-US" dirty="0" smtClean="0">
                <a:solidFill>
                  <a:schemeClr val="tx1"/>
                </a:solidFill>
              </a:rPr>
              <a:t> events at your General Membership Meetings. (Pass around flyer for upcoming event, or list of speaker series.)</a:t>
            </a:r>
          </a:p>
          <a:p>
            <a:pPr lvl="1"/>
            <a:r>
              <a:rPr lang="en-US" dirty="0" smtClean="0">
                <a:solidFill>
                  <a:schemeClr val="tx1"/>
                </a:solidFill>
              </a:rPr>
              <a:t>Host a local parent </a:t>
            </a:r>
            <a:r>
              <a:rPr lang="en-US" dirty="0" err="1" smtClean="0">
                <a:solidFill>
                  <a:schemeClr val="tx1"/>
                </a:solidFill>
              </a:rPr>
              <a:t>ed</a:t>
            </a:r>
            <a:r>
              <a:rPr lang="en-US" dirty="0" smtClean="0">
                <a:solidFill>
                  <a:schemeClr val="tx1"/>
                </a:solidFill>
              </a:rPr>
              <a:t> speaker for your General Membership? Ask/inform </a:t>
            </a:r>
            <a:r>
              <a:rPr lang="en-US" dirty="0" err="1" smtClean="0">
                <a:solidFill>
                  <a:schemeClr val="tx1"/>
                </a:solidFill>
              </a:rPr>
              <a:t>Parent</a:t>
            </a:r>
            <a:r>
              <a:rPr lang="en-US" i="1" dirty="0" err="1" smtClean="0">
                <a:solidFill>
                  <a:schemeClr val="tx1"/>
                </a:solidFill>
              </a:rPr>
              <a:t>Wiser</a:t>
            </a:r>
            <a:r>
              <a:rPr lang="en-US" dirty="0" smtClean="0">
                <a:solidFill>
                  <a:schemeClr val="tx1"/>
                </a:solidFill>
              </a:rPr>
              <a:t> for recommendations.</a:t>
            </a:r>
          </a:p>
          <a:p>
            <a:r>
              <a:rPr lang="en-US" sz="2000" dirty="0" smtClean="0">
                <a:solidFill>
                  <a:schemeClr val="tx1"/>
                </a:solidFill>
              </a:rPr>
              <a:t>Communications: </a:t>
            </a:r>
          </a:p>
          <a:p>
            <a:pPr lvl="1"/>
            <a:r>
              <a:rPr lang="en-US" dirty="0" smtClean="0">
                <a:solidFill>
                  <a:schemeClr val="tx1"/>
                </a:solidFill>
              </a:rPr>
              <a:t>for SCHOOL </a:t>
            </a:r>
            <a:r>
              <a:rPr lang="en-US" u="sng" dirty="0" smtClean="0">
                <a:solidFill>
                  <a:schemeClr val="tx1"/>
                </a:solidFill>
              </a:rPr>
              <a:t>AND</a:t>
            </a:r>
            <a:r>
              <a:rPr lang="en-US" dirty="0" smtClean="0">
                <a:solidFill>
                  <a:schemeClr val="tx1"/>
                </a:solidFill>
              </a:rPr>
              <a:t> PTSA ENEWS - copy/paste to avoid errors &amp; omissions.</a:t>
            </a:r>
          </a:p>
          <a:p>
            <a:pPr lvl="1"/>
            <a:r>
              <a:rPr lang="en-US" dirty="0" smtClean="0">
                <a:solidFill>
                  <a:schemeClr val="tx1"/>
                </a:solidFill>
              </a:rPr>
              <a:t>Add </a:t>
            </a:r>
            <a:r>
              <a:rPr lang="en-US" dirty="0" err="1" smtClean="0">
                <a:solidFill>
                  <a:schemeClr val="tx1">
                    <a:lumMod val="95000"/>
                    <a:lumOff val="5000"/>
                  </a:schemeClr>
                </a:solidFill>
                <a:hlinkClick r:id="rId2"/>
              </a:rPr>
              <a:t>Parent</a:t>
            </a:r>
            <a:r>
              <a:rPr lang="en-US" i="1" dirty="0" err="1" smtClean="0">
                <a:solidFill>
                  <a:schemeClr val="tx1">
                    <a:lumMod val="95000"/>
                    <a:lumOff val="5000"/>
                  </a:schemeClr>
                </a:solidFill>
                <a:hlinkClick r:id="rId2"/>
              </a:rPr>
              <a:t>Wiser</a:t>
            </a:r>
            <a:r>
              <a:rPr lang="en-US" dirty="0" smtClean="0">
                <a:solidFill>
                  <a:schemeClr val="tx1">
                    <a:lumMod val="95000"/>
                    <a:lumOff val="5000"/>
                  </a:schemeClr>
                </a:solidFill>
                <a:hlinkClick r:id="rId2"/>
              </a:rPr>
              <a:t> link</a:t>
            </a:r>
            <a:r>
              <a:rPr lang="en-US" dirty="0" smtClean="0">
                <a:solidFill>
                  <a:schemeClr val="tx1">
                    <a:lumMod val="95000"/>
                    <a:lumOff val="5000"/>
                  </a:schemeClr>
                </a:solidFill>
              </a:rPr>
              <a:t>/(logo above) </a:t>
            </a:r>
            <a:r>
              <a:rPr lang="en-US" dirty="0" smtClean="0">
                <a:solidFill>
                  <a:schemeClr val="tx1"/>
                </a:solidFill>
              </a:rPr>
              <a:t>to your </a:t>
            </a:r>
            <a:r>
              <a:rPr lang="en-US" dirty="0" err="1" smtClean="0">
                <a:solidFill>
                  <a:schemeClr val="tx1"/>
                </a:solidFill>
              </a:rPr>
              <a:t>MySchoolPages</a:t>
            </a:r>
            <a:r>
              <a:rPr lang="en-US" dirty="0" smtClean="0">
                <a:solidFill>
                  <a:schemeClr val="tx1"/>
                </a:solidFill>
              </a:rPr>
              <a:t>/PTSA website.</a:t>
            </a:r>
          </a:p>
          <a:p>
            <a:pPr lvl="1"/>
            <a:r>
              <a:rPr lang="en-US" dirty="0" smtClean="0">
                <a:solidFill>
                  <a:schemeClr val="tx1"/>
                </a:solidFill>
              </a:rPr>
              <a:t>Link your PTSA </a:t>
            </a:r>
            <a:r>
              <a:rPr lang="en-US" dirty="0" err="1" smtClean="0">
                <a:solidFill>
                  <a:schemeClr val="tx1"/>
                </a:solidFill>
              </a:rPr>
              <a:t>Facebook</a:t>
            </a:r>
            <a:r>
              <a:rPr lang="en-US" dirty="0" smtClean="0">
                <a:solidFill>
                  <a:schemeClr val="tx1"/>
                </a:solidFill>
              </a:rPr>
              <a:t>/Website to </a:t>
            </a:r>
            <a:r>
              <a:rPr lang="en-US" dirty="0" err="1" smtClean="0">
                <a:solidFill>
                  <a:schemeClr val="tx1"/>
                </a:solidFill>
                <a:hlinkClick r:id="rId3"/>
              </a:rPr>
              <a:t>Parent</a:t>
            </a:r>
            <a:r>
              <a:rPr lang="en-US" i="1" dirty="0" err="1" smtClean="0">
                <a:solidFill>
                  <a:schemeClr val="tx1"/>
                </a:solidFill>
                <a:hlinkClick r:id="rId3"/>
              </a:rPr>
              <a:t>Wiser</a:t>
            </a:r>
            <a:r>
              <a:rPr lang="en-US" dirty="0" smtClean="0">
                <a:solidFill>
                  <a:schemeClr val="tx1"/>
                </a:solidFill>
                <a:hlinkClick r:id="rId3"/>
              </a:rPr>
              <a:t> </a:t>
            </a:r>
            <a:r>
              <a:rPr lang="en-US" dirty="0" err="1" smtClean="0">
                <a:solidFill>
                  <a:schemeClr val="tx1"/>
                </a:solidFill>
                <a:hlinkClick r:id="rId3"/>
              </a:rPr>
              <a:t>Facebook</a:t>
            </a:r>
            <a:r>
              <a:rPr lang="en-US" dirty="0" smtClean="0">
                <a:solidFill>
                  <a:schemeClr val="tx1"/>
                </a:solidFill>
              </a:rPr>
              <a:t>.</a:t>
            </a:r>
            <a:endParaRPr lang="en-US" sz="2000" dirty="0" smtClean="0">
              <a:solidFill>
                <a:schemeClr val="tx1"/>
              </a:solidFill>
            </a:endParaRPr>
          </a:p>
          <a:p>
            <a:r>
              <a:rPr lang="en-US" sz="2000" dirty="0" smtClean="0">
                <a:solidFill>
                  <a:schemeClr val="tx1"/>
                </a:solidFill>
              </a:rPr>
              <a:t>Back-to-School Check In  - if you collected parent names/emails for </a:t>
            </a:r>
            <a:r>
              <a:rPr lang="en-US" sz="2000" dirty="0" err="1" smtClean="0">
                <a:solidFill>
                  <a:schemeClr val="tx1"/>
                </a:solidFill>
              </a:rPr>
              <a:t>Parent</a:t>
            </a:r>
            <a:r>
              <a:rPr lang="en-US" sz="2000" i="1" dirty="0" err="1" smtClean="0">
                <a:solidFill>
                  <a:schemeClr val="tx1"/>
                </a:solidFill>
              </a:rPr>
              <a:t>Wiser</a:t>
            </a:r>
            <a:r>
              <a:rPr lang="en-US" sz="2000" dirty="0" smtClean="0">
                <a:solidFill>
                  <a:schemeClr val="tx1"/>
                </a:solidFill>
              </a:rPr>
              <a:t> subscription, forward contacts list to </a:t>
            </a:r>
            <a:r>
              <a:rPr lang="en-US" sz="2000" dirty="0" smtClean="0">
                <a:solidFill>
                  <a:schemeClr val="tx1"/>
                </a:solidFill>
                <a:hlinkClick r:id="rId4"/>
              </a:rPr>
              <a:t>parentwiser@issaquahptsa.org</a:t>
            </a:r>
            <a:r>
              <a:rPr lang="en-US" sz="2000" dirty="0" smtClean="0">
                <a:solidFill>
                  <a:schemeClr val="tx1"/>
                </a:solidFill>
              </a:rPr>
              <a:t>.</a:t>
            </a:r>
          </a:p>
          <a:p>
            <a:endParaRPr lang="en-US" sz="2000" i="1" dirty="0" smtClean="0">
              <a:solidFill>
                <a:srgbClr val="0070C0"/>
              </a:solidFill>
            </a:endParaRPr>
          </a:p>
        </p:txBody>
      </p:sp>
      <p:pic>
        <p:nvPicPr>
          <p:cNvPr id="4" name="Picture 3" descr="C:\Users\Debbie\AppData\Local\Microsoft\Windows\INetCache\IE\3H9GNKAR\Parentwiser.jpg"/>
          <p:cNvPicPr/>
          <p:nvPr/>
        </p:nvPicPr>
        <p:blipFill>
          <a:blip r:embed="rId5" cstate="print"/>
          <a:srcRect/>
          <a:stretch>
            <a:fillRect/>
          </a:stretch>
        </p:blipFill>
        <p:spPr bwMode="auto">
          <a:xfrm>
            <a:off x="444685" y="166255"/>
            <a:ext cx="2987284" cy="1223158"/>
          </a:xfrm>
          <a:prstGeom prst="rect">
            <a:avLst/>
          </a:prstGeom>
          <a:noFill/>
          <a:ln w="9525">
            <a:noFill/>
            <a:miter lim="800000"/>
            <a:headEnd/>
            <a:tailEnd/>
          </a:ln>
        </p:spPr>
      </p:pic>
    </p:spTree>
    <p:extLst>
      <p:ext uri="{BB962C8B-B14F-4D97-AF65-F5344CB8AC3E}">
        <p14:creationId xmlns:p14="http://schemas.microsoft.com/office/powerpoint/2010/main" val="48595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53513"/>
                </a:solidFill>
              </a:rPr>
              <a:t>FACE @</a:t>
            </a:r>
            <a:r>
              <a:rPr lang="en-US" dirty="0" err="1" smtClean="0">
                <a:solidFill>
                  <a:srgbClr val="B53513"/>
                </a:solidFill>
              </a:rPr>
              <a:t>issaquahptsa.org</a:t>
            </a:r>
            <a:r>
              <a:rPr lang="en-US" dirty="0">
                <a:solidFill>
                  <a:schemeClr val="tx1"/>
                </a:solidFill>
              </a:rPr>
              <a:t/>
            </a:r>
            <a:br>
              <a:rPr lang="en-US" dirty="0">
                <a:solidFill>
                  <a:schemeClr val="tx1"/>
                </a:solidFill>
              </a:rPr>
            </a:br>
            <a:r>
              <a:rPr lang="en-US" sz="2800" dirty="0">
                <a:solidFill>
                  <a:schemeClr val="tx1"/>
                </a:solidFill>
              </a:rPr>
              <a:t>Ina </a:t>
            </a:r>
            <a:r>
              <a:rPr lang="en-US" sz="2800" dirty="0" err="1">
                <a:solidFill>
                  <a:schemeClr val="tx1"/>
                </a:solidFill>
              </a:rPr>
              <a:t>Ghangurde</a:t>
            </a:r>
            <a:endParaRPr lang="en-US" sz="2800"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Identify a FACE liaison at every </a:t>
            </a:r>
            <a:r>
              <a:rPr lang="en-US" dirty="0" smtClean="0"/>
              <a:t>school</a:t>
            </a:r>
          </a:p>
          <a:p>
            <a:r>
              <a:rPr lang="en-US" dirty="0" smtClean="0"/>
              <a:t>Preferably</a:t>
            </a:r>
            <a:r>
              <a:rPr lang="en-US" dirty="0"/>
              <a:t>, this person should be multi-cultural</a:t>
            </a:r>
          </a:p>
          <a:p>
            <a:r>
              <a:rPr lang="en-US" dirty="0"/>
              <a:t>Contact me with</a:t>
            </a:r>
            <a:r>
              <a:rPr lang="en-US" dirty="0">
                <a:solidFill>
                  <a:srgbClr val="404040"/>
                </a:solidFill>
              </a:rPr>
              <a:t> questions or for help if </a:t>
            </a:r>
            <a:r>
              <a:rPr lang="en-US" dirty="0" smtClean="0">
                <a:solidFill>
                  <a:srgbClr val="404040"/>
                </a:solidFill>
              </a:rPr>
              <a:t>needed</a:t>
            </a:r>
          </a:p>
          <a:p>
            <a:r>
              <a:rPr lang="en-US" dirty="0" smtClean="0">
                <a:solidFill>
                  <a:srgbClr val="404040"/>
                </a:solidFill>
              </a:rPr>
              <a:t>Hand outs!</a:t>
            </a:r>
            <a:endParaRPr lang="en-US" dirty="0">
              <a:solidFill>
                <a:srgbClr val="404040"/>
              </a:solidFill>
            </a:endParaRPr>
          </a:p>
        </p:txBody>
      </p:sp>
    </p:spTree>
    <p:extLst>
      <p:ext uri="{BB962C8B-B14F-4D97-AF65-F5344CB8AC3E}">
        <p14:creationId xmlns:p14="http://schemas.microsoft.com/office/powerpoint/2010/main" val="1505350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98379"/>
            <a:ext cx="6347713" cy="1320800"/>
          </a:xfrm>
        </p:spPr>
        <p:txBody>
          <a:bodyPr>
            <a:normAutofit/>
          </a:bodyPr>
          <a:lstStyle/>
          <a:p>
            <a:r>
              <a:rPr lang="en-US" sz="2800" dirty="0" smtClean="0"/>
              <a:t>Issaquah Schools Foundation Liaison</a:t>
            </a:r>
            <a:br>
              <a:rPr lang="en-US" sz="2800" dirty="0" smtClean="0"/>
            </a:br>
            <a:r>
              <a:rPr lang="en-US" sz="2800" dirty="0" smtClean="0">
                <a:solidFill>
                  <a:schemeClr val="tx1"/>
                </a:solidFill>
              </a:rPr>
              <a:t>Valerie </a:t>
            </a:r>
            <a:r>
              <a:rPr lang="en-US" sz="2800" dirty="0" err="1" smtClean="0">
                <a:solidFill>
                  <a:schemeClr val="tx1"/>
                </a:solidFill>
              </a:rPr>
              <a:t>Yanni</a:t>
            </a:r>
            <a:endParaRPr lang="en-US" sz="2800" dirty="0"/>
          </a:p>
        </p:txBody>
      </p:sp>
      <p:sp>
        <p:nvSpPr>
          <p:cNvPr id="3" name="Content Placeholder 2"/>
          <p:cNvSpPr>
            <a:spLocks noGrp="1"/>
          </p:cNvSpPr>
          <p:nvPr>
            <p:ph idx="1"/>
          </p:nvPr>
        </p:nvSpPr>
        <p:spPr>
          <a:xfrm>
            <a:off x="609599" y="1732548"/>
            <a:ext cx="6347714" cy="4844716"/>
          </a:xfrm>
        </p:spPr>
        <p:txBody>
          <a:bodyPr>
            <a:normAutofit lnSpcReduction="10000"/>
          </a:bodyPr>
          <a:lstStyle/>
          <a:p>
            <a:r>
              <a:rPr lang="en-US" b="1" dirty="0" err="1" smtClean="0"/>
              <a:t>Kateri</a:t>
            </a:r>
            <a:r>
              <a:rPr lang="en-US" b="1" dirty="0" smtClean="0"/>
              <a:t> Brow and Classroom Enrichment Grants</a:t>
            </a:r>
          </a:p>
          <a:p>
            <a:pPr lvl="1"/>
            <a:r>
              <a:rPr lang="en-US" dirty="0" smtClean="0"/>
              <a:t>Grant applications are only accepted on line.  </a:t>
            </a:r>
          </a:p>
          <a:p>
            <a:pPr lvl="1"/>
            <a:r>
              <a:rPr lang="en-US" dirty="0" smtClean="0"/>
              <a:t>Visit </a:t>
            </a:r>
            <a:r>
              <a:rPr lang="en-US" dirty="0" err="1" smtClean="0"/>
              <a:t>isfdn.org</a:t>
            </a:r>
            <a:r>
              <a:rPr lang="en-US" dirty="0" smtClean="0"/>
              <a:t>/grants for dates and evaluations.  </a:t>
            </a:r>
          </a:p>
          <a:p>
            <a:pPr lvl="1"/>
            <a:r>
              <a:rPr lang="en-US" dirty="0" smtClean="0"/>
              <a:t>Access the online application.  </a:t>
            </a:r>
          </a:p>
          <a:p>
            <a:pPr lvl="1"/>
            <a:r>
              <a:rPr lang="en-US" dirty="0" smtClean="0"/>
              <a:t>View the judging rubric and the Grant Writing  Workshop Presentation. </a:t>
            </a:r>
            <a:r>
              <a:rPr lang="en-US" dirty="0"/>
              <a:t/>
            </a:r>
            <a:br>
              <a:rPr lang="en-US" dirty="0"/>
            </a:br>
            <a:endParaRPr lang="en-US" dirty="0" smtClean="0"/>
          </a:p>
          <a:p>
            <a:r>
              <a:rPr lang="en-US" b="1" dirty="0" smtClean="0"/>
              <a:t>Over 300 Voice Mentors</a:t>
            </a:r>
          </a:p>
          <a:p>
            <a:pPr lvl="1"/>
            <a:r>
              <a:rPr lang="en-US" dirty="0" smtClean="0"/>
              <a:t>If you would like to be a VOICE mentor email: </a:t>
            </a:r>
            <a:r>
              <a:rPr lang="en-US" dirty="0" smtClean="0">
                <a:hlinkClick r:id="rId2"/>
              </a:rPr>
              <a:t>voice@isfdn.org</a:t>
            </a:r>
            <a:r>
              <a:rPr lang="en-US" dirty="0" smtClean="0"/>
              <a:t> or call: 425-391-8557</a:t>
            </a:r>
            <a:endParaRPr lang="en-US" dirty="0" smtClean="0"/>
          </a:p>
          <a:p>
            <a:r>
              <a:rPr lang="en-US" b="1" dirty="0" smtClean="0"/>
              <a:t>DINING </a:t>
            </a:r>
            <a:r>
              <a:rPr lang="en-US" b="1" dirty="0"/>
              <a:t>FOR KIDS</a:t>
            </a:r>
            <a:r>
              <a:rPr lang="en-US" dirty="0"/>
              <a:t/>
            </a:r>
            <a:br>
              <a:rPr lang="en-US" dirty="0"/>
            </a:br>
            <a:r>
              <a:rPr lang="en-US" dirty="0" smtClean="0"/>
              <a:t>Wednesday, Dec. 6</a:t>
            </a:r>
            <a:r>
              <a:rPr lang="en-US" baseline="30000" dirty="0" smtClean="0"/>
              <a:t>th</a:t>
            </a:r>
            <a:r>
              <a:rPr lang="en-US" dirty="0" smtClean="0"/>
              <a:t> </a:t>
            </a:r>
            <a:r>
              <a:rPr lang="en-US" dirty="0" err="1" smtClean="0"/>
              <a:t>Chinoise</a:t>
            </a:r>
            <a:r>
              <a:rPr lang="en-US" dirty="0" smtClean="0"/>
              <a:t> Sushi Bar and Asian Grill (in the Issaquah Highlands next to the movie theater) Lunch and Dinner.</a:t>
            </a:r>
            <a:r>
              <a:rPr lang="en-US" dirty="0"/>
              <a:t/>
            </a:r>
            <a:br>
              <a:rPr lang="en-US" dirty="0"/>
            </a:br>
            <a:endParaRPr lang="en-US" dirty="0" smtClean="0"/>
          </a:p>
        </p:txBody>
      </p:sp>
      <p:pic>
        <p:nvPicPr>
          <p:cNvPr id="4" name="Picture 3"/>
          <p:cNvPicPr>
            <a:picLocks noChangeAspect="1"/>
          </p:cNvPicPr>
          <p:nvPr/>
        </p:nvPicPr>
        <p:blipFill>
          <a:blip r:embed="rId3"/>
          <a:stretch>
            <a:fillRect/>
          </a:stretch>
        </p:blipFill>
        <p:spPr>
          <a:xfrm>
            <a:off x="6957312" y="609600"/>
            <a:ext cx="1928643" cy="898358"/>
          </a:xfrm>
          <a:prstGeom prst="rect">
            <a:avLst/>
          </a:prstGeom>
        </p:spPr>
      </p:pic>
    </p:spTree>
    <p:extLst>
      <p:ext uri="{BB962C8B-B14F-4D97-AF65-F5344CB8AC3E}">
        <p14:creationId xmlns:p14="http://schemas.microsoft.com/office/powerpoint/2010/main" val="966455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Report</a:t>
            </a:r>
            <a:br>
              <a:rPr lang="en-US" dirty="0" smtClean="0"/>
            </a:br>
            <a:r>
              <a:rPr lang="en-US" sz="2800" dirty="0" smtClean="0">
                <a:solidFill>
                  <a:srgbClr val="000000"/>
                </a:solidFill>
              </a:rPr>
              <a:t>Becky Gordon &amp; Leslie </a:t>
            </a:r>
            <a:r>
              <a:rPr lang="en-US" sz="2800" dirty="0" err="1" smtClean="0">
                <a:solidFill>
                  <a:srgbClr val="000000"/>
                </a:solidFill>
              </a:rPr>
              <a:t>Kahler</a:t>
            </a:r>
            <a:endParaRPr lang="en-US" dirty="0"/>
          </a:p>
        </p:txBody>
      </p:sp>
      <p:sp>
        <p:nvSpPr>
          <p:cNvPr id="3" name="Content Placeholder 2"/>
          <p:cNvSpPr>
            <a:spLocks noGrp="1"/>
          </p:cNvSpPr>
          <p:nvPr>
            <p:ph idx="1"/>
          </p:nvPr>
        </p:nvSpPr>
        <p:spPr>
          <a:xfrm>
            <a:off x="609598" y="1930400"/>
            <a:ext cx="6347714" cy="4630821"/>
          </a:xfrm>
        </p:spPr>
        <p:txBody>
          <a:bodyPr>
            <a:normAutofit lnSpcReduction="10000"/>
          </a:bodyPr>
          <a:lstStyle/>
          <a:p>
            <a:r>
              <a:rPr lang="en-US" dirty="0" smtClean="0"/>
              <a:t>Thank you!</a:t>
            </a:r>
          </a:p>
          <a:p>
            <a:pPr lvl="1"/>
            <a:r>
              <a:rPr lang="en-US" dirty="0" smtClean="0"/>
              <a:t>Liberty High PTSA </a:t>
            </a:r>
            <a:r>
              <a:rPr lang="mr-IN" dirty="0" smtClean="0"/>
              <a:t>–</a:t>
            </a:r>
            <a:r>
              <a:rPr lang="en-US" dirty="0" smtClean="0"/>
              <a:t> For hosting One Love for the district</a:t>
            </a:r>
          </a:p>
          <a:p>
            <a:pPr lvl="1"/>
            <a:r>
              <a:rPr lang="en-US" dirty="0" err="1" smtClean="0"/>
              <a:t>Parentwiser</a:t>
            </a:r>
            <a:r>
              <a:rPr lang="en-US" dirty="0" smtClean="0"/>
              <a:t> </a:t>
            </a:r>
            <a:r>
              <a:rPr lang="mr-IN" dirty="0" smtClean="0"/>
              <a:t>–</a:t>
            </a:r>
            <a:r>
              <a:rPr lang="en-US" dirty="0" smtClean="0"/>
              <a:t> </a:t>
            </a:r>
            <a:r>
              <a:rPr lang="en-US" dirty="0" err="1" smtClean="0"/>
              <a:t>iRules</a:t>
            </a:r>
            <a:r>
              <a:rPr lang="en-US" dirty="0" smtClean="0"/>
              <a:t> </a:t>
            </a:r>
          </a:p>
          <a:p>
            <a:r>
              <a:rPr lang="en-US" dirty="0" smtClean="0"/>
              <a:t>New password to the Leadership Guides</a:t>
            </a:r>
          </a:p>
          <a:p>
            <a:pPr lvl="1"/>
            <a:r>
              <a:rPr lang="en-US" dirty="0" smtClean="0"/>
              <a:t>Username:  Every Password:  Child</a:t>
            </a:r>
          </a:p>
          <a:p>
            <a:r>
              <a:rPr lang="en-US" dirty="0" smtClean="0"/>
              <a:t>PTA and the Principal </a:t>
            </a:r>
            <a:r>
              <a:rPr lang="mr-IN" dirty="0" smtClean="0"/>
              <a:t>–</a:t>
            </a:r>
            <a:r>
              <a:rPr lang="en-US" dirty="0" smtClean="0"/>
              <a:t> November 16</a:t>
            </a:r>
          </a:p>
          <a:p>
            <a:pPr lvl="1"/>
            <a:r>
              <a:rPr lang="en-US" dirty="0" smtClean="0"/>
              <a:t>11:45 </a:t>
            </a:r>
            <a:r>
              <a:rPr lang="mr-IN" dirty="0" smtClean="0"/>
              <a:t>–</a:t>
            </a:r>
            <a:r>
              <a:rPr lang="en-US" dirty="0" smtClean="0"/>
              <a:t> 12:45 L. Michelle &amp; Moriah </a:t>
            </a:r>
            <a:r>
              <a:rPr lang="en-US" dirty="0" err="1" smtClean="0"/>
              <a:t>Banasick</a:t>
            </a:r>
            <a:r>
              <a:rPr lang="en-US" dirty="0" smtClean="0"/>
              <a:t> (all presidents)</a:t>
            </a:r>
          </a:p>
          <a:p>
            <a:pPr lvl="1"/>
            <a:r>
              <a:rPr lang="en-US" dirty="0" smtClean="0"/>
              <a:t>12:45 </a:t>
            </a:r>
            <a:r>
              <a:rPr lang="mr-IN" dirty="0" smtClean="0"/>
              <a:t>–</a:t>
            </a:r>
            <a:r>
              <a:rPr lang="en-US" dirty="0" smtClean="0"/>
              <a:t> 1:15 Elem. Presidents join the Elem principal’s meeting </a:t>
            </a:r>
            <a:r>
              <a:rPr lang="mr-IN" dirty="0" smtClean="0"/>
              <a:t>–</a:t>
            </a:r>
            <a:r>
              <a:rPr lang="en-US" dirty="0" smtClean="0"/>
              <a:t> already in progress</a:t>
            </a:r>
          </a:p>
          <a:p>
            <a:r>
              <a:rPr lang="en-US" dirty="0" smtClean="0"/>
              <a:t>Executive Limitation </a:t>
            </a:r>
            <a:r>
              <a:rPr lang="mr-IN" dirty="0" smtClean="0"/>
              <a:t>–</a:t>
            </a:r>
            <a:r>
              <a:rPr lang="en-US" dirty="0" smtClean="0"/>
              <a:t> 16 Equity</a:t>
            </a:r>
          </a:p>
          <a:p>
            <a:r>
              <a:rPr lang="en-US" dirty="0" err="1" smtClean="0"/>
              <a:t>Mailchimp</a:t>
            </a:r>
            <a:r>
              <a:rPr lang="en-US" dirty="0" smtClean="0"/>
              <a:t> calendar of events </a:t>
            </a:r>
            <a:r>
              <a:rPr lang="mr-IN" dirty="0" smtClean="0"/>
              <a:t>–</a:t>
            </a:r>
            <a:r>
              <a:rPr lang="en-US" dirty="0" smtClean="0"/>
              <a:t> discontinue</a:t>
            </a:r>
          </a:p>
          <a:p>
            <a:r>
              <a:rPr lang="en-US" dirty="0" smtClean="0"/>
              <a:t>December training?</a:t>
            </a:r>
          </a:p>
          <a:p>
            <a:r>
              <a:rPr lang="en-US" dirty="0" smtClean="0"/>
              <a:t>Echo Glen support</a:t>
            </a:r>
            <a:endParaRPr lang="en-US" dirty="0" smtClean="0"/>
          </a:p>
          <a:p>
            <a:endParaRPr lang="en-US" dirty="0" smtClean="0"/>
          </a:p>
          <a:p>
            <a:endParaRPr lang="en-US" dirty="0"/>
          </a:p>
        </p:txBody>
      </p:sp>
    </p:spTree>
    <p:extLst>
      <p:ext uri="{BB962C8B-B14F-4D97-AF65-F5344CB8AC3E}">
        <p14:creationId xmlns:p14="http://schemas.microsoft.com/office/powerpoint/2010/main" val="1475630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a:t>
            </a:r>
            <a:br>
              <a:rPr lang="en-US" dirty="0"/>
            </a:br>
            <a:r>
              <a:rPr lang="en-US" sz="2800" dirty="0">
                <a:solidFill>
                  <a:schemeClr val="tx1"/>
                </a:solidFill>
              </a:rPr>
              <a:t>Carrie Hipsher</a:t>
            </a:r>
            <a:endParaRPr lang="en-US" dirty="0"/>
          </a:p>
        </p:txBody>
      </p:sp>
      <p:sp>
        <p:nvSpPr>
          <p:cNvPr id="3" name="Content Placeholder 2"/>
          <p:cNvSpPr>
            <a:spLocks noGrp="1"/>
          </p:cNvSpPr>
          <p:nvPr>
            <p:ph idx="1"/>
          </p:nvPr>
        </p:nvSpPr>
        <p:spPr/>
        <p:txBody>
          <a:bodyPr/>
          <a:lstStyle/>
          <a:p>
            <a:r>
              <a:rPr lang="en-US" dirty="0"/>
              <a:t>Identify special </a:t>
            </a:r>
            <a:r>
              <a:rPr lang="en-US" dirty="0" err="1"/>
              <a:t>ed</a:t>
            </a:r>
            <a:r>
              <a:rPr lang="en-US" dirty="0"/>
              <a:t> liaison at every school.</a:t>
            </a:r>
          </a:p>
          <a:p>
            <a:r>
              <a:rPr lang="en-US" dirty="0"/>
              <a:t>Preferably, this person should have a student with an IEP or 504.</a:t>
            </a:r>
          </a:p>
          <a:p>
            <a:r>
              <a:rPr lang="en-US" dirty="0"/>
              <a:t>Please send me Chair/Rep names. </a:t>
            </a:r>
            <a:r>
              <a:rPr lang="en-US" dirty="0">
                <a:hlinkClick r:id="rId2"/>
              </a:rPr>
              <a:t>Special-ed@issaquahptsa.org</a:t>
            </a:r>
            <a:r>
              <a:rPr lang="en-US" dirty="0"/>
              <a:t> or </a:t>
            </a:r>
            <a:r>
              <a:rPr lang="en-US" dirty="0">
                <a:hlinkClick r:id="rId3"/>
              </a:rPr>
              <a:t>carriehipsher@Hotmail.com</a:t>
            </a:r>
            <a:r>
              <a:rPr lang="en-US" dirty="0"/>
              <a:t> </a:t>
            </a:r>
          </a:p>
          <a:p>
            <a:r>
              <a:rPr lang="en-US" dirty="0"/>
              <a:t>Contact me with</a:t>
            </a:r>
            <a:r>
              <a:rPr lang="en-US" dirty="0">
                <a:solidFill>
                  <a:srgbClr val="404040"/>
                </a:solidFill>
              </a:rPr>
              <a:t> questions or for help if needed. I can probably help identify people at the schools.</a:t>
            </a:r>
          </a:p>
          <a:p>
            <a:r>
              <a:rPr lang="en-US" dirty="0"/>
              <a:t>Share “Club Inclusive” Facebook post to your school community.</a:t>
            </a:r>
          </a:p>
          <a:p>
            <a:r>
              <a:rPr lang="en-US" dirty="0"/>
              <a:t>Encourage your community to join our private Facebook group – </a:t>
            </a:r>
            <a:r>
              <a:rPr lang="en-US" dirty="0">
                <a:hlinkClick r:id="rId4"/>
              </a:rPr>
              <a:t>www.facebook.com/groups/IssaquahSTAR</a:t>
            </a:r>
            <a:r>
              <a:rPr lang="en-US" dirty="0"/>
              <a:t> </a:t>
            </a:r>
          </a:p>
        </p:txBody>
      </p:sp>
    </p:spTree>
    <p:extLst>
      <p:ext uri="{BB962C8B-B14F-4D97-AF65-F5344CB8AC3E}">
        <p14:creationId xmlns:p14="http://schemas.microsoft.com/office/powerpoint/2010/main" val="1576079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958" y="0"/>
            <a:ext cx="5119651" cy="6858000"/>
          </a:xfrm>
          <a:prstGeom prst="rect">
            <a:avLst/>
          </a:prstGeom>
        </p:spPr>
      </p:pic>
    </p:spTree>
    <p:extLst>
      <p:ext uri="{BB962C8B-B14F-4D97-AF65-F5344CB8AC3E}">
        <p14:creationId xmlns:p14="http://schemas.microsoft.com/office/powerpoint/2010/main" val="888800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Youth</a:t>
            </a:r>
            <a:br>
              <a:rPr lang="en-US" dirty="0" smtClean="0"/>
            </a:br>
            <a:r>
              <a:rPr lang="en-US" sz="2800" dirty="0" smtClean="0">
                <a:solidFill>
                  <a:schemeClr val="tx1"/>
                </a:solidFill>
              </a:rPr>
              <a:t>Andie </a:t>
            </a:r>
            <a:r>
              <a:rPr lang="en-US" sz="2800" dirty="0" err="1" smtClean="0">
                <a:solidFill>
                  <a:schemeClr val="tx1"/>
                </a:solidFill>
              </a:rPr>
              <a:t>Adee</a:t>
            </a:r>
            <a:endParaRPr lang="en-US" dirty="0"/>
          </a:p>
        </p:txBody>
      </p:sp>
      <p:sp>
        <p:nvSpPr>
          <p:cNvPr id="3" name="Content Placeholder 2"/>
          <p:cNvSpPr>
            <a:spLocks noGrp="1"/>
          </p:cNvSpPr>
          <p:nvPr>
            <p:ph idx="1"/>
          </p:nvPr>
        </p:nvSpPr>
        <p:spPr>
          <a:xfrm>
            <a:off x="609598" y="1737509"/>
            <a:ext cx="6347714" cy="3880773"/>
          </a:xfrm>
        </p:spPr>
        <p:txBody>
          <a:bodyPr>
            <a:normAutofit lnSpcReduction="10000"/>
          </a:bodyPr>
          <a:lstStyle/>
          <a:p>
            <a:r>
              <a:rPr lang="en-US" i="1" dirty="0" smtClean="0"/>
              <a:t>The Power of Me, The Power of We! </a:t>
            </a:r>
            <a:r>
              <a:rPr lang="en-US" dirty="0" smtClean="0"/>
              <a:t>Youth Summit</a:t>
            </a:r>
          </a:p>
          <a:p>
            <a:r>
              <a:rPr lang="en-US" dirty="0" smtClean="0"/>
              <a:t>Saturday, November 11 from 9AM – 4PM</a:t>
            </a:r>
          </a:p>
          <a:p>
            <a:r>
              <a:rPr lang="en-US" dirty="0" smtClean="0"/>
              <a:t>Pacific Cascade Middle School</a:t>
            </a:r>
          </a:p>
          <a:p>
            <a:r>
              <a:rPr lang="en-US" dirty="0" smtClean="0"/>
              <a:t>High School students will receive volunteer hours to help facilitate break-out sessions and mentor middle school students</a:t>
            </a:r>
          </a:p>
          <a:p>
            <a:r>
              <a:rPr lang="en-US" dirty="0"/>
              <a:t>Registration at www.eventbrite.com/o/influence-the-choice-15321775883</a:t>
            </a:r>
            <a:endParaRPr lang="en-US" dirty="0" smtClean="0"/>
          </a:p>
          <a:p>
            <a:pPr marL="0" indent="0">
              <a:buNone/>
            </a:pPr>
            <a:r>
              <a:rPr lang="en-US" dirty="0" smtClean="0"/>
              <a:t>This is an inspirational one-day FREE event for middle school students.  We will enjoy food, fun, and friends as we learn about becoming change makers in the areas of substance abuse prevention and mental health promotion.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51" y="5821855"/>
            <a:ext cx="3956867" cy="663234"/>
          </a:xfrm>
          <a:prstGeom prst="rect">
            <a:avLst/>
          </a:prstGeom>
        </p:spPr>
      </p:pic>
    </p:spTree>
    <p:extLst>
      <p:ext uri="{BB962C8B-B14F-4D97-AF65-F5344CB8AC3E}">
        <p14:creationId xmlns:p14="http://schemas.microsoft.com/office/powerpoint/2010/main" val="2004235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2017486"/>
          </a:xfrm>
        </p:spPr>
        <p:txBody>
          <a:bodyPr>
            <a:normAutofit/>
          </a:bodyPr>
          <a:lstStyle/>
          <a:p>
            <a:r>
              <a:rPr lang="en-US" dirty="0" smtClean="0"/>
              <a:t>GLASS FUSING</a:t>
            </a:r>
            <a:br>
              <a:rPr lang="en-US" dirty="0" smtClean="0"/>
            </a:br>
            <a:r>
              <a:rPr lang="en-US" dirty="0" smtClean="0"/>
              <a:t>NOV. 17</a:t>
            </a:r>
            <a:r>
              <a:rPr lang="en-US" baseline="30000" dirty="0" smtClean="0"/>
              <a:t>TH</a:t>
            </a:r>
            <a:r>
              <a:rPr lang="en-US" dirty="0" smtClean="0"/>
              <a:t> 12 – 2:30</a:t>
            </a:r>
            <a:br>
              <a:rPr lang="en-US" dirty="0" smtClean="0"/>
            </a:br>
            <a:r>
              <a:rPr lang="en-US" dirty="0" smtClean="0"/>
              <a:t>Hailstone Feed Store</a:t>
            </a:r>
            <a:endParaRPr lang="en-US" dirty="0"/>
          </a:p>
        </p:txBody>
      </p:sp>
      <p:sp>
        <p:nvSpPr>
          <p:cNvPr id="6" name="Content Placeholder 5"/>
          <p:cNvSpPr>
            <a:spLocks noGrp="1"/>
          </p:cNvSpPr>
          <p:nvPr>
            <p:ph idx="1"/>
          </p:nvPr>
        </p:nvSpPr>
        <p:spPr>
          <a:xfrm>
            <a:off x="609599" y="3773714"/>
            <a:ext cx="7489372" cy="2743199"/>
          </a:xfrm>
        </p:spPr>
        <p:txBody>
          <a:bodyPr>
            <a:normAutofit lnSpcReduction="10000"/>
          </a:bodyPr>
          <a:lstStyle/>
          <a:p>
            <a:r>
              <a:rPr lang="en-US" dirty="0"/>
              <a:t>Come and learn the basics of purchasing, </a:t>
            </a:r>
            <a:r>
              <a:rPr lang="en-US" dirty="0" err="1"/>
              <a:t>planing</a:t>
            </a:r>
            <a:r>
              <a:rPr lang="en-US" dirty="0"/>
              <a:t>, safety, cutting and fusing glass projects for your students.  Juliette will teach several projects and you will leave with an example (to be fired at your school) of a project which works with the age group you work with.  2nd - 5th grades</a:t>
            </a:r>
          </a:p>
          <a:p>
            <a:r>
              <a:rPr lang="en-US" dirty="0"/>
              <a:t>Class will be held at the Hailstone Feed Store</a:t>
            </a:r>
          </a:p>
          <a:p>
            <a:r>
              <a:rPr lang="en-US" b="1" dirty="0"/>
              <a:t>Hailstone Feed Store </a:t>
            </a:r>
            <a:r>
              <a:rPr lang="en-US" dirty="0"/>
              <a:t/>
            </a:r>
            <a:br>
              <a:rPr lang="en-US" dirty="0"/>
            </a:br>
            <a:r>
              <a:rPr lang="en-US" dirty="0"/>
              <a:t>232 Front Street North</a:t>
            </a:r>
            <a:br>
              <a:rPr lang="en-US" dirty="0"/>
            </a:br>
            <a:r>
              <a:rPr lang="en-US" dirty="0"/>
              <a:t>Issaquah, WA 98027</a:t>
            </a:r>
          </a:p>
          <a:p>
            <a:endParaRPr lang="en-US" dirty="0"/>
          </a:p>
        </p:txBody>
      </p:sp>
      <p:sp>
        <p:nvSpPr>
          <p:cNvPr id="8" name="TextBox 7"/>
          <p:cNvSpPr txBox="1"/>
          <p:nvPr/>
        </p:nvSpPr>
        <p:spPr>
          <a:xfrm>
            <a:off x="769257" y="2823474"/>
            <a:ext cx="4354286" cy="646331"/>
          </a:xfrm>
          <a:prstGeom prst="rect">
            <a:avLst/>
          </a:prstGeom>
          <a:noFill/>
        </p:spPr>
        <p:txBody>
          <a:bodyPr wrap="square" rtlCol="0">
            <a:spAutoFit/>
          </a:bodyPr>
          <a:lstStyle/>
          <a:p>
            <a:r>
              <a:rPr lang="en-US" dirty="0">
                <a:hlinkClick r:id="rId2"/>
              </a:rPr>
              <a:t>http://</a:t>
            </a:r>
            <a:r>
              <a:rPr lang="en-US" dirty="0" smtClean="0">
                <a:hlinkClick r:id="rId2"/>
              </a:rPr>
              <a:t>www.signupgenius.com/go/10c0a49aea72ba13-glass4</a:t>
            </a:r>
            <a:r>
              <a:rPr lang="en-US" dirty="0"/>
              <a:t> </a:t>
            </a:r>
            <a:endParaRPr lang="en-US" dirty="0" smtClean="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r="30974" b="55456"/>
          <a:stretch/>
        </p:blipFill>
        <p:spPr bwMode="auto">
          <a:xfrm>
            <a:off x="5521373" y="609600"/>
            <a:ext cx="2871878" cy="2583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979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Updates</a:t>
            </a:r>
            <a:endParaRPr lang="en-US" dirty="0"/>
          </a:p>
        </p:txBody>
      </p:sp>
      <p:sp>
        <p:nvSpPr>
          <p:cNvPr id="3" name="Content Placeholder 2"/>
          <p:cNvSpPr>
            <a:spLocks noGrp="1"/>
          </p:cNvSpPr>
          <p:nvPr>
            <p:ph idx="1"/>
          </p:nvPr>
        </p:nvSpPr>
        <p:spPr/>
        <p:txBody>
          <a:bodyPr/>
          <a:lstStyle/>
          <a:p>
            <a:r>
              <a:rPr lang="en-US" dirty="0"/>
              <a:t>Ron Thiele – ISD </a:t>
            </a:r>
            <a:r>
              <a:rPr lang="en-US" dirty="0" smtClean="0"/>
              <a:t>Superintendent</a:t>
            </a:r>
          </a:p>
          <a:p>
            <a:r>
              <a:rPr lang="en-US" dirty="0" smtClean="0"/>
              <a:t>Doug Jones – President, Issaquah Education Association</a:t>
            </a:r>
          </a:p>
          <a:p>
            <a:pPr marL="0" indent="0">
              <a:buNone/>
            </a:pPr>
            <a:endParaRPr lang="en-US" dirty="0"/>
          </a:p>
        </p:txBody>
      </p:sp>
    </p:spTree>
    <p:extLst>
      <p:ext uri="{BB962C8B-B14F-4D97-AF65-F5344CB8AC3E}">
        <p14:creationId xmlns:p14="http://schemas.microsoft.com/office/powerpoint/2010/main" val="1744852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Events</a:t>
            </a:r>
            <a:endParaRPr lang="en-US" dirty="0"/>
          </a:p>
        </p:txBody>
      </p:sp>
      <p:sp>
        <p:nvSpPr>
          <p:cNvPr id="3" name="Content Placeholder 2"/>
          <p:cNvSpPr>
            <a:spLocks noGrp="1"/>
          </p:cNvSpPr>
          <p:nvPr>
            <p:ph idx="1"/>
          </p:nvPr>
        </p:nvSpPr>
        <p:spPr>
          <a:xfrm>
            <a:off x="609599" y="1588168"/>
            <a:ext cx="6347714" cy="4453195"/>
          </a:xfrm>
        </p:spPr>
        <p:txBody>
          <a:bodyPr/>
          <a:lstStyle/>
          <a:p>
            <a:r>
              <a:rPr lang="en-US" dirty="0" smtClean="0"/>
              <a:t>PTA </a:t>
            </a:r>
            <a:r>
              <a:rPr lang="en-US" dirty="0" smtClean="0"/>
              <a:t>and the </a:t>
            </a:r>
            <a:r>
              <a:rPr lang="en-US" dirty="0" smtClean="0"/>
              <a:t>Principal:  </a:t>
            </a:r>
            <a:r>
              <a:rPr lang="en-US" dirty="0" smtClean="0"/>
              <a:t>Elementary -</a:t>
            </a:r>
            <a:r>
              <a:rPr lang="en-US" dirty="0" smtClean="0"/>
              <a:t> November 16</a:t>
            </a:r>
            <a:endParaRPr lang="en-US" dirty="0" smtClean="0"/>
          </a:p>
          <a:p>
            <a:pPr lvl="1"/>
            <a:r>
              <a:rPr lang="en-US" dirty="0" smtClean="0"/>
              <a:t>11:45 </a:t>
            </a:r>
            <a:r>
              <a:rPr lang="mr-IN" dirty="0" smtClean="0"/>
              <a:t>–</a:t>
            </a:r>
            <a:r>
              <a:rPr lang="en-US" dirty="0" smtClean="0"/>
              <a:t> 12:45 Moriah </a:t>
            </a:r>
            <a:r>
              <a:rPr lang="en-US" dirty="0" err="1" smtClean="0"/>
              <a:t>Banasick</a:t>
            </a:r>
            <a:r>
              <a:rPr lang="en-US" dirty="0" smtClean="0"/>
              <a:t> and L. Michelle</a:t>
            </a:r>
          </a:p>
          <a:p>
            <a:pPr lvl="1"/>
            <a:r>
              <a:rPr lang="en-US" dirty="0" smtClean="0"/>
              <a:t>All presidents should attend</a:t>
            </a:r>
          </a:p>
          <a:p>
            <a:pPr lvl="1"/>
            <a:r>
              <a:rPr lang="en-US" dirty="0" smtClean="0"/>
              <a:t>12:45-1:15 Elementary Presidents join Principal's sectional</a:t>
            </a:r>
            <a:endParaRPr lang="en-US" dirty="0" smtClean="0"/>
          </a:p>
          <a:p>
            <a:r>
              <a:rPr lang="en-US" dirty="0" smtClean="0"/>
              <a:t>Reflections Turn-in - November 20</a:t>
            </a:r>
          </a:p>
          <a:p>
            <a:pPr lvl="1"/>
            <a:r>
              <a:rPr lang="en-US" dirty="0" smtClean="0"/>
              <a:t>10 am </a:t>
            </a:r>
            <a:r>
              <a:rPr lang="mr-IN" dirty="0" smtClean="0"/>
              <a:t>–</a:t>
            </a:r>
            <a:r>
              <a:rPr lang="en-US" dirty="0" smtClean="0"/>
              <a:t> 12 pm</a:t>
            </a:r>
          </a:p>
          <a:p>
            <a:pPr lvl="1"/>
            <a:r>
              <a:rPr lang="en-US" dirty="0" smtClean="0"/>
              <a:t>Issaquah Library</a:t>
            </a:r>
          </a:p>
          <a:p>
            <a:r>
              <a:rPr lang="en-US" dirty="0" smtClean="0"/>
              <a:t>District wide Reflections Reception - January 9</a:t>
            </a:r>
          </a:p>
          <a:p>
            <a:pPr lvl="1"/>
            <a:r>
              <a:rPr lang="en-US" dirty="0" smtClean="0"/>
              <a:t>6:30 </a:t>
            </a:r>
            <a:r>
              <a:rPr lang="mr-IN" dirty="0" smtClean="0"/>
              <a:t>–</a:t>
            </a:r>
            <a:r>
              <a:rPr lang="en-US" dirty="0" smtClean="0"/>
              <a:t> 8:30 pm</a:t>
            </a:r>
          </a:p>
          <a:p>
            <a:pPr lvl="1"/>
            <a:r>
              <a:rPr lang="en-US" dirty="0" smtClean="0"/>
              <a:t>At IHS</a:t>
            </a:r>
            <a:endParaRPr lang="en-US" dirty="0" smtClean="0"/>
          </a:p>
        </p:txBody>
      </p:sp>
      <p:sp>
        <p:nvSpPr>
          <p:cNvPr id="4" name="TextBox 3"/>
          <p:cNvSpPr txBox="1"/>
          <p:nvPr/>
        </p:nvSpPr>
        <p:spPr>
          <a:xfrm>
            <a:off x="-47625" y="73501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69559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Business</a:t>
            </a:r>
            <a:endParaRPr lang="en-US" dirty="0"/>
          </a:p>
        </p:txBody>
      </p:sp>
      <p:sp>
        <p:nvSpPr>
          <p:cNvPr id="3" name="Content Placeholder 2"/>
          <p:cNvSpPr>
            <a:spLocks noGrp="1"/>
          </p:cNvSpPr>
          <p:nvPr>
            <p:ph idx="1"/>
          </p:nvPr>
        </p:nvSpPr>
        <p:spPr>
          <a:xfrm>
            <a:off x="609599" y="1748589"/>
            <a:ext cx="6347714" cy="4571999"/>
          </a:xfrm>
        </p:spPr>
        <p:txBody>
          <a:bodyPr>
            <a:normAutofit/>
          </a:bodyPr>
          <a:lstStyle/>
          <a:p>
            <a:pPr marL="0" indent="0">
              <a:buNone/>
            </a:pPr>
            <a:r>
              <a:rPr lang="en-US" dirty="0" smtClean="0"/>
              <a:t>	</a:t>
            </a:r>
          </a:p>
          <a:p>
            <a:pPr marL="0" indent="0" algn="ctr">
              <a:buNone/>
            </a:pPr>
            <a:endParaRPr lang="en-US" dirty="0"/>
          </a:p>
          <a:p>
            <a:pPr marL="0" indent="0" algn="ctr">
              <a:buNone/>
            </a:pPr>
            <a:endParaRPr lang="en-US" sz="2200" b="1" dirty="0" smtClean="0"/>
          </a:p>
          <a:p>
            <a:pPr marL="0" indent="0" algn="ctr">
              <a:buNone/>
            </a:pPr>
            <a:endParaRPr lang="en-US" sz="2200" b="1" dirty="0"/>
          </a:p>
          <a:p>
            <a:pPr marL="0" indent="0" algn="ctr">
              <a:buNone/>
            </a:pPr>
            <a:endParaRPr lang="en-US" sz="2200" b="1" dirty="0" smtClean="0"/>
          </a:p>
          <a:p>
            <a:pPr marL="0" indent="0" algn="ctr">
              <a:buNone/>
            </a:pPr>
            <a:endParaRPr lang="en-US" sz="2200" b="1" dirty="0"/>
          </a:p>
          <a:p>
            <a:pPr marL="0" indent="0" algn="ctr">
              <a:buNone/>
            </a:pPr>
            <a:r>
              <a:rPr lang="en-US" sz="2200" b="1" dirty="0" smtClean="0"/>
              <a:t>Adjourn</a:t>
            </a:r>
            <a:endParaRPr lang="en-US" sz="2200" b="1" dirty="0" smtClean="0"/>
          </a:p>
          <a:p>
            <a:pPr marL="0" indent="0" algn="ctr">
              <a:buNone/>
            </a:pPr>
            <a:r>
              <a:rPr lang="en-US" sz="2200" b="1" dirty="0" smtClean="0"/>
              <a:t>Optional Q &amp; A session</a:t>
            </a:r>
            <a:endParaRPr lang="en-US" sz="2200" b="1" dirty="0"/>
          </a:p>
        </p:txBody>
      </p:sp>
    </p:spTree>
    <p:extLst>
      <p:ext uri="{BB962C8B-B14F-4D97-AF65-F5344CB8AC3E}">
        <p14:creationId xmlns:p14="http://schemas.microsoft.com/office/powerpoint/2010/main" val="417707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3" y="120073"/>
            <a:ext cx="6347713" cy="1006764"/>
          </a:xfrm>
        </p:spPr>
        <p:txBody>
          <a:bodyPr>
            <a:normAutofit/>
          </a:bodyPr>
          <a:lstStyle/>
          <a:p>
            <a:r>
              <a:rPr lang="en-US" b="1" dirty="0"/>
              <a:t>Questions?</a:t>
            </a:r>
          </a:p>
        </p:txBody>
      </p:sp>
      <p:sp>
        <p:nvSpPr>
          <p:cNvPr id="3" name="Content Placeholder 2"/>
          <p:cNvSpPr>
            <a:spLocks noGrp="1"/>
          </p:cNvSpPr>
          <p:nvPr>
            <p:ph idx="1"/>
          </p:nvPr>
        </p:nvSpPr>
        <p:spPr>
          <a:xfrm>
            <a:off x="120073" y="1047212"/>
            <a:ext cx="8793017" cy="4553828"/>
          </a:xfrm>
        </p:spPr>
        <p:txBody>
          <a:bodyPr>
            <a:noAutofit/>
          </a:bodyPr>
          <a:lstStyle/>
          <a:p>
            <a:r>
              <a:rPr lang="en-US" sz="2000" dirty="0"/>
              <a:t>Elementary Schools</a:t>
            </a:r>
          </a:p>
          <a:p>
            <a:pPr lvl="1"/>
            <a:r>
              <a:rPr lang="en-US" sz="1800" dirty="0"/>
              <a:t>South:  </a:t>
            </a:r>
            <a:r>
              <a:rPr lang="en-US" sz="1800" dirty="0" err="1" smtClean="0"/>
              <a:t>Korista</a:t>
            </a:r>
            <a:r>
              <a:rPr lang="en-US" sz="1800" dirty="0" smtClean="0"/>
              <a:t> Smith-Barney	 </a:t>
            </a:r>
            <a:r>
              <a:rPr lang="en-US" sz="1800" dirty="0" err="1">
                <a:solidFill>
                  <a:schemeClr val="accent1"/>
                </a:solidFill>
              </a:rPr>
              <a:t>vp</a:t>
            </a:r>
            <a:r>
              <a:rPr lang="en-US" sz="1800" dirty="0">
                <a:solidFill>
                  <a:schemeClr val="accent1"/>
                </a:solidFill>
              </a:rPr>
              <a:t>-el-south@ issaquahptsa.org</a:t>
            </a:r>
          </a:p>
          <a:p>
            <a:pPr lvl="2">
              <a:buFont typeface="Wingdings" panose="05000000000000000000" pitchFamily="2" charset="2"/>
              <a:buChar char="v"/>
            </a:pPr>
            <a:r>
              <a:rPr lang="en-US" sz="1800" dirty="0"/>
              <a:t>Apollo, Briarwood, Maple Hills, Newcastle</a:t>
            </a:r>
          </a:p>
          <a:p>
            <a:pPr lvl="1"/>
            <a:r>
              <a:rPr lang="en-US" sz="1800" dirty="0"/>
              <a:t>Central: </a:t>
            </a:r>
            <a:r>
              <a:rPr lang="en-US" sz="1800" dirty="0" smtClean="0"/>
              <a:t>Wendy Shah			 </a:t>
            </a:r>
            <a:r>
              <a:rPr lang="en-US" sz="1800" dirty="0" err="1">
                <a:solidFill>
                  <a:schemeClr val="accent1"/>
                </a:solidFill>
              </a:rPr>
              <a:t>vp</a:t>
            </a:r>
            <a:r>
              <a:rPr lang="en-US" sz="1800" dirty="0">
                <a:solidFill>
                  <a:schemeClr val="accent1"/>
                </a:solidFill>
              </a:rPr>
              <a:t>-el-central@ issaquahptsa.org</a:t>
            </a:r>
          </a:p>
          <a:p>
            <a:pPr lvl="2">
              <a:buFont typeface="Wingdings" panose="05000000000000000000" pitchFamily="2" charset="2"/>
              <a:buChar char="v"/>
            </a:pPr>
            <a:r>
              <a:rPr lang="en-US" sz="1800" dirty="0"/>
              <a:t>Clark, Cougar Ridge, Grand Ridge, IVE, Sunset </a:t>
            </a:r>
          </a:p>
          <a:p>
            <a:pPr lvl="1"/>
            <a:r>
              <a:rPr lang="en-US" sz="1800" dirty="0"/>
              <a:t>North:  </a:t>
            </a:r>
            <a:r>
              <a:rPr lang="en-US" sz="1800" dirty="0" smtClean="0"/>
              <a:t>Ina </a:t>
            </a:r>
            <a:r>
              <a:rPr lang="en-US" sz="1800" dirty="0" err="1" smtClean="0"/>
              <a:t>Ghangurde</a:t>
            </a:r>
            <a:r>
              <a:rPr lang="en-US" sz="1800" dirty="0" smtClean="0"/>
              <a:t>	</a:t>
            </a:r>
            <a:r>
              <a:rPr lang="en-US" sz="1800" dirty="0"/>
              <a:t>	</a:t>
            </a:r>
            <a:r>
              <a:rPr lang="en-US" sz="1800" dirty="0" smtClean="0"/>
              <a:t>	 </a:t>
            </a:r>
            <a:r>
              <a:rPr lang="en-US" sz="1800" dirty="0" err="1">
                <a:solidFill>
                  <a:schemeClr val="accent1"/>
                </a:solidFill>
              </a:rPr>
              <a:t>vp</a:t>
            </a:r>
            <a:r>
              <a:rPr lang="en-US" sz="1800" dirty="0">
                <a:solidFill>
                  <a:schemeClr val="accent1"/>
                </a:solidFill>
              </a:rPr>
              <a:t>-el-north@ issaquahptsa.org</a:t>
            </a:r>
          </a:p>
          <a:p>
            <a:pPr lvl="2">
              <a:buFont typeface="Wingdings" panose="05000000000000000000" pitchFamily="2" charset="2"/>
              <a:buChar char="v"/>
            </a:pPr>
            <a:r>
              <a:rPr lang="en-US" sz="1800" dirty="0"/>
              <a:t>Cascade Ridge, Challenger, Creekside, Discovery, </a:t>
            </a:r>
            <a:br>
              <a:rPr lang="en-US" sz="1800" dirty="0"/>
            </a:br>
            <a:r>
              <a:rPr lang="en-US" sz="1800" dirty="0"/>
              <a:t>Endeavour, Sunny Hills</a:t>
            </a:r>
          </a:p>
          <a:p>
            <a:endParaRPr lang="en-US" dirty="0"/>
          </a:p>
          <a:p>
            <a:r>
              <a:rPr lang="en-US" dirty="0"/>
              <a:t>Middle Schools:  </a:t>
            </a:r>
            <a:r>
              <a:rPr lang="en-US" dirty="0" err="1" smtClean="0"/>
              <a:t>Laila</a:t>
            </a:r>
            <a:r>
              <a:rPr lang="en-US" dirty="0" smtClean="0"/>
              <a:t> Collins </a:t>
            </a:r>
            <a:r>
              <a:rPr lang="en-US" dirty="0"/>
              <a:t>	</a:t>
            </a:r>
            <a:r>
              <a:rPr lang="en-US" dirty="0" smtClean="0"/>
              <a:t>	</a:t>
            </a:r>
            <a:r>
              <a:rPr lang="en-US" dirty="0" err="1" smtClean="0">
                <a:solidFill>
                  <a:schemeClr val="accent1"/>
                </a:solidFill>
              </a:rPr>
              <a:t>vp</a:t>
            </a:r>
            <a:r>
              <a:rPr lang="en-US" dirty="0" err="1">
                <a:solidFill>
                  <a:schemeClr val="accent1"/>
                </a:solidFill>
              </a:rPr>
              <a:t>-middle</a:t>
            </a:r>
            <a:r>
              <a:rPr lang="en-US" dirty="0" err="1" smtClean="0">
                <a:solidFill>
                  <a:schemeClr val="accent1"/>
                </a:solidFill>
              </a:rPr>
              <a:t>@issaquahptsa.org</a:t>
            </a:r>
            <a:r>
              <a:rPr lang="en-US" dirty="0" smtClean="0">
                <a:solidFill>
                  <a:srgbClr val="4F81BD"/>
                </a:solidFill>
              </a:rPr>
              <a:t> </a:t>
            </a:r>
            <a:r>
              <a:rPr lang="en-US" dirty="0"/>
              <a:t>	</a:t>
            </a:r>
          </a:p>
          <a:p>
            <a:r>
              <a:rPr lang="en-US" dirty="0"/>
              <a:t>High Schools:  Ina </a:t>
            </a:r>
            <a:r>
              <a:rPr lang="en-US" dirty="0" err="1"/>
              <a:t>Ghangurde</a:t>
            </a:r>
            <a:r>
              <a:rPr lang="en-US" dirty="0"/>
              <a:t>	</a:t>
            </a:r>
            <a:r>
              <a:rPr lang="en-US" dirty="0" smtClean="0"/>
              <a:t>	</a:t>
            </a:r>
            <a:r>
              <a:rPr lang="en-US" dirty="0" err="1" smtClean="0">
                <a:solidFill>
                  <a:schemeClr val="accent1"/>
                </a:solidFill>
              </a:rPr>
              <a:t>vp</a:t>
            </a:r>
            <a:r>
              <a:rPr lang="en-US" dirty="0" err="1">
                <a:solidFill>
                  <a:schemeClr val="accent1"/>
                </a:solidFill>
              </a:rPr>
              <a:t>-high</a:t>
            </a:r>
            <a:r>
              <a:rPr lang="en-US" dirty="0" err="1" smtClean="0">
                <a:solidFill>
                  <a:schemeClr val="accent1"/>
                </a:solidFill>
              </a:rPr>
              <a:t>@issaquahptsa.org</a:t>
            </a:r>
            <a:endParaRPr lang="en-US" dirty="0">
              <a:solidFill>
                <a:schemeClr val="accent1"/>
              </a:solidFill>
            </a:endParaRPr>
          </a:p>
          <a:p>
            <a:pPr marL="0" indent="0" algn="ctr">
              <a:buNone/>
            </a:pPr>
            <a:endParaRPr lang="en-US" dirty="0"/>
          </a:p>
          <a:p>
            <a:endParaRPr lang="en-US" dirty="0"/>
          </a:p>
        </p:txBody>
      </p:sp>
    </p:spTree>
    <p:extLst>
      <p:ext uri="{BB962C8B-B14F-4D97-AF65-F5344CB8AC3E}">
        <p14:creationId xmlns:p14="http://schemas.microsoft.com/office/powerpoint/2010/main" val="3203275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0" y="155880"/>
            <a:ext cx="6347713" cy="869356"/>
          </a:xfrm>
        </p:spPr>
        <p:txBody>
          <a:bodyPr/>
          <a:lstStyle/>
          <a:p>
            <a:r>
              <a:rPr lang="en-US" b="1" dirty="0"/>
              <a:t>Additional Contacts</a:t>
            </a:r>
          </a:p>
        </p:txBody>
      </p:sp>
      <p:sp>
        <p:nvSpPr>
          <p:cNvPr id="3" name="Content Placeholder 2"/>
          <p:cNvSpPr>
            <a:spLocks noGrp="1"/>
          </p:cNvSpPr>
          <p:nvPr>
            <p:ph idx="1"/>
          </p:nvPr>
        </p:nvSpPr>
        <p:spPr>
          <a:xfrm>
            <a:off x="0" y="1145761"/>
            <a:ext cx="8229600" cy="4804912"/>
          </a:xfrm>
        </p:spPr>
        <p:txBody>
          <a:bodyPr>
            <a:noAutofit/>
          </a:bodyPr>
          <a:lstStyle/>
          <a:p>
            <a:r>
              <a:rPr lang="en-US" sz="1600" b="1" dirty="0"/>
              <a:t>Issaquah PTSA Council</a:t>
            </a:r>
          </a:p>
          <a:p>
            <a:pPr lvl="1"/>
            <a:r>
              <a:rPr lang="en-US" dirty="0"/>
              <a:t>Council </a:t>
            </a:r>
            <a:r>
              <a:rPr lang="en-US" dirty="0" smtClean="0"/>
              <a:t>Presidents			</a:t>
            </a:r>
            <a:r>
              <a:rPr lang="en-US" dirty="0"/>
              <a:t>		</a:t>
            </a:r>
            <a:r>
              <a:rPr lang="en-US" dirty="0">
                <a:solidFill>
                  <a:schemeClr val="accent1"/>
                </a:solidFill>
                <a:hlinkClick r:id="rId2"/>
              </a:rPr>
              <a:t>President@</a:t>
            </a:r>
            <a:r>
              <a:rPr lang="en-US" dirty="0" smtClean="0">
                <a:solidFill>
                  <a:schemeClr val="accent1"/>
                </a:solidFill>
                <a:hlinkClick r:id="rId2"/>
              </a:rPr>
              <a:t>Issaquahptsa.org</a:t>
            </a:r>
            <a:endParaRPr lang="en-US" dirty="0" smtClean="0">
              <a:solidFill>
                <a:schemeClr val="accent1"/>
              </a:solidFill>
            </a:endParaRPr>
          </a:p>
          <a:p>
            <a:pPr lvl="2"/>
            <a:r>
              <a:rPr lang="en-US" dirty="0" smtClean="0">
                <a:solidFill>
                  <a:srgbClr val="000000"/>
                </a:solidFill>
              </a:rPr>
              <a:t>Becky Gordon &amp; Leslie </a:t>
            </a:r>
            <a:r>
              <a:rPr lang="en-US" dirty="0" err="1" smtClean="0">
                <a:solidFill>
                  <a:srgbClr val="000000"/>
                </a:solidFill>
              </a:rPr>
              <a:t>Kahler</a:t>
            </a:r>
            <a:endParaRPr lang="en-US" dirty="0">
              <a:solidFill>
                <a:srgbClr val="000000"/>
              </a:solidFill>
            </a:endParaRPr>
          </a:p>
          <a:p>
            <a:pPr lvl="1"/>
            <a:r>
              <a:rPr lang="en-US" dirty="0"/>
              <a:t>Treasurer: </a:t>
            </a:r>
            <a:r>
              <a:rPr lang="en-US" dirty="0" smtClean="0"/>
              <a:t>Erin Eaton</a:t>
            </a:r>
            <a:r>
              <a:rPr lang="en-US" dirty="0"/>
              <a:t>			  	</a:t>
            </a:r>
            <a:r>
              <a:rPr lang="en-US" dirty="0" smtClean="0"/>
              <a:t>	</a:t>
            </a:r>
            <a:r>
              <a:rPr lang="en-US" dirty="0" smtClean="0">
                <a:hlinkClick r:id="rId3"/>
              </a:rPr>
              <a:t>Treasurer@issaquahptsa.org</a:t>
            </a:r>
            <a:endParaRPr lang="en-US" dirty="0"/>
          </a:p>
          <a:p>
            <a:pPr lvl="1"/>
            <a:r>
              <a:rPr lang="en-US" dirty="0"/>
              <a:t>Membership:  </a:t>
            </a:r>
            <a:r>
              <a:rPr lang="en-US" dirty="0" smtClean="0"/>
              <a:t>Open</a:t>
            </a:r>
            <a:r>
              <a:rPr lang="en-US" dirty="0"/>
              <a:t>		  		</a:t>
            </a:r>
            <a:r>
              <a:rPr lang="en-US" dirty="0" smtClean="0"/>
              <a:t>	</a:t>
            </a:r>
            <a:r>
              <a:rPr lang="en-US" dirty="0" smtClean="0">
                <a:hlinkClick r:id="rId4"/>
              </a:rPr>
              <a:t>Membership@issaquahptsa.org</a:t>
            </a:r>
            <a:endParaRPr lang="en-US" dirty="0"/>
          </a:p>
          <a:p>
            <a:pPr lvl="1"/>
            <a:endParaRPr lang="en-US" dirty="0"/>
          </a:p>
          <a:p>
            <a:r>
              <a:rPr lang="en-US" sz="1600" b="1" dirty="0"/>
              <a:t>Washington State PTA</a:t>
            </a:r>
          </a:p>
          <a:p>
            <a:pPr lvl="1"/>
            <a:r>
              <a:rPr lang="en-US" dirty="0"/>
              <a:t>Region 2 </a:t>
            </a:r>
            <a:r>
              <a:rPr lang="en-US" dirty="0" smtClean="0"/>
              <a:t>Director: </a:t>
            </a:r>
            <a:r>
              <a:rPr lang="en-US" dirty="0" err="1" smtClean="0"/>
              <a:t>Mindi</a:t>
            </a:r>
            <a:r>
              <a:rPr lang="en-US" dirty="0" smtClean="0"/>
              <a:t> </a:t>
            </a:r>
            <a:r>
              <a:rPr lang="en-US" dirty="0" err="1" smtClean="0"/>
              <a:t>Lincicome</a:t>
            </a:r>
            <a:r>
              <a:rPr lang="en-US" dirty="0"/>
              <a:t>	</a:t>
            </a:r>
            <a:r>
              <a:rPr lang="en-US" dirty="0" smtClean="0"/>
              <a:t>	</a:t>
            </a:r>
            <a:r>
              <a:rPr lang="en-US" dirty="0" smtClean="0">
                <a:hlinkClick r:id="rId5"/>
              </a:rPr>
              <a:t>PTAreg2</a:t>
            </a:r>
            <a:r>
              <a:rPr lang="en-US" dirty="0">
                <a:hlinkClick r:id="rId5"/>
              </a:rPr>
              <a:t>@WAstatePTA.org</a:t>
            </a:r>
            <a:endParaRPr lang="en-US" dirty="0"/>
          </a:p>
          <a:p>
            <a:pPr lvl="1"/>
            <a:r>
              <a:rPr lang="en-US" dirty="0"/>
              <a:t>Area B Director: Jane </a:t>
            </a:r>
            <a:r>
              <a:rPr lang="en-US" dirty="0" err="1"/>
              <a:t>Dulski</a:t>
            </a:r>
            <a:r>
              <a:rPr lang="en-US" dirty="0"/>
              <a:t>			</a:t>
            </a:r>
            <a:r>
              <a:rPr lang="en-US" dirty="0">
                <a:hlinkClick r:id="rId6"/>
              </a:rPr>
              <a:t>AreaBvp@WAstatePTA.org</a:t>
            </a:r>
            <a:endParaRPr lang="en-US" dirty="0"/>
          </a:p>
          <a:p>
            <a:pPr lvl="1"/>
            <a:r>
              <a:rPr lang="en-US" dirty="0"/>
              <a:t>President:  </a:t>
            </a:r>
            <a:r>
              <a:rPr lang="en-US" dirty="0" smtClean="0"/>
              <a:t>Michelle </a:t>
            </a:r>
            <a:r>
              <a:rPr lang="en-US" dirty="0" err="1" smtClean="0"/>
              <a:t>Nims</a:t>
            </a:r>
            <a:r>
              <a:rPr lang="en-US" dirty="0"/>
              <a:t>				</a:t>
            </a:r>
            <a:r>
              <a:rPr lang="en-US" dirty="0">
                <a:hlinkClick r:id="rId7"/>
              </a:rPr>
              <a:t>PTApres@WAstatePTA.org</a:t>
            </a:r>
            <a:endParaRPr lang="en-US" dirty="0"/>
          </a:p>
          <a:p>
            <a:pPr lvl="1"/>
            <a:r>
              <a:rPr lang="en-US" dirty="0"/>
              <a:t>Executive Director:  Kathryn Hobbs 		</a:t>
            </a:r>
            <a:r>
              <a:rPr lang="en-US" dirty="0">
                <a:hlinkClick r:id="rId8"/>
              </a:rPr>
              <a:t>khobbs@WAstatePTA.org</a:t>
            </a:r>
            <a:endParaRPr lang="en-US" dirty="0"/>
          </a:p>
          <a:p>
            <a:pPr lvl="1"/>
            <a:r>
              <a:rPr lang="en-US" dirty="0"/>
              <a:t>Staff: Amanda Starr-Smith				</a:t>
            </a:r>
            <a:r>
              <a:rPr lang="en-US" dirty="0">
                <a:hlinkClick r:id="rId9"/>
              </a:rPr>
              <a:t>Support@WAstatePTA.org</a:t>
            </a:r>
            <a:r>
              <a:rPr lang="en-US" dirty="0"/>
              <a:t/>
            </a:r>
            <a:br>
              <a:rPr lang="en-US" dirty="0"/>
            </a:br>
            <a:r>
              <a:rPr lang="en-US" dirty="0"/>
              <a:t>         </a:t>
            </a:r>
            <a:r>
              <a:rPr lang="en-US" sz="1600" dirty="0" err="1"/>
              <a:t>Tatia</a:t>
            </a:r>
            <a:r>
              <a:rPr lang="en-US" sz="1600" dirty="0"/>
              <a:t> </a:t>
            </a:r>
            <a:r>
              <a:rPr lang="en-US" sz="1600" dirty="0" err="1"/>
              <a:t>Vasbinder</a:t>
            </a:r>
            <a:endParaRPr lang="en-US" sz="1600" dirty="0"/>
          </a:p>
        </p:txBody>
      </p:sp>
    </p:spTree>
    <p:extLst>
      <p:ext uri="{BB962C8B-B14F-4D97-AF65-F5344CB8AC3E}">
        <p14:creationId xmlns:p14="http://schemas.microsoft.com/office/powerpoint/2010/main" val="352244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570" y="1887780"/>
            <a:ext cx="5988081" cy="2940893"/>
          </a:xfrm>
        </p:spPr>
        <p:txBody>
          <a:bodyPr>
            <a:normAutofit/>
          </a:bodyPr>
          <a:lstStyle/>
          <a:p>
            <a:pPr marL="0" indent="0" algn="ctr">
              <a:buNone/>
            </a:pPr>
            <a:r>
              <a:rPr lang="en-US" sz="2400" b="1" dirty="0">
                <a:solidFill>
                  <a:schemeClr val="accent1">
                    <a:lumMod val="75000"/>
                  </a:schemeClr>
                </a:solidFill>
              </a:rPr>
              <a:t>The Issaquah PTSA Council is Here to </a:t>
            </a:r>
            <a:r>
              <a:rPr lang="en-US" sz="2400" b="1" i="1" u="sng" dirty="0">
                <a:solidFill>
                  <a:schemeClr val="accent1">
                    <a:lumMod val="75000"/>
                  </a:schemeClr>
                </a:solidFill>
              </a:rPr>
              <a:t>Support</a:t>
            </a:r>
            <a:r>
              <a:rPr lang="en-US" sz="2400" b="1" dirty="0">
                <a:solidFill>
                  <a:schemeClr val="accent1">
                    <a:lumMod val="75000"/>
                  </a:schemeClr>
                </a:solidFill>
              </a:rPr>
              <a:t> You in Everything You Do </a:t>
            </a:r>
          </a:p>
          <a:p>
            <a:pPr marL="0" indent="0" algn="ctr">
              <a:buNone/>
            </a:pPr>
            <a:endParaRPr lang="en-US" b="1" dirty="0"/>
          </a:p>
          <a:p>
            <a:pPr marL="0" indent="0" algn="ctr">
              <a:buNone/>
            </a:pPr>
            <a:endParaRPr lang="en-US" b="1" dirty="0"/>
          </a:p>
          <a:p>
            <a:pPr marL="0" indent="0" algn="ctr">
              <a:buNone/>
            </a:pPr>
            <a:r>
              <a:rPr lang="en-US" b="1" i="1" dirty="0"/>
              <a:t>Thank You for Your Service to the Families and Students in the Issaquah School District!</a:t>
            </a:r>
          </a:p>
          <a:p>
            <a:pPr marL="0" indent="0" algn="ctr">
              <a:buNone/>
            </a:pPr>
            <a:r>
              <a:rPr lang="en-US" dirty="0"/>
              <a:t> </a:t>
            </a:r>
          </a:p>
        </p:txBody>
      </p:sp>
    </p:spTree>
    <p:extLst>
      <p:ext uri="{BB962C8B-B14F-4D97-AF65-F5344CB8AC3E}">
        <p14:creationId xmlns:p14="http://schemas.microsoft.com/office/powerpoint/2010/main" val="1456207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Glen Support</a:t>
            </a:r>
            <a:endParaRPr lang="en-US" dirty="0"/>
          </a:p>
        </p:txBody>
      </p:sp>
      <p:sp>
        <p:nvSpPr>
          <p:cNvPr id="3" name="Content Placeholder 2"/>
          <p:cNvSpPr>
            <a:spLocks noGrp="1"/>
          </p:cNvSpPr>
          <p:nvPr>
            <p:ph idx="1"/>
          </p:nvPr>
        </p:nvSpPr>
        <p:spPr>
          <a:xfrm>
            <a:off x="609598" y="1768840"/>
            <a:ext cx="7605011" cy="4706912"/>
          </a:xfrm>
        </p:spPr>
        <p:txBody>
          <a:bodyPr>
            <a:normAutofit/>
          </a:bodyPr>
          <a:lstStyle/>
          <a:p>
            <a:r>
              <a:rPr lang="en-US" dirty="0"/>
              <a:t>Here’s what volunteers are currently doing</a:t>
            </a:r>
            <a:r>
              <a:rPr lang="en-US" dirty="0" smtClean="0"/>
              <a:t>:</a:t>
            </a:r>
          </a:p>
          <a:p>
            <a:pPr marL="0" indent="0">
              <a:buNone/>
            </a:pPr>
            <a:r>
              <a:rPr lang="en-US" dirty="0">
                <a:hlinkClick r:id="rId2"/>
              </a:rPr>
              <a:t>http://</a:t>
            </a:r>
            <a:r>
              <a:rPr lang="en-US" dirty="0" smtClean="0">
                <a:hlinkClick r:id="rId2"/>
              </a:rPr>
              <a:t>www.smilepower.org/Echo_Glen_Children_s_Ctr.html</a:t>
            </a:r>
            <a:endParaRPr lang="en-US" dirty="0" smtClean="0"/>
          </a:p>
          <a:p>
            <a:pPr marL="0" indent="0">
              <a:buNone/>
            </a:pPr>
            <a:endParaRPr lang="en-US" dirty="0" smtClean="0"/>
          </a:p>
          <a:p>
            <a:r>
              <a:rPr lang="en-US" b="1" dirty="0"/>
              <a:t>Giving Trees</a:t>
            </a:r>
            <a:r>
              <a:rPr lang="en-US" dirty="0"/>
              <a:t> – the wonderful staff at Echo Glen has so many ideas on how to help the youth rewrite the scripts of their lives.  Know any group that would consider ‘adopting’ some items on a wish list? Any gifts would actually benefit many many youth and over many years rather than going to just one </a:t>
            </a:r>
            <a:r>
              <a:rPr lang="en-US" dirty="0" smtClean="0"/>
              <a:t>youth.</a:t>
            </a:r>
          </a:p>
          <a:p>
            <a:pPr marL="0" indent="0">
              <a:buNone/>
            </a:pPr>
            <a:r>
              <a:rPr lang="en-US" dirty="0" smtClean="0">
                <a:hlinkClick r:id="rId3"/>
              </a:rPr>
              <a:t>https</a:t>
            </a:r>
            <a:r>
              <a:rPr lang="en-US" dirty="0">
                <a:hlinkClick r:id="rId3"/>
              </a:rPr>
              <a:t>://</a:t>
            </a:r>
            <a:r>
              <a:rPr lang="en-US" dirty="0" smtClean="0">
                <a:hlinkClick r:id="rId3"/>
              </a:rPr>
              <a:t>smile.amazon.com/gp/registry/wishlist/V0FZYMV60E87/ref=nav_wishlist_lists_1</a:t>
            </a:r>
            <a:endParaRPr lang="en-US" dirty="0" smtClean="0"/>
          </a:p>
          <a:p>
            <a:pPr marL="0" indent="0">
              <a:buNone/>
            </a:pPr>
            <a:endParaRPr lang="en-US" dirty="0" smtClean="0"/>
          </a:p>
          <a:p>
            <a:r>
              <a:rPr lang="en-US" dirty="0" smtClean="0"/>
              <a:t>Facebook:</a:t>
            </a:r>
            <a:endParaRPr lang="en-US" dirty="0"/>
          </a:p>
          <a:p>
            <a:pPr marL="0" indent="0">
              <a:buNone/>
            </a:pPr>
            <a:r>
              <a:rPr lang="en-US" dirty="0" smtClean="0">
                <a:hlinkClick r:id="rId4"/>
              </a:rPr>
              <a:t>https</a:t>
            </a:r>
            <a:r>
              <a:rPr lang="en-US" dirty="0">
                <a:hlinkClick r:id="rId4"/>
              </a:rPr>
              <a:t>://www.facebook.com/SupportingIncarceratedYouth</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1827568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Anyone?</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location</a:t>
            </a:r>
            <a:endParaRPr lang="en-US" dirty="0"/>
          </a:p>
        </p:txBody>
      </p:sp>
    </p:spTree>
    <p:extLst>
      <p:ext uri="{BB962C8B-B14F-4D97-AF65-F5344CB8AC3E}">
        <p14:creationId xmlns:p14="http://schemas.microsoft.com/office/powerpoint/2010/main" val="162061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Council Positions</a:t>
            </a:r>
            <a:endParaRPr lang="en-US" dirty="0"/>
          </a:p>
        </p:txBody>
      </p:sp>
      <p:sp>
        <p:nvSpPr>
          <p:cNvPr id="3" name="Content Placeholder 2"/>
          <p:cNvSpPr>
            <a:spLocks noGrp="1"/>
          </p:cNvSpPr>
          <p:nvPr>
            <p:ph idx="1"/>
          </p:nvPr>
        </p:nvSpPr>
        <p:spPr/>
        <p:txBody>
          <a:bodyPr/>
          <a:lstStyle/>
          <a:p>
            <a:r>
              <a:rPr lang="en-US" dirty="0" smtClean="0"/>
              <a:t>Membership</a:t>
            </a:r>
            <a:endParaRPr lang="en-US" dirty="0" smtClean="0"/>
          </a:p>
          <a:p>
            <a:r>
              <a:rPr lang="en-US" dirty="0" smtClean="0"/>
              <a:t>Advocacy</a:t>
            </a:r>
          </a:p>
          <a:p>
            <a:r>
              <a:rPr lang="en-US" dirty="0" smtClean="0"/>
              <a:t>Co-Reflections</a:t>
            </a:r>
            <a:endParaRPr lang="en-US" dirty="0"/>
          </a:p>
        </p:txBody>
      </p:sp>
    </p:spTree>
    <p:extLst>
      <p:ext uri="{BB962C8B-B14F-4D97-AF65-F5344CB8AC3E}">
        <p14:creationId xmlns:p14="http://schemas.microsoft.com/office/powerpoint/2010/main" val="5788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184275"/>
          </a:xfrm>
        </p:spPr>
        <p:txBody>
          <a:bodyPr>
            <a:normAutofit fontScale="90000"/>
          </a:bodyPr>
          <a:lstStyle/>
          <a:p>
            <a:r>
              <a:rPr lang="en-US" dirty="0" smtClean="0">
                <a:solidFill>
                  <a:schemeClr val="accent6"/>
                </a:solidFill>
              </a:rPr>
              <a:t>Consent</a:t>
            </a:r>
            <a:r>
              <a:rPr lang="en-US" sz="3200" dirty="0" smtClean="0">
                <a:solidFill>
                  <a:schemeClr val="accent6"/>
                </a:solidFill>
              </a:rPr>
              <a:t> Agenda</a:t>
            </a:r>
            <a:br>
              <a:rPr lang="en-US" sz="3200" dirty="0" smtClean="0">
                <a:solidFill>
                  <a:schemeClr val="accent6"/>
                </a:solidFill>
              </a:rPr>
            </a:br>
            <a:r>
              <a:rPr lang="en-US" sz="2000" dirty="0" smtClean="0">
                <a:solidFill>
                  <a:schemeClr val="tx1"/>
                </a:solidFill>
              </a:rPr>
              <a:t>I move we accept the consent agenda as presented</a:t>
            </a:r>
            <a:br>
              <a:rPr lang="en-US" sz="2000" dirty="0" smtClean="0">
                <a:solidFill>
                  <a:schemeClr val="tx1"/>
                </a:solidFill>
              </a:rPr>
            </a:br>
            <a:r>
              <a:rPr lang="en-US" sz="2000" dirty="0" smtClean="0">
                <a:solidFill>
                  <a:schemeClr val="tx1"/>
                </a:solidFill>
              </a:rPr>
              <a:t>(items can be removed for discussion or amended)</a:t>
            </a:r>
            <a:endParaRPr lang="en-US" sz="2000" dirty="0">
              <a:solidFill>
                <a:schemeClr val="accent6"/>
              </a:solidFill>
            </a:endParaRPr>
          </a:p>
        </p:txBody>
      </p:sp>
      <p:sp>
        <p:nvSpPr>
          <p:cNvPr id="3" name="Content Placeholder 2"/>
          <p:cNvSpPr>
            <a:spLocks noGrp="1"/>
          </p:cNvSpPr>
          <p:nvPr>
            <p:ph idx="1"/>
          </p:nvPr>
        </p:nvSpPr>
        <p:spPr>
          <a:xfrm>
            <a:off x="609598" y="2224089"/>
            <a:ext cx="6347714" cy="4046536"/>
          </a:xfrm>
        </p:spPr>
        <p:txBody>
          <a:bodyPr/>
          <a:lstStyle/>
          <a:p>
            <a:r>
              <a:rPr lang="en-US" dirty="0" smtClean="0"/>
              <a:t>October 12</a:t>
            </a:r>
            <a:r>
              <a:rPr lang="en-US" dirty="0" smtClean="0"/>
              <a:t>, </a:t>
            </a:r>
            <a:r>
              <a:rPr lang="en-US" dirty="0" smtClean="0"/>
              <a:t>2017 Membership Meeting Minutes</a:t>
            </a:r>
            <a:endParaRPr lang="en-US" dirty="0"/>
          </a:p>
          <a:p>
            <a:r>
              <a:rPr lang="en-US" dirty="0" smtClean="0"/>
              <a:t>October</a:t>
            </a:r>
            <a:r>
              <a:rPr lang="en-US" dirty="0" smtClean="0"/>
              <a:t> </a:t>
            </a:r>
            <a:r>
              <a:rPr lang="en-US" dirty="0" smtClean="0"/>
              <a:t>2017 Treasurer’s Report </a:t>
            </a:r>
          </a:p>
          <a:p>
            <a:endParaRPr lang="en-US" dirty="0"/>
          </a:p>
          <a:p>
            <a:r>
              <a:rPr lang="en-US" dirty="0" smtClean="0"/>
              <a:t>No claims were filed on our insurance policy during this period</a:t>
            </a:r>
            <a:endParaRPr lang="en-US" dirty="0" smtClean="0">
              <a:solidFill>
                <a:schemeClr val="accent6"/>
              </a:solidFill>
            </a:endParaRPr>
          </a:p>
          <a:p>
            <a:pPr marL="0" indent="0" algn="ctr">
              <a:buNone/>
            </a:pPr>
            <a:r>
              <a:rPr lang="en-US" dirty="0" smtClean="0">
                <a:solidFill>
                  <a:schemeClr val="accent6"/>
                </a:solidFill>
              </a:rPr>
              <a:t>All documents are posted on the Meeting Documents page</a:t>
            </a:r>
            <a:endParaRPr lang="en-US" dirty="0">
              <a:solidFill>
                <a:schemeClr val="accent6"/>
              </a:solidFill>
            </a:endParaRPr>
          </a:p>
        </p:txBody>
      </p:sp>
    </p:spTree>
    <p:extLst>
      <p:ext uri="{BB962C8B-B14F-4D97-AF65-F5344CB8AC3E}">
        <p14:creationId xmlns:p14="http://schemas.microsoft.com/office/powerpoint/2010/main" val="1913531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Secretary @</a:t>
            </a:r>
            <a:r>
              <a:rPr lang="en-US" dirty="0" err="1" smtClean="0"/>
              <a:t>issaquahptsa.org</a:t>
            </a:r>
            <a:r>
              <a:rPr lang="en-US" dirty="0" smtClean="0"/>
              <a:t/>
            </a:r>
            <a:br>
              <a:rPr lang="en-US" dirty="0" smtClean="0"/>
            </a:br>
            <a:r>
              <a:rPr lang="en-US" sz="2800" dirty="0" smtClean="0">
                <a:solidFill>
                  <a:schemeClr val="tx1"/>
                </a:solidFill>
              </a:rPr>
              <a:t>Erin Thacker</a:t>
            </a:r>
            <a:endParaRPr lang="en-US" dirty="0"/>
          </a:p>
        </p:txBody>
      </p:sp>
      <p:sp>
        <p:nvSpPr>
          <p:cNvPr id="3" name="Content Placeholder 2"/>
          <p:cNvSpPr>
            <a:spLocks noGrp="1"/>
          </p:cNvSpPr>
          <p:nvPr>
            <p:ph idx="1"/>
          </p:nvPr>
        </p:nvSpPr>
        <p:spPr/>
        <p:txBody>
          <a:bodyPr/>
          <a:lstStyle/>
          <a:p>
            <a:r>
              <a:rPr lang="en-US" dirty="0" smtClean="0"/>
              <a:t>No report</a:t>
            </a:r>
          </a:p>
          <a:p>
            <a:endParaRPr lang="en-US" dirty="0"/>
          </a:p>
        </p:txBody>
      </p:sp>
    </p:spTree>
    <p:extLst>
      <p:ext uri="{BB962C8B-B14F-4D97-AF65-F5344CB8AC3E}">
        <p14:creationId xmlns:p14="http://schemas.microsoft.com/office/powerpoint/2010/main" val="1349422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Treasurer @</a:t>
            </a:r>
            <a:r>
              <a:rPr lang="en-US" dirty="0" err="1" smtClean="0"/>
              <a:t>issaquahptsa.org</a:t>
            </a:r>
            <a:r>
              <a:rPr lang="en-US" dirty="0" smtClean="0"/>
              <a:t/>
            </a:r>
            <a:br>
              <a:rPr lang="en-US" dirty="0" smtClean="0"/>
            </a:br>
            <a:r>
              <a:rPr lang="en-US" sz="2800" dirty="0" smtClean="0">
                <a:solidFill>
                  <a:schemeClr val="tx1"/>
                </a:solidFill>
              </a:rPr>
              <a:t>Erin Eaton</a:t>
            </a:r>
            <a:endParaRPr lang="en-US" dirty="0"/>
          </a:p>
        </p:txBody>
      </p:sp>
      <p:sp>
        <p:nvSpPr>
          <p:cNvPr id="3" name="Content Placeholder 2"/>
          <p:cNvSpPr>
            <a:spLocks noGrp="1"/>
          </p:cNvSpPr>
          <p:nvPr>
            <p:ph idx="1"/>
          </p:nvPr>
        </p:nvSpPr>
        <p:spPr/>
        <p:txBody>
          <a:bodyPr/>
          <a:lstStyle/>
          <a:p>
            <a:r>
              <a:rPr lang="en-US" dirty="0" smtClean="0"/>
              <a:t>Council Dues Due:  October 31</a:t>
            </a:r>
          </a:p>
          <a:p>
            <a:r>
              <a:rPr lang="en-US" dirty="0" smtClean="0"/>
              <a:t>Taxes Due: November 15</a:t>
            </a:r>
          </a:p>
          <a:p>
            <a:r>
              <a:rPr lang="en-US" dirty="0" smtClean="0"/>
              <a:t>Insurance Due:  December 1</a:t>
            </a:r>
          </a:p>
          <a:p>
            <a:r>
              <a:rPr lang="en-US" dirty="0" smtClean="0"/>
              <a:t>Financial Review Committee:  </a:t>
            </a:r>
            <a:r>
              <a:rPr lang="en-US" dirty="0" err="1" smtClean="0"/>
              <a:t>Korista</a:t>
            </a:r>
            <a:r>
              <a:rPr lang="en-US" dirty="0" smtClean="0"/>
              <a:t> Smith-Barney, Wendy Shah, and Laila Collins</a:t>
            </a:r>
            <a:endParaRPr lang="en-US" dirty="0"/>
          </a:p>
        </p:txBody>
      </p:sp>
    </p:spTree>
    <p:extLst>
      <p:ext uri="{BB962C8B-B14F-4D97-AF65-F5344CB8AC3E}">
        <p14:creationId xmlns:p14="http://schemas.microsoft.com/office/powerpoint/2010/main" val="2131710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Business</a:t>
            </a:r>
            <a:endParaRPr lang="en-US" dirty="0"/>
          </a:p>
        </p:txBody>
      </p:sp>
      <p:sp>
        <p:nvSpPr>
          <p:cNvPr id="3" name="Content Placeholder 2"/>
          <p:cNvSpPr>
            <a:spLocks noGrp="1"/>
          </p:cNvSpPr>
          <p:nvPr>
            <p:ph idx="1"/>
          </p:nvPr>
        </p:nvSpPr>
        <p:spPr/>
        <p:txBody>
          <a:bodyPr/>
          <a:lstStyle/>
          <a:p>
            <a:r>
              <a:rPr lang="en-US" dirty="0" smtClean="0"/>
              <a:t>Nominating Committee Election</a:t>
            </a:r>
          </a:p>
          <a:p>
            <a:pPr lvl="1"/>
            <a:r>
              <a:rPr lang="en-US" dirty="0" smtClean="0"/>
              <a:t>Laila Collins</a:t>
            </a:r>
          </a:p>
          <a:p>
            <a:pPr lvl="1"/>
            <a:r>
              <a:rPr lang="en-US" dirty="0" smtClean="0"/>
              <a:t>Wendy Shah</a:t>
            </a:r>
          </a:p>
          <a:p>
            <a:pPr lvl="1"/>
            <a:r>
              <a:rPr lang="en-US" dirty="0"/>
              <a:t>?</a:t>
            </a:r>
            <a:r>
              <a:rPr lang="en-US" dirty="0" smtClean="0"/>
              <a:t>			</a:t>
            </a:r>
          </a:p>
          <a:p>
            <a:endParaRPr lang="en-US" dirty="0" smtClean="0"/>
          </a:p>
          <a:p>
            <a:endParaRPr lang="en-US" dirty="0"/>
          </a:p>
        </p:txBody>
      </p:sp>
    </p:spTree>
    <p:extLst>
      <p:ext uri="{BB962C8B-B14F-4D97-AF65-F5344CB8AC3E}">
        <p14:creationId xmlns:p14="http://schemas.microsoft.com/office/powerpoint/2010/main" val="455135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17" y="181831"/>
            <a:ext cx="6936556" cy="1121453"/>
          </a:xfrm>
        </p:spPr>
        <p:txBody>
          <a:bodyPr>
            <a:normAutofit/>
          </a:bodyPr>
          <a:lstStyle/>
          <a:p>
            <a:pPr algn="ctr"/>
            <a:r>
              <a:rPr lang="en-US" sz="2700" dirty="0" smtClean="0"/>
              <a:t>Volunteers for Issaquah Schools (VIS)</a:t>
            </a:r>
            <a:br>
              <a:rPr lang="en-US" sz="2700" dirty="0" smtClean="0"/>
            </a:br>
            <a:endParaRPr lang="en-US" sz="2000" dirty="0"/>
          </a:p>
        </p:txBody>
      </p:sp>
      <p:sp>
        <p:nvSpPr>
          <p:cNvPr id="5" name="TextBox 4"/>
          <p:cNvSpPr txBox="1"/>
          <p:nvPr/>
        </p:nvSpPr>
        <p:spPr>
          <a:xfrm>
            <a:off x="315310" y="878354"/>
            <a:ext cx="6982034" cy="6424836"/>
          </a:xfrm>
          <a:prstGeom prst="rect">
            <a:avLst/>
          </a:prstGeom>
          <a:noFill/>
        </p:spPr>
        <p:txBody>
          <a:bodyPr wrap="square" rtlCol="0">
            <a:spAutoFit/>
          </a:bodyPr>
          <a:lstStyle/>
          <a:p>
            <a:pPr algn="ctr"/>
            <a:r>
              <a:rPr lang="en-US" sz="1050" dirty="0" smtClean="0"/>
              <a:t>Volunteers for Issaquah Schools is a non-profit 501(c)4 organization that works to promote passage of Issaquah School District bond and levies. VIS provides information about these ballot measures to our PTA membership so our members can make an informed decision to promote a </a:t>
            </a:r>
            <a:r>
              <a:rPr lang="en-US" sz="1050" b="1" dirty="0" smtClean="0">
                <a:solidFill>
                  <a:srgbClr val="FF0000"/>
                </a:solidFill>
              </a:rPr>
              <a:t>YES VOTE!</a:t>
            </a:r>
            <a:r>
              <a:rPr lang="en-US" sz="1050" dirty="0" smtClean="0"/>
              <a:t> for our Schools.</a:t>
            </a:r>
          </a:p>
          <a:p>
            <a:pPr algn="ctr"/>
            <a:endParaRPr lang="en-US" sz="1050" dirty="0"/>
          </a:p>
          <a:p>
            <a:pPr algn="ctr"/>
            <a:r>
              <a:rPr lang="en-US" sz="1050" b="1" dirty="0" smtClean="0"/>
              <a:t>What is a Volunteers for Issaquah Schools (VIS) PTSA Representative?</a:t>
            </a:r>
          </a:p>
          <a:p>
            <a:r>
              <a:rPr lang="en-US" sz="1050" dirty="0" smtClean="0"/>
              <a:t>•  A </a:t>
            </a:r>
            <a:r>
              <a:rPr lang="en-US" sz="1050" dirty="0"/>
              <a:t>VIS Rep can be 1-2 people willing to facilitate sharing information to their organization/group (ex: PTA, Homeowners Assoc., </a:t>
            </a:r>
            <a:r>
              <a:rPr lang="en-US" sz="1050" dirty="0" err="1"/>
              <a:t>NextDoor</a:t>
            </a:r>
            <a:r>
              <a:rPr lang="en-US" sz="1050" dirty="0"/>
              <a:t> group, or any other organized club/group/</a:t>
            </a:r>
            <a:r>
              <a:rPr lang="en-US" sz="1050" dirty="0" smtClean="0"/>
              <a:t>business) and help organize </a:t>
            </a:r>
            <a:r>
              <a:rPr lang="en-US" sz="1050" smtClean="0"/>
              <a:t>volunteers with </a:t>
            </a:r>
            <a:r>
              <a:rPr lang="en-US" sz="1050" dirty="0"/>
              <a:t>various activities that support the passing of school bonds/</a:t>
            </a:r>
            <a:r>
              <a:rPr lang="en-US" sz="1050" dirty="0" smtClean="0"/>
              <a:t>levies. This </a:t>
            </a:r>
            <a:r>
              <a:rPr lang="en-US" sz="1050" dirty="0"/>
              <a:t>role can be as simple or as involved as one would </a:t>
            </a:r>
            <a:r>
              <a:rPr lang="en-US" sz="1050" dirty="0" smtClean="0"/>
              <a:t>like!</a:t>
            </a:r>
          </a:p>
          <a:p>
            <a:endParaRPr lang="en-US" sz="1050" dirty="0"/>
          </a:p>
          <a:p>
            <a:r>
              <a:rPr lang="en-US" sz="1050" dirty="0" smtClean="0"/>
              <a:t>• The </a:t>
            </a:r>
            <a:r>
              <a:rPr lang="en-US" sz="1050" dirty="0"/>
              <a:t>VIS Board Members and Steering Committee do the main tasks </a:t>
            </a:r>
            <a:r>
              <a:rPr lang="en-US" sz="1050" dirty="0" smtClean="0"/>
              <a:t>during the campaign, and </a:t>
            </a:r>
            <a:r>
              <a:rPr lang="en-US" sz="1050" dirty="0"/>
              <a:t>then reach out to local VIS Reps with info to share or requests for help. </a:t>
            </a:r>
            <a:r>
              <a:rPr lang="en-US" sz="1050" b="1" i="1" dirty="0"/>
              <a:t>You are never left on your </a:t>
            </a:r>
            <a:r>
              <a:rPr lang="en-US" sz="1050" b="1" i="1" dirty="0" smtClean="0"/>
              <a:t>own and have our full support as a team! </a:t>
            </a:r>
            <a:r>
              <a:rPr lang="en-US" sz="1050" dirty="0"/>
              <a:t>The committee works to make tasks easy for our volunteers. </a:t>
            </a:r>
          </a:p>
          <a:p>
            <a:endParaRPr lang="en-US" sz="1050" dirty="0" smtClean="0"/>
          </a:p>
          <a:p>
            <a:r>
              <a:rPr lang="en-US" sz="1050" b="1" dirty="0" smtClean="0"/>
              <a:t>Tasks may include</a:t>
            </a:r>
            <a:r>
              <a:rPr lang="en-US" sz="1050" b="1" dirty="0"/>
              <a:t>: </a:t>
            </a:r>
          </a:p>
          <a:p>
            <a:pPr lvl="0"/>
            <a:r>
              <a:rPr lang="en-US" sz="1050" dirty="0" smtClean="0"/>
              <a:t>•   Hosting</a:t>
            </a:r>
            <a:r>
              <a:rPr lang="en-US" sz="1050" dirty="0"/>
              <a:t>/organizing a speaker presentation to your group</a:t>
            </a:r>
          </a:p>
          <a:p>
            <a:pPr lvl="0"/>
            <a:r>
              <a:rPr lang="en-US" sz="1050" dirty="0" smtClean="0"/>
              <a:t>•   Sharing </a:t>
            </a:r>
            <a:r>
              <a:rPr lang="en-US" sz="1050" dirty="0"/>
              <a:t>information </a:t>
            </a:r>
            <a:r>
              <a:rPr lang="en-US" sz="1050" dirty="0" smtClean="0"/>
              <a:t>with </a:t>
            </a:r>
            <a:r>
              <a:rPr lang="en-US" sz="1050" dirty="0"/>
              <a:t>your organization for distribution</a:t>
            </a:r>
          </a:p>
          <a:p>
            <a:pPr lvl="0"/>
            <a:r>
              <a:rPr lang="en-US" sz="1050" dirty="0" smtClean="0"/>
              <a:t>•   Sharing </a:t>
            </a:r>
            <a:r>
              <a:rPr lang="en-US" sz="1050" dirty="0"/>
              <a:t>information via social media, newsletters, etc.</a:t>
            </a:r>
          </a:p>
          <a:p>
            <a:pPr lvl="0"/>
            <a:r>
              <a:rPr lang="en-US" sz="1050" dirty="0" smtClean="0"/>
              <a:t>•   Encourage </a:t>
            </a:r>
            <a:r>
              <a:rPr lang="en-US" sz="1050" dirty="0"/>
              <a:t>voters to pass school bonds/</a:t>
            </a:r>
            <a:r>
              <a:rPr lang="en-US" sz="1050" dirty="0" smtClean="0"/>
              <a:t>levies </a:t>
            </a:r>
            <a:r>
              <a:rPr lang="en-US" sz="1050" dirty="0"/>
              <a:t>and to endorse </a:t>
            </a:r>
            <a:r>
              <a:rPr lang="en-US" sz="1050" dirty="0" smtClean="0"/>
              <a:t>them</a:t>
            </a:r>
            <a:endParaRPr lang="en-US" sz="1050" dirty="0"/>
          </a:p>
          <a:p>
            <a:pPr lvl="0"/>
            <a:r>
              <a:rPr lang="en-US" sz="1050" dirty="0" smtClean="0"/>
              <a:t>•   Organizing </a:t>
            </a:r>
            <a:r>
              <a:rPr lang="en-US" sz="1050" dirty="0"/>
              <a:t>volunteers for sign Honk &amp; Waves near voting dates</a:t>
            </a:r>
          </a:p>
          <a:p>
            <a:pPr lvl="0"/>
            <a:r>
              <a:rPr lang="en-US" sz="1050" dirty="0" smtClean="0"/>
              <a:t>•   Organizing </a:t>
            </a:r>
            <a:r>
              <a:rPr lang="en-US" sz="1050" dirty="0"/>
              <a:t>volunteers for distributing literature door-to-</a:t>
            </a:r>
            <a:r>
              <a:rPr lang="en-US" sz="1050" dirty="0" smtClean="0"/>
              <a:t>door (for bonds)</a:t>
            </a:r>
            <a:endParaRPr lang="en-US" sz="1050" dirty="0"/>
          </a:p>
          <a:p>
            <a:pPr lvl="0"/>
            <a:r>
              <a:rPr lang="en-US" sz="1050" dirty="0" smtClean="0"/>
              <a:t>•   Possible </a:t>
            </a:r>
            <a:r>
              <a:rPr lang="en-US" sz="1050" dirty="0"/>
              <a:t>help with postcard/letter </a:t>
            </a:r>
            <a:r>
              <a:rPr lang="en-US" sz="1050" dirty="0" smtClean="0"/>
              <a:t>mailings</a:t>
            </a:r>
            <a:endParaRPr lang="en-US" sz="1050" dirty="0"/>
          </a:p>
          <a:p>
            <a:r>
              <a:rPr lang="en-US" sz="1050" dirty="0"/>
              <a:t> </a:t>
            </a:r>
          </a:p>
          <a:p>
            <a:r>
              <a:rPr lang="en-US" sz="1050" dirty="0"/>
              <a:t>At </a:t>
            </a:r>
            <a:r>
              <a:rPr lang="en-US" sz="1050" dirty="0" smtClean="0"/>
              <a:t>minimum, </a:t>
            </a:r>
            <a:r>
              <a:rPr lang="en-US" sz="1050" dirty="0"/>
              <a:t>a VIS Rep would help with the first four tasks, and let the committee know if they need help with or are unable to participate in the remaining. </a:t>
            </a:r>
            <a:r>
              <a:rPr lang="en-US" sz="1050" dirty="0" smtClean="0"/>
              <a:t>If </a:t>
            </a:r>
            <a:r>
              <a:rPr lang="en-US" sz="1050" dirty="0"/>
              <a:t>you are interested in a larger role please reach out to Dawn </a:t>
            </a:r>
            <a:r>
              <a:rPr lang="en-US" sz="1050" dirty="0" err="1"/>
              <a:t>Peschek</a:t>
            </a:r>
            <a:r>
              <a:rPr lang="en-US" sz="1050" dirty="0"/>
              <a:t>, </a:t>
            </a:r>
            <a:r>
              <a:rPr lang="en-US" sz="1050" dirty="0" smtClean="0"/>
              <a:t>at </a:t>
            </a:r>
            <a:r>
              <a:rPr lang="en-US" sz="1050" dirty="0">
                <a:hlinkClick r:id="rId2"/>
              </a:rPr>
              <a:t>dawn@</a:t>
            </a:r>
            <a:r>
              <a:rPr lang="en-US" sz="1050" dirty="0" smtClean="0">
                <a:hlinkClick r:id="rId2"/>
              </a:rPr>
              <a:t>visvote.org</a:t>
            </a:r>
            <a:r>
              <a:rPr lang="en-US" sz="1050" dirty="0" smtClean="0"/>
              <a:t> or Alicia </a:t>
            </a:r>
            <a:r>
              <a:rPr lang="en-US" sz="1050" dirty="0" smtClean="0">
                <a:hlinkClick r:id="rId3"/>
              </a:rPr>
              <a:t>alicia@visvote.org</a:t>
            </a:r>
            <a:r>
              <a:rPr lang="en-US" sz="1050" dirty="0" smtClean="0"/>
              <a:t>.</a:t>
            </a:r>
          </a:p>
          <a:p>
            <a:endParaRPr lang="en-US" sz="1050" dirty="0"/>
          </a:p>
          <a:p>
            <a:r>
              <a:rPr lang="en-US" sz="1050" dirty="0" smtClean="0"/>
              <a:t/>
            </a:r>
            <a:br>
              <a:rPr lang="en-US" sz="1050" dirty="0" smtClean="0"/>
            </a:br>
            <a:r>
              <a:rPr lang="en-US" sz="1050" b="1" dirty="0" smtClean="0"/>
              <a:t>THANK YOU SO MUCH!</a:t>
            </a:r>
            <a:endParaRPr lang="en-US" sz="1050" b="1" dirty="0"/>
          </a:p>
          <a:p>
            <a:pPr algn="ctr"/>
            <a:endParaRPr lang="en-US" sz="1150" dirty="0"/>
          </a:p>
          <a:p>
            <a:pPr algn="ctr"/>
            <a:endParaRPr lang="en-US" sz="1150" dirty="0" smtClean="0"/>
          </a:p>
          <a:p>
            <a:pPr algn="ctr"/>
            <a:endParaRPr lang="en-US" sz="1150" dirty="0"/>
          </a:p>
          <a:p>
            <a:pPr algn="ctr"/>
            <a:endParaRPr lang="en-US" sz="1150" dirty="0" smtClean="0"/>
          </a:p>
          <a:p>
            <a:pPr algn="ctr"/>
            <a:endParaRPr lang="en-US" sz="1150" dirty="0"/>
          </a:p>
          <a:p>
            <a:pPr algn="ctr"/>
            <a:endParaRPr lang="en-US" sz="1150" dirty="0" smtClean="0"/>
          </a:p>
          <a:p>
            <a:pPr algn="ctr"/>
            <a:endParaRPr lang="en-US" sz="1150" dirty="0"/>
          </a:p>
          <a:p>
            <a:pPr algn="ctr"/>
            <a:r>
              <a:rPr lang="en-US" sz="1200" dirty="0" smtClean="0"/>
              <a:t> </a:t>
            </a:r>
          </a:p>
        </p:txBody>
      </p:sp>
      <p:pic>
        <p:nvPicPr>
          <p:cNvPr id="6" name="Picture 5" descr="20160314_123550.jpg"/>
          <p:cNvPicPr>
            <a:picLocks noChangeAspect="1"/>
          </p:cNvPicPr>
          <p:nvPr/>
        </p:nvPicPr>
        <p:blipFill rotWithShape="1">
          <a:blip r:embed="rId4">
            <a:extLst>
              <a:ext uri="{28A0092B-C50C-407E-A947-70E740481C1C}">
                <a14:useLocalDpi xmlns:a14="http://schemas.microsoft.com/office/drawing/2010/main" val="0"/>
              </a:ext>
            </a:extLst>
          </a:blip>
          <a:srcRect l="3240" t="23919" b="15034"/>
          <a:stretch/>
        </p:blipFill>
        <p:spPr>
          <a:xfrm>
            <a:off x="7558690" y="2364127"/>
            <a:ext cx="1594069" cy="1787958"/>
          </a:xfrm>
          <a:prstGeom prst="rect">
            <a:avLst/>
          </a:prstGeom>
        </p:spPr>
      </p:pic>
      <p:pic>
        <p:nvPicPr>
          <p:cNvPr id="7" name="Picture 6" descr="20160322_183108.jpg"/>
          <p:cNvPicPr>
            <a:picLocks noChangeAspect="1"/>
          </p:cNvPicPr>
          <p:nvPr/>
        </p:nvPicPr>
        <p:blipFill rotWithShape="1">
          <a:blip r:embed="rId5">
            <a:extLst>
              <a:ext uri="{28A0092B-C50C-407E-A947-70E740481C1C}">
                <a14:useLocalDpi xmlns:a14="http://schemas.microsoft.com/office/drawing/2010/main" val="0"/>
              </a:ext>
            </a:extLst>
          </a:blip>
          <a:srcRect l="3656" t="7829" r="4284" b="23634"/>
          <a:stretch/>
        </p:blipFill>
        <p:spPr>
          <a:xfrm>
            <a:off x="7169072" y="6027285"/>
            <a:ext cx="1983688" cy="830715"/>
          </a:xfrm>
          <a:prstGeom prst="rect">
            <a:avLst/>
          </a:prstGeom>
        </p:spPr>
      </p:pic>
      <p:pic>
        <p:nvPicPr>
          <p:cNvPr id="12" name="Picture 11" descr="20160407_173559 (1).jpg"/>
          <p:cNvPicPr>
            <a:picLocks noChangeAspect="1"/>
          </p:cNvPicPr>
          <p:nvPr/>
        </p:nvPicPr>
        <p:blipFill rotWithShape="1">
          <a:blip r:embed="rId6">
            <a:extLst>
              <a:ext uri="{28A0092B-C50C-407E-A947-70E740481C1C}">
                <a14:useLocalDpi xmlns:a14="http://schemas.microsoft.com/office/drawing/2010/main" val="0"/>
              </a:ext>
            </a:extLst>
          </a:blip>
          <a:srcRect l="8174" t="23117" r="21668" b="10472"/>
          <a:stretch/>
        </p:blipFill>
        <p:spPr>
          <a:xfrm>
            <a:off x="8179491" y="0"/>
            <a:ext cx="973268" cy="1637862"/>
          </a:xfrm>
          <a:prstGeom prst="rect">
            <a:avLst/>
          </a:prstGeom>
        </p:spPr>
      </p:pic>
      <p:pic>
        <p:nvPicPr>
          <p:cNvPr id="17" name="Picture 16" descr="20160407_172138.jpg"/>
          <p:cNvPicPr>
            <a:picLocks noChangeAspect="1"/>
          </p:cNvPicPr>
          <p:nvPr/>
        </p:nvPicPr>
        <p:blipFill rotWithShape="1">
          <a:blip r:embed="rId7">
            <a:extLst>
              <a:ext uri="{28A0092B-C50C-407E-A947-70E740481C1C}">
                <a14:useLocalDpi xmlns:a14="http://schemas.microsoft.com/office/drawing/2010/main" val="0"/>
              </a:ext>
            </a:extLst>
          </a:blip>
          <a:srcRect l="20976" t="5045" r="20786" b="31609"/>
          <a:stretch/>
        </p:blipFill>
        <p:spPr>
          <a:xfrm>
            <a:off x="7297344" y="4374070"/>
            <a:ext cx="1846656" cy="1129862"/>
          </a:xfrm>
          <a:prstGeom prst="rect">
            <a:avLst/>
          </a:prstGeom>
        </p:spPr>
      </p:pic>
      <p:sp>
        <p:nvSpPr>
          <p:cNvPr id="18" name="Rectangle 17"/>
          <p:cNvSpPr/>
          <p:nvPr/>
        </p:nvSpPr>
        <p:spPr>
          <a:xfrm>
            <a:off x="1275920" y="6316692"/>
            <a:ext cx="7224799" cy="461665"/>
          </a:xfrm>
          <a:prstGeom prst="rect">
            <a:avLst/>
          </a:prstGeom>
        </p:spPr>
        <p:txBody>
          <a:bodyPr wrap="square">
            <a:spAutoFit/>
          </a:bodyPr>
          <a:lstStyle/>
          <a:p>
            <a:r>
              <a:rPr lang="en-US" sz="1200" dirty="0"/>
              <a:t>If you would like more information please visit </a:t>
            </a:r>
            <a:r>
              <a:rPr lang="en-US" sz="1200" dirty="0" smtClean="0">
                <a:hlinkClick r:id="rId8"/>
              </a:rPr>
              <a:t>www.visvote.org</a:t>
            </a:r>
            <a:endParaRPr lang="en-US" sz="1200" dirty="0" smtClean="0"/>
          </a:p>
          <a:p>
            <a:r>
              <a:rPr lang="en-US" sz="1200" dirty="0" smtClean="0"/>
              <a:t>and please </a:t>
            </a:r>
            <a:r>
              <a:rPr lang="en-US" sz="1200" dirty="0" smtClean="0">
                <a:solidFill>
                  <a:srgbClr val="3366FF"/>
                </a:solidFill>
              </a:rPr>
              <a:t>LIKE</a:t>
            </a:r>
            <a:r>
              <a:rPr lang="en-US" sz="1200" dirty="0">
                <a:solidFill>
                  <a:srgbClr val="3366FF"/>
                </a:solidFill>
              </a:rPr>
              <a:t>! Volunteers </a:t>
            </a:r>
            <a:r>
              <a:rPr lang="en-US" sz="1200" dirty="0" smtClean="0">
                <a:solidFill>
                  <a:srgbClr val="3366FF"/>
                </a:solidFill>
              </a:rPr>
              <a:t>for Issaquah Schools on Facebook</a:t>
            </a:r>
            <a:endParaRPr lang="en-US" sz="1200" dirty="0">
              <a:solidFill>
                <a:srgbClr val="3366FF"/>
              </a:solidFill>
            </a:endParaRPr>
          </a:p>
        </p:txBody>
      </p:sp>
      <p:pic>
        <p:nvPicPr>
          <p:cNvPr id="3" name="Picture 2" descr="VIS LOGO 2016.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28398" y="5343130"/>
            <a:ext cx="2450151" cy="947285"/>
          </a:xfrm>
          <a:prstGeom prst="rect">
            <a:avLst/>
          </a:prstGeom>
        </p:spPr>
      </p:pic>
    </p:spTree>
    <p:extLst>
      <p:ext uri="{BB962C8B-B14F-4D97-AF65-F5344CB8AC3E}">
        <p14:creationId xmlns:p14="http://schemas.microsoft.com/office/powerpoint/2010/main" val="122207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80794</TotalTime>
  <Words>1249</Words>
  <Application>Microsoft Macintosh PowerPoint</Application>
  <PresentationFormat>Letter Paper (8.5x11 in)</PresentationFormat>
  <Paragraphs>234</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Mangal</vt:lpstr>
      <vt:lpstr>Trebuchet MS</vt:lpstr>
      <vt:lpstr>Wingdings</vt:lpstr>
      <vt:lpstr>Wingdings 3</vt:lpstr>
      <vt:lpstr>Arial</vt:lpstr>
      <vt:lpstr>Facet</vt:lpstr>
      <vt:lpstr>PowerPoint Presentation</vt:lpstr>
      <vt:lpstr>President’s Report Becky Gordon &amp; Leslie Kahler</vt:lpstr>
      <vt:lpstr>Echo Glen Support</vt:lpstr>
      <vt:lpstr>Open Council Positions</vt:lpstr>
      <vt:lpstr>Consent Agenda I move we accept the consent agenda as presented (items can be removed for discussion or amended)</vt:lpstr>
      <vt:lpstr>Secretary @issaquahptsa.org Erin Thacker</vt:lpstr>
      <vt:lpstr>Treasurer @issaquahptsa.org Erin Eaton</vt:lpstr>
      <vt:lpstr>Council Business</vt:lpstr>
      <vt:lpstr>Volunteers for Issaquah Schools (VIS) </vt:lpstr>
      <vt:lpstr>Notecard Questions???</vt:lpstr>
      <vt:lpstr>Best Practices Open </vt:lpstr>
      <vt:lpstr>Membership Open</vt:lpstr>
      <vt:lpstr>Advocacy Open</vt:lpstr>
      <vt:lpstr>Standing Committees</vt:lpstr>
      <vt:lpstr>Outreach    Guest Speaker:  Rebecca Rice  Chair:  Kim Weiss    outreach@issaquahptsa.org</vt:lpstr>
      <vt:lpstr>Reflections Leah Gibson</vt:lpstr>
      <vt:lpstr>Co-Chairs: Heidi Fuhs Debbie Steinberg Kuntz</vt:lpstr>
      <vt:lpstr>FACE @issaquahptsa.org Ina Ghangurde</vt:lpstr>
      <vt:lpstr>Issaquah Schools Foundation Liaison Valerie Yanni</vt:lpstr>
      <vt:lpstr>Special Education Carrie Hipsher</vt:lpstr>
      <vt:lpstr>PowerPoint Presentation</vt:lpstr>
      <vt:lpstr>Healthy Youth Andie Adee</vt:lpstr>
      <vt:lpstr>GLASS FUSING NOV. 17TH 12 – 2:30 Hailstone Feed Store</vt:lpstr>
      <vt:lpstr>District Updates</vt:lpstr>
      <vt:lpstr>Upcoming Events</vt:lpstr>
      <vt:lpstr>New Business</vt:lpstr>
      <vt:lpstr>Questions?</vt:lpstr>
      <vt:lpstr>Additional Contacts</vt:lpstr>
      <vt:lpstr>PowerPoint Presentation</vt:lpstr>
      <vt:lpstr>Lunch Anyone? </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Gordon</dc:creator>
  <cp:lastModifiedBy>Becky Gordon</cp:lastModifiedBy>
  <cp:revision>139</cp:revision>
  <cp:lastPrinted>2017-10-11T21:05:28Z</cp:lastPrinted>
  <dcterms:created xsi:type="dcterms:W3CDTF">2016-09-09T20:53:14Z</dcterms:created>
  <dcterms:modified xsi:type="dcterms:W3CDTF">2017-11-08T04:45:48Z</dcterms:modified>
</cp:coreProperties>
</file>