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1" r:id="rId1"/>
  </p:sldMasterIdLst>
  <p:notesMasterIdLst>
    <p:notesMasterId r:id="rId44"/>
  </p:notesMasterIdLst>
  <p:sldIdLst>
    <p:sldId id="259" r:id="rId2"/>
    <p:sldId id="290" r:id="rId3"/>
    <p:sldId id="261" r:id="rId4"/>
    <p:sldId id="295" r:id="rId5"/>
    <p:sldId id="260" r:id="rId6"/>
    <p:sldId id="262" r:id="rId7"/>
    <p:sldId id="257" r:id="rId8"/>
    <p:sldId id="263" r:id="rId9"/>
    <p:sldId id="288" r:id="rId10"/>
    <p:sldId id="264" r:id="rId11"/>
    <p:sldId id="265" r:id="rId12"/>
    <p:sldId id="266" r:id="rId13"/>
    <p:sldId id="269" r:id="rId14"/>
    <p:sldId id="303" r:id="rId15"/>
    <p:sldId id="302" r:id="rId16"/>
    <p:sldId id="274" r:id="rId17"/>
    <p:sldId id="272" r:id="rId18"/>
    <p:sldId id="301" r:id="rId19"/>
    <p:sldId id="271" r:id="rId20"/>
    <p:sldId id="268" r:id="rId21"/>
    <p:sldId id="273" r:id="rId22"/>
    <p:sldId id="277" r:id="rId23"/>
    <p:sldId id="275" r:id="rId24"/>
    <p:sldId id="276" r:id="rId25"/>
    <p:sldId id="279" r:id="rId26"/>
    <p:sldId id="289" r:id="rId27"/>
    <p:sldId id="294" r:id="rId28"/>
    <p:sldId id="278" r:id="rId29"/>
    <p:sldId id="293" r:id="rId30"/>
    <p:sldId id="280" r:id="rId31"/>
    <p:sldId id="281" r:id="rId32"/>
    <p:sldId id="296" r:id="rId33"/>
    <p:sldId id="282" r:id="rId34"/>
    <p:sldId id="292" r:id="rId35"/>
    <p:sldId id="283" r:id="rId36"/>
    <p:sldId id="291" r:id="rId37"/>
    <p:sldId id="297" r:id="rId38"/>
    <p:sldId id="284" r:id="rId39"/>
    <p:sldId id="285" r:id="rId40"/>
    <p:sldId id="267" r:id="rId41"/>
    <p:sldId id="286" r:id="rId42"/>
    <p:sldId id="28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Bratton" initials="HB" lastIdx="1" clrIdx="0">
    <p:extLst>
      <p:ext uri="{19B8F6BF-5375-455C-9EA6-DF929625EA0E}">
        <p15:presenceInfo xmlns:p15="http://schemas.microsoft.com/office/powerpoint/2012/main" userId="Heather Brat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0BB4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93" autoAdjust="0"/>
    <p:restoredTop sz="94717" autoAdjust="0"/>
  </p:normalViewPr>
  <p:slideViewPr>
    <p:cSldViewPr snapToGrid="0">
      <p:cViewPr varScale="1">
        <p:scale>
          <a:sx n="73" d="100"/>
          <a:sy n="73" d="100"/>
        </p:scale>
        <p:origin x="84" y="552"/>
      </p:cViewPr>
      <p:guideLst/>
    </p:cSldViewPr>
  </p:slideViewPr>
  <p:notesTextViewPr>
    <p:cViewPr>
      <p:scale>
        <a:sx n="3" d="2"/>
        <a:sy n="3" d="2"/>
      </p:scale>
      <p:origin x="0" y="0"/>
    </p:cViewPr>
  </p:notesTextViewPr>
  <p:sorterViewPr>
    <p:cViewPr>
      <p:scale>
        <a:sx n="100" d="100"/>
        <a:sy n="100" d="100"/>
      </p:scale>
      <p:origin x="0" y="-2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BB17C-B4F7-4145-854A-A5259722784A}"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EF73B6EB-6989-41BA-BE9B-93BAE6DFFE18}">
      <dgm:prSet phldrT="[Text]" custT="1"/>
      <dgm:spPr/>
      <dgm:t>
        <a:bodyPr/>
        <a:lstStyle/>
        <a:p>
          <a:r>
            <a:rPr lang="en-US" sz="2800" dirty="0"/>
            <a:t>1. Register your PTA on the national site</a:t>
          </a:r>
        </a:p>
      </dgm:t>
    </dgm:pt>
    <dgm:pt modelId="{53040BA8-67AF-4FFC-A9D7-C601018341FC}" type="parTrans" cxnId="{B1225A8D-9913-42D6-A2F3-DFECE119DC20}">
      <dgm:prSet/>
      <dgm:spPr/>
      <dgm:t>
        <a:bodyPr/>
        <a:lstStyle/>
        <a:p>
          <a:endParaRPr lang="en-US" sz="2000"/>
        </a:p>
      </dgm:t>
    </dgm:pt>
    <dgm:pt modelId="{73931ACF-CE61-494D-B187-F5BF95180118}" type="sibTrans" cxnId="{B1225A8D-9913-42D6-A2F3-DFECE119DC20}">
      <dgm:prSet custT="1"/>
      <dgm:spPr/>
      <dgm:t>
        <a:bodyPr/>
        <a:lstStyle/>
        <a:p>
          <a:endParaRPr lang="en-US" sz="2400"/>
        </a:p>
      </dgm:t>
    </dgm:pt>
    <dgm:pt modelId="{7D11BE4F-057A-4455-AAD2-3EC0C919A725}">
      <dgm:prSet phldrT="[Text]" custT="1"/>
      <dgm:spPr>
        <a:solidFill>
          <a:schemeClr val="accent3">
            <a:lumMod val="75000"/>
          </a:schemeClr>
        </a:solidFill>
      </dgm:spPr>
      <dgm:t>
        <a:bodyPr/>
        <a:lstStyle/>
        <a:p>
          <a:r>
            <a:rPr lang="en-US" sz="2800" dirty="0"/>
            <a:t>5. Begin contacting potential judges </a:t>
          </a:r>
        </a:p>
      </dgm:t>
    </dgm:pt>
    <dgm:pt modelId="{E32BCBA3-30F2-4385-B7B5-5D2AF504E048}" type="parTrans" cxnId="{724EF719-C054-4B3F-97AD-DEFC2DE0A434}">
      <dgm:prSet/>
      <dgm:spPr/>
      <dgm:t>
        <a:bodyPr/>
        <a:lstStyle/>
        <a:p>
          <a:endParaRPr lang="en-US" sz="2000"/>
        </a:p>
      </dgm:t>
    </dgm:pt>
    <dgm:pt modelId="{6BFBDB23-F52D-43CC-911B-7D11E8FBC9ED}" type="sibTrans" cxnId="{724EF719-C054-4B3F-97AD-DEFC2DE0A434}">
      <dgm:prSet/>
      <dgm:spPr/>
      <dgm:t>
        <a:bodyPr/>
        <a:lstStyle/>
        <a:p>
          <a:endParaRPr lang="en-US" sz="2000"/>
        </a:p>
      </dgm:t>
    </dgm:pt>
    <dgm:pt modelId="{93076133-D94C-4632-9CB0-7832DBF13A0F}">
      <dgm:prSet phldrT="[Text]" phldr="1"/>
      <dgm:spPr>
        <a:solidFill>
          <a:schemeClr val="accent6">
            <a:lumMod val="75000"/>
          </a:schemeClr>
        </a:solidFill>
      </dgm:spPr>
      <dgm:t>
        <a:bodyPr/>
        <a:lstStyle/>
        <a:p>
          <a:endParaRPr lang="en-US" sz="2000"/>
        </a:p>
      </dgm:t>
    </dgm:pt>
    <dgm:pt modelId="{D13ED656-7304-4947-9578-47D4B6D5C4B5}" type="parTrans" cxnId="{9069F2BF-6450-47FA-A948-B9A524C29D60}">
      <dgm:prSet/>
      <dgm:spPr/>
      <dgm:t>
        <a:bodyPr/>
        <a:lstStyle/>
        <a:p>
          <a:endParaRPr lang="en-US" sz="2000"/>
        </a:p>
      </dgm:t>
    </dgm:pt>
    <dgm:pt modelId="{C47BACCD-6D3C-47BE-9998-3B6B36235F8F}" type="sibTrans" cxnId="{9069F2BF-6450-47FA-A948-B9A524C29D60}">
      <dgm:prSet/>
      <dgm:spPr/>
      <dgm:t>
        <a:bodyPr/>
        <a:lstStyle/>
        <a:p>
          <a:endParaRPr lang="en-US" sz="2000"/>
        </a:p>
      </dgm:t>
    </dgm:pt>
    <dgm:pt modelId="{56DC9C10-682D-45C5-8BEF-6D571D0631E1}">
      <dgm:prSet custT="1"/>
      <dgm:spPr>
        <a:solidFill>
          <a:schemeClr val="accent2">
            <a:lumMod val="75000"/>
          </a:schemeClr>
        </a:solidFill>
      </dgm:spPr>
      <dgm:t>
        <a:bodyPr/>
        <a:lstStyle/>
        <a:p>
          <a:r>
            <a:rPr lang="en-US" sz="2400" dirty="0"/>
            <a:t>3. Prepopulate Student Entry Form and post on school site</a:t>
          </a:r>
        </a:p>
      </dgm:t>
    </dgm:pt>
    <dgm:pt modelId="{5122EC66-7739-4E6D-B57B-E55B4566BE4B}" type="parTrans" cxnId="{31A1217D-9A57-40C5-B8AF-D01DC3D98114}">
      <dgm:prSet/>
      <dgm:spPr/>
      <dgm:t>
        <a:bodyPr/>
        <a:lstStyle/>
        <a:p>
          <a:endParaRPr lang="en-US" sz="2000"/>
        </a:p>
      </dgm:t>
    </dgm:pt>
    <dgm:pt modelId="{736B4B33-B2AD-44A5-AF4E-37437622F88F}" type="sibTrans" cxnId="{31A1217D-9A57-40C5-B8AF-D01DC3D98114}">
      <dgm:prSet custT="1"/>
      <dgm:spPr/>
      <dgm:t>
        <a:bodyPr/>
        <a:lstStyle/>
        <a:p>
          <a:endParaRPr lang="en-US" sz="2400"/>
        </a:p>
      </dgm:t>
    </dgm:pt>
    <dgm:pt modelId="{65429A98-167D-48C3-A099-42AAAABF7FC9}">
      <dgm:prSet custT="1"/>
      <dgm:spPr>
        <a:solidFill>
          <a:schemeClr val="bg2"/>
        </a:solidFill>
      </dgm:spPr>
      <dgm:t>
        <a:bodyPr/>
        <a:lstStyle/>
        <a:p>
          <a:r>
            <a:rPr lang="en-US" sz="2800" dirty="0"/>
            <a:t>4. Check school PTA Reflections budget</a:t>
          </a:r>
        </a:p>
      </dgm:t>
    </dgm:pt>
    <dgm:pt modelId="{85089BEB-1CBA-4568-8BB5-D4C9029010DC}" type="parTrans" cxnId="{0EBDB24F-8D42-43FE-8774-1F4055506C93}">
      <dgm:prSet/>
      <dgm:spPr/>
      <dgm:t>
        <a:bodyPr/>
        <a:lstStyle/>
        <a:p>
          <a:endParaRPr lang="en-US" sz="2000"/>
        </a:p>
      </dgm:t>
    </dgm:pt>
    <dgm:pt modelId="{EED9461B-2C59-4450-B3BE-F4E6AA807731}" type="sibTrans" cxnId="{0EBDB24F-8D42-43FE-8774-1F4055506C93}">
      <dgm:prSet custT="1"/>
      <dgm:spPr/>
      <dgm:t>
        <a:bodyPr/>
        <a:lstStyle/>
        <a:p>
          <a:endParaRPr lang="en-US" sz="2400"/>
        </a:p>
      </dgm:t>
    </dgm:pt>
    <dgm:pt modelId="{412096D1-6E8C-4C81-B3A2-10372F8D1CD2}">
      <dgm:prSet custT="1"/>
      <dgm:spPr>
        <a:solidFill>
          <a:schemeClr val="accent1">
            <a:lumMod val="75000"/>
          </a:schemeClr>
        </a:solidFill>
      </dgm:spPr>
      <dgm:t>
        <a:bodyPr/>
        <a:lstStyle/>
        <a:p>
          <a:r>
            <a:rPr lang="en-US" sz="2600" dirty="0"/>
            <a:t>2. Set school calendar for turn-in date and celebration</a:t>
          </a:r>
        </a:p>
      </dgm:t>
    </dgm:pt>
    <dgm:pt modelId="{AA182771-74B8-4F34-9C39-F62968256871}" type="parTrans" cxnId="{9903B4D3-575A-418C-9657-C1C33F9EE1AE}">
      <dgm:prSet/>
      <dgm:spPr/>
      <dgm:t>
        <a:bodyPr/>
        <a:lstStyle/>
        <a:p>
          <a:endParaRPr lang="en-US" sz="2000"/>
        </a:p>
      </dgm:t>
    </dgm:pt>
    <dgm:pt modelId="{C5488679-5C64-426E-B4E7-9C7B6DB09F67}" type="sibTrans" cxnId="{9903B4D3-575A-418C-9657-C1C33F9EE1AE}">
      <dgm:prSet custT="1"/>
      <dgm:spPr/>
      <dgm:t>
        <a:bodyPr/>
        <a:lstStyle/>
        <a:p>
          <a:endParaRPr lang="en-US" sz="2400"/>
        </a:p>
      </dgm:t>
    </dgm:pt>
    <dgm:pt modelId="{99F7D481-B7F8-441E-B45B-EA51215EAB98}" type="pres">
      <dgm:prSet presAssocID="{AB1BB17C-B4F7-4145-854A-A5259722784A}" presName="outerComposite" presStyleCnt="0">
        <dgm:presLayoutVars>
          <dgm:chMax val="5"/>
          <dgm:dir/>
          <dgm:resizeHandles val="exact"/>
        </dgm:presLayoutVars>
      </dgm:prSet>
      <dgm:spPr/>
    </dgm:pt>
    <dgm:pt modelId="{B50A032E-A347-4264-B5FA-199A1B324852}" type="pres">
      <dgm:prSet presAssocID="{AB1BB17C-B4F7-4145-854A-A5259722784A}" presName="dummyMaxCanvas" presStyleCnt="0">
        <dgm:presLayoutVars/>
      </dgm:prSet>
      <dgm:spPr/>
    </dgm:pt>
    <dgm:pt modelId="{21C7EBFD-30A5-4BD0-83AC-D3A3BE61A3D8}" type="pres">
      <dgm:prSet presAssocID="{AB1BB17C-B4F7-4145-854A-A5259722784A}" presName="FiveNodes_1" presStyleLbl="node1" presStyleIdx="0" presStyleCnt="5" custLinFactNeighborY="-1505">
        <dgm:presLayoutVars>
          <dgm:bulletEnabled val="1"/>
        </dgm:presLayoutVars>
      </dgm:prSet>
      <dgm:spPr/>
    </dgm:pt>
    <dgm:pt modelId="{61D9BEC4-8AB0-4689-A460-0DEA36FFF28A}" type="pres">
      <dgm:prSet presAssocID="{AB1BB17C-B4F7-4145-854A-A5259722784A}" presName="FiveNodes_2" presStyleLbl="node1" presStyleIdx="1" presStyleCnt="5" custLinFactY="11356" custLinFactNeighborX="8085" custLinFactNeighborY="100000">
        <dgm:presLayoutVars>
          <dgm:bulletEnabled val="1"/>
        </dgm:presLayoutVars>
      </dgm:prSet>
      <dgm:spPr/>
    </dgm:pt>
    <dgm:pt modelId="{7E179ABD-52B3-45C0-A0AE-44D00DBB1D76}" type="pres">
      <dgm:prSet presAssocID="{AB1BB17C-B4F7-4145-854A-A5259722784A}" presName="FiveNodes_3" presStyleLbl="node1" presStyleIdx="2" presStyleCnt="5" custLinFactY="-14367" custLinFactNeighborX="-7263" custLinFactNeighborY="-100000">
        <dgm:presLayoutVars>
          <dgm:bulletEnabled val="1"/>
        </dgm:presLayoutVars>
      </dgm:prSet>
      <dgm:spPr/>
    </dgm:pt>
    <dgm:pt modelId="{E48062A6-BB68-4598-A096-1C1837E570D7}" type="pres">
      <dgm:prSet presAssocID="{AB1BB17C-B4F7-4145-854A-A5259722784A}" presName="FiveNodes_4" presStyleLbl="node1" presStyleIdx="3" presStyleCnt="5">
        <dgm:presLayoutVars>
          <dgm:bulletEnabled val="1"/>
        </dgm:presLayoutVars>
      </dgm:prSet>
      <dgm:spPr/>
    </dgm:pt>
    <dgm:pt modelId="{E1CAC130-1AD5-40C9-892A-129C9E51A3E0}" type="pres">
      <dgm:prSet presAssocID="{AB1BB17C-B4F7-4145-854A-A5259722784A}" presName="FiveNodes_5" presStyleLbl="node1" presStyleIdx="4" presStyleCnt="5">
        <dgm:presLayoutVars>
          <dgm:bulletEnabled val="1"/>
        </dgm:presLayoutVars>
      </dgm:prSet>
      <dgm:spPr/>
    </dgm:pt>
    <dgm:pt modelId="{CAEB73B6-9C23-490B-AD16-9E7AFA05B247}" type="pres">
      <dgm:prSet presAssocID="{AB1BB17C-B4F7-4145-854A-A5259722784A}" presName="FiveConn_1-2" presStyleLbl="fgAccFollowNode1" presStyleIdx="0" presStyleCnt="4">
        <dgm:presLayoutVars>
          <dgm:bulletEnabled val="1"/>
        </dgm:presLayoutVars>
      </dgm:prSet>
      <dgm:spPr/>
    </dgm:pt>
    <dgm:pt modelId="{C8CFA02A-2BBE-4B01-B6F3-249FE9B43EAB}" type="pres">
      <dgm:prSet presAssocID="{AB1BB17C-B4F7-4145-854A-A5259722784A}" presName="FiveConn_2-3" presStyleLbl="fgAccFollowNode1" presStyleIdx="1" presStyleCnt="4">
        <dgm:presLayoutVars>
          <dgm:bulletEnabled val="1"/>
        </dgm:presLayoutVars>
      </dgm:prSet>
      <dgm:spPr/>
    </dgm:pt>
    <dgm:pt modelId="{C144F4B8-63FA-4A14-AB3E-47D2F8305C73}" type="pres">
      <dgm:prSet presAssocID="{AB1BB17C-B4F7-4145-854A-A5259722784A}" presName="FiveConn_3-4" presStyleLbl="fgAccFollowNode1" presStyleIdx="2" presStyleCnt="4">
        <dgm:presLayoutVars>
          <dgm:bulletEnabled val="1"/>
        </dgm:presLayoutVars>
      </dgm:prSet>
      <dgm:spPr/>
    </dgm:pt>
    <dgm:pt modelId="{6BB8403C-80DF-4C3A-9496-861CAA6A6870}" type="pres">
      <dgm:prSet presAssocID="{AB1BB17C-B4F7-4145-854A-A5259722784A}" presName="FiveConn_4-5" presStyleLbl="fgAccFollowNode1" presStyleIdx="3" presStyleCnt="4">
        <dgm:presLayoutVars>
          <dgm:bulletEnabled val="1"/>
        </dgm:presLayoutVars>
      </dgm:prSet>
      <dgm:spPr/>
    </dgm:pt>
    <dgm:pt modelId="{11FE0849-FC64-4422-B7DF-1DE77D2DDF48}" type="pres">
      <dgm:prSet presAssocID="{AB1BB17C-B4F7-4145-854A-A5259722784A}" presName="FiveNodes_1_text" presStyleLbl="node1" presStyleIdx="4" presStyleCnt="5">
        <dgm:presLayoutVars>
          <dgm:bulletEnabled val="1"/>
        </dgm:presLayoutVars>
      </dgm:prSet>
      <dgm:spPr/>
    </dgm:pt>
    <dgm:pt modelId="{81614060-4531-48C9-A976-764F9FBF9231}" type="pres">
      <dgm:prSet presAssocID="{AB1BB17C-B4F7-4145-854A-A5259722784A}" presName="FiveNodes_2_text" presStyleLbl="node1" presStyleIdx="4" presStyleCnt="5">
        <dgm:presLayoutVars>
          <dgm:bulletEnabled val="1"/>
        </dgm:presLayoutVars>
      </dgm:prSet>
      <dgm:spPr/>
    </dgm:pt>
    <dgm:pt modelId="{073ACBC6-6091-439D-93D4-D3842016E270}" type="pres">
      <dgm:prSet presAssocID="{AB1BB17C-B4F7-4145-854A-A5259722784A}" presName="FiveNodes_3_text" presStyleLbl="node1" presStyleIdx="4" presStyleCnt="5">
        <dgm:presLayoutVars>
          <dgm:bulletEnabled val="1"/>
        </dgm:presLayoutVars>
      </dgm:prSet>
      <dgm:spPr/>
    </dgm:pt>
    <dgm:pt modelId="{69799F14-8426-4B9A-A500-C36BC74B4BA7}" type="pres">
      <dgm:prSet presAssocID="{AB1BB17C-B4F7-4145-854A-A5259722784A}" presName="FiveNodes_4_text" presStyleLbl="node1" presStyleIdx="4" presStyleCnt="5">
        <dgm:presLayoutVars>
          <dgm:bulletEnabled val="1"/>
        </dgm:presLayoutVars>
      </dgm:prSet>
      <dgm:spPr/>
    </dgm:pt>
    <dgm:pt modelId="{AE0049B8-A554-4FC9-875B-334CFC93F269}" type="pres">
      <dgm:prSet presAssocID="{AB1BB17C-B4F7-4145-854A-A5259722784A}" presName="FiveNodes_5_text" presStyleLbl="node1" presStyleIdx="4" presStyleCnt="5">
        <dgm:presLayoutVars>
          <dgm:bulletEnabled val="1"/>
        </dgm:presLayoutVars>
      </dgm:prSet>
      <dgm:spPr/>
    </dgm:pt>
  </dgm:ptLst>
  <dgm:cxnLst>
    <dgm:cxn modelId="{724EF719-C054-4B3F-97AD-DEFC2DE0A434}" srcId="{AB1BB17C-B4F7-4145-854A-A5259722784A}" destId="{7D11BE4F-057A-4455-AAD2-3EC0C919A725}" srcOrd="4" destOrd="0" parTransId="{E32BCBA3-30F2-4385-B7B5-5D2AF504E048}" sibTransId="{6BFBDB23-F52D-43CC-911B-7D11E8FBC9ED}"/>
    <dgm:cxn modelId="{E2E30830-4649-431E-B8F0-0B124B4DC5C0}" type="presOf" srcId="{7D11BE4F-057A-4455-AAD2-3EC0C919A725}" destId="{E1CAC130-1AD5-40C9-892A-129C9E51A3E0}" srcOrd="0" destOrd="0" presId="urn:microsoft.com/office/officeart/2005/8/layout/vProcess5"/>
    <dgm:cxn modelId="{DE278636-6F78-44DA-B6FE-9F2A2843849F}" type="presOf" srcId="{56DC9C10-682D-45C5-8BEF-6D571D0631E1}" destId="{61D9BEC4-8AB0-4689-A460-0DEA36FFF28A}" srcOrd="0" destOrd="0" presId="urn:microsoft.com/office/officeart/2005/8/layout/vProcess5"/>
    <dgm:cxn modelId="{5CA5073F-63E4-4775-B3AE-E45A1C674D38}" type="presOf" srcId="{EF73B6EB-6989-41BA-BE9B-93BAE6DFFE18}" destId="{11FE0849-FC64-4422-B7DF-1DE77D2DDF48}" srcOrd="1" destOrd="0" presId="urn:microsoft.com/office/officeart/2005/8/layout/vProcess5"/>
    <dgm:cxn modelId="{A41F265D-3DC9-4DD1-AA66-F501AF6D1C4B}" type="presOf" srcId="{412096D1-6E8C-4C81-B3A2-10372F8D1CD2}" destId="{7E179ABD-52B3-45C0-A0AE-44D00DBB1D76}" srcOrd="0" destOrd="0" presId="urn:microsoft.com/office/officeart/2005/8/layout/vProcess5"/>
    <dgm:cxn modelId="{7CB85568-76C0-42F9-BE17-66E76C439D75}" type="presOf" srcId="{EED9461B-2C59-4450-B3BE-F4E6AA807731}" destId="{6BB8403C-80DF-4C3A-9496-861CAA6A6870}" srcOrd="0" destOrd="0" presId="urn:microsoft.com/office/officeart/2005/8/layout/vProcess5"/>
    <dgm:cxn modelId="{0EBDB24F-8D42-43FE-8774-1F4055506C93}" srcId="{AB1BB17C-B4F7-4145-854A-A5259722784A}" destId="{65429A98-167D-48C3-A099-42AAAABF7FC9}" srcOrd="3" destOrd="0" parTransId="{85089BEB-1CBA-4568-8BB5-D4C9029010DC}" sibTransId="{EED9461B-2C59-4450-B3BE-F4E6AA807731}"/>
    <dgm:cxn modelId="{4AD96276-4CAB-42E2-9AE2-81B37B1A838A}" type="presOf" srcId="{7D11BE4F-057A-4455-AAD2-3EC0C919A725}" destId="{AE0049B8-A554-4FC9-875B-334CFC93F269}" srcOrd="1" destOrd="0" presId="urn:microsoft.com/office/officeart/2005/8/layout/vProcess5"/>
    <dgm:cxn modelId="{31A1217D-9A57-40C5-B8AF-D01DC3D98114}" srcId="{AB1BB17C-B4F7-4145-854A-A5259722784A}" destId="{56DC9C10-682D-45C5-8BEF-6D571D0631E1}" srcOrd="1" destOrd="0" parTransId="{5122EC66-7739-4E6D-B57B-E55B4566BE4B}" sibTransId="{736B4B33-B2AD-44A5-AF4E-37437622F88F}"/>
    <dgm:cxn modelId="{5EB86A8A-6700-4100-BE18-27AFEA548A02}" type="presOf" srcId="{C5488679-5C64-426E-B4E7-9C7B6DB09F67}" destId="{C144F4B8-63FA-4A14-AB3E-47D2F8305C73}" srcOrd="0" destOrd="0" presId="urn:microsoft.com/office/officeart/2005/8/layout/vProcess5"/>
    <dgm:cxn modelId="{B1225A8D-9913-42D6-A2F3-DFECE119DC20}" srcId="{AB1BB17C-B4F7-4145-854A-A5259722784A}" destId="{EF73B6EB-6989-41BA-BE9B-93BAE6DFFE18}" srcOrd="0" destOrd="0" parTransId="{53040BA8-67AF-4FFC-A9D7-C601018341FC}" sibTransId="{73931ACF-CE61-494D-B187-F5BF95180118}"/>
    <dgm:cxn modelId="{8604958E-F1B3-457B-A466-EA743BB2CAB1}" type="presOf" srcId="{56DC9C10-682D-45C5-8BEF-6D571D0631E1}" destId="{81614060-4531-48C9-A976-764F9FBF9231}" srcOrd="1" destOrd="0" presId="urn:microsoft.com/office/officeart/2005/8/layout/vProcess5"/>
    <dgm:cxn modelId="{FC5340B9-A395-4E99-9DD0-3D83EE6FA20C}" type="presOf" srcId="{736B4B33-B2AD-44A5-AF4E-37437622F88F}" destId="{C8CFA02A-2BBE-4B01-B6F3-249FE9B43EAB}" srcOrd="0" destOrd="0" presId="urn:microsoft.com/office/officeart/2005/8/layout/vProcess5"/>
    <dgm:cxn modelId="{7B6B52BB-038E-41FC-8BB6-316580FD3A08}" type="presOf" srcId="{65429A98-167D-48C3-A099-42AAAABF7FC9}" destId="{E48062A6-BB68-4598-A096-1C1837E570D7}" srcOrd="0" destOrd="0" presId="urn:microsoft.com/office/officeart/2005/8/layout/vProcess5"/>
    <dgm:cxn modelId="{9069F2BF-6450-47FA-A948-B9A524C29D60}" srcId="{AB1BB17C-B4F7-4145-854A-A5259722784A}" destId="{93076133-D94C-4632-9CB0-7832DBF13A0F}" srcOrd="5" destOrd="0" parTransId="{D13ED656-7304-4947-9578-47D4B6D5C4B5}" sibTransId="{C47BACCD-6D3C-47BE-9998-3B6B36235F8F}"/>
    <dgm:cxn modelId="{F6E994C9-7A46-43FB-8FA6-75882726BF14}" type="presOf" srcId="{EF73B6EB-6989-41BA-BE9B-93BAE6DFFE18}" destId="{21C7EBFD-30A5-4BD0-83AC-D3A3BE61A3D8}" srcOrd="0" destOrd="0" presId="urn:microsoft.com/office/officeart/2005/8/layout/vProcess5"/>
    <dgm:cxn modelId="{9903B4D3-575A-418C-9657-C1C33F9EE1AE}" srcId="{AB1BB17C-B4F7-4145-854A-A5259722784A}" destId="{412096D1-6E8C-4C81-B3A2-10372F8D1CD2}" srcOrd="2" destOrd="0" parTransId="{AA182771-74B8-4F34-9C39-F62968256871}" sibTransId="{C5488679-5C64-426E-B4E7-9C7B6DB09F67}"/>
    <dgm:cxn modelId="{3CBE84E7-9A5F-4FC4-A96E-5F05FE7AB230}" type="presOf" srcId="{412096D1-6E8C-4C81-B3A2-10372F8D1CD2}" destId="{073ACBC6-6091-439D-93D4-D3842016E270}" srcOrd="1" destOrd="0" presId="urn:microsoft.com/office/officeart/2005/8/layout/vProcess5"/>
    <dgm:cxn modelId="{B4CBFDE8-68AC-48D4-9743-C7161EA53D0E}" type="presOf" srcId="{65429A98-167D-48C3-A099-42AAAABF7FC9}" destId="{69799F14-8426-4B9A-A500-C36BC74B4BA7}" srcOrd="1" destOrd="0" presId="urn:microsoft.com/office/officeart/2005/8/layout/vProcess5"/>
    <dgm:cxn modelId="{432619EA-4C10-4D9C-8228-92C1FB92BF74}" type="presOf" srcId="{73931ACF-CE61-494D-B187-F5BF95180118}" destId="{CAEB73B6-9C23-490B-AD16-9E7AFA05B247}" srcOrd="0" destOrd="0" presId="urn:microsoft.com/office/officeart/2005/8/layout/vProcess5"/>
    <dgm:cxn modelId="{4A8B61EE-C896-48BD-99B5-A4CAE30FC825}" type="presOf" srcId="{AB1BB17C-B4F7-4145-854A-A5259722784A}" destId="{99F7D481-B7F8-441E-B45B-EA51215EAB98}" srcOrd="0" destOrd="0" presId="urn:microsoft.com/office/officeart/2005/8/layout/vProcess5"/>
    <dgm:cxn modelId="{08ED1009-DB04-408C-B603-FA10B8AFA275}" type="presParOf" srcId="{99F7D481-B7F8-441E-B45B-EA51215EAB98}" destId="{B50A032E-A347-4264-B5FA-199A1B324852}" srcOrd="0" destOrd="0" presId="urn:microsoft.com/office/officeart/2005/8/layout/vProcess5"/>
    <dgm:cxn modelId="{118B0A1F-C5D8-4456-8249-A775889AD864}" type="presParOf" srcId="{99F7D481-B7F8-441E-B45B-EA51215EAB98}" destId="{21C7EBFD-30A5-4BD0-83AC-D3A3BE61A3D8}" srcOrd="1" destOrd="0" presId="urn:microsoft.com/office/officeart/2005/8/layout/vProcess5"/>
    <dgm:cxn modelId="{4D122FC6-A8F9-4604-A294-566546F2895D}" type="presParOf" srcId="{99F7D481-B7F8-441E-B45B-EA51215EAB98}" destId="{61D9BEC4-8AB0-4689-A460-0DEA36FFF28A}" srcOrd="2" destOrd="0" presId="urn:microsoft.com/office/officeart/2005/8/layout/vProcess5"/>
    <dgm:cxn modelId="{54F2FD4C-DF39-4DD3-98C8-A1DCF228E67F}" type="presParOf" srcId="{99F7D481-B7F8-441E-B45B-EA51215EAB98}" destId="{7E179ABD-52B3-45C0-A0AE-44D00DBB1D76}" srcOrd="3" destOrd="0" presId="urn:microsoft.com/office/officeart/2005/8/layout/vProcess5"/>
    <dgm:cxn modelId="{8CCA1C67-E960-4779-B385-3B8C9A9C672B}" type="presParOf" srcId="{99F7D481-B7F8-441E-B45B-EA51215EAB98}" destId="{E48062A6-BB68-4598-A096-1C1837E570D7}" srcOrd="4" destOrd="0" presId="urn:microsoft.com/office/officeart/2005/8/layout/vProcess5"/>
    <dgm:cxn modelId="{3C0A4F0C-01BC-437A-ABDD-ECAAC372061F}" type="presParOf" srcId="{99F7D481-B7F8-441E-B45B-EA51215EAB98}" destId="{E1CAC130-1AD5-40C9-892A-129C9E51A3E0}" srcOrd="5" destOrd="0" presId="urn:microsoft.com/office/officeart/2005/8/layout/vProcess5"/>
    <dgm:cxn modelId="{504B22E4-9869-4EA5-B569-9B7DEF206251}" type="presParOf" srcId="{99F7D481-B7F8-441E-B45B-EA51215EAB98}" destId="{CAEB73B6-9C23-490B-AD16-9E7AFA05B247}" srcOrd="6" destOrd="0" presId="urn:microsoft.com/office/officeart/2005/8/layout/vProcess5"/>
    <dgm:cxn modelId="{39E22230-92B2-4F73-9593-076704AF9B5E}" type="presParOf" srcId="{99F7D481-B7F8-441E-B45B-EA51215EAB98}" destId="{C8CFA02A-2BBE-4B01-B6F3-249FE9B43EAB}" srcOrd="7" destOrd="0" presId="urn:microsoft.com/office/officeart/2005/8/layout/vProcess5"/>
    <dgm:cxn modelId="{2CBFD227-3169-46EE-AF70-0100B7BE94FA}" type="presParOf" srcId="{99F7D481-B7F8-441E-B45B-EA51215EAB98}" destId="{C144F4B8-63FA-4A14-AB3E-47D2F8305C73}" srcOrd="8" destOrd="0" presId="urn:microsoft.com/office/officeart/2005/8/layout/vProcess5"/>
    <dgm:cxn modelId="{25215EDB-EA5D-4E35-AB7C-7A18B60A732D}" type="presParOf" srcId="{99F7D481-B7F8-441E-B45B-EA51215EAB98}" destId="{6BB8403C-80DF-4C3A-9496-861CAA6A6870}" srcOrd="9" destOrd="0" presId="urn:microsoft.com/office/officeart/2005/8/layout/vProcess5"/>
    <dgm:cxn modelId="{5A99961A-CDCB-4213-8566-466A67997C49}" type="presParOf" srcId="{99F7D481-B7F8-441E-B45B-EA51215EAB98}" destId="{11FE0849-FC64-4422-B7DF-1DE77D2DDF48}" srcOrd="10" destOrd="0" presId="urn:microsoft.com/office/officeart/2005/8/layout/vProcess5"/>
    <dgm:cxn modelId="{D2574CA9-1011-44BE-8F80-969654B85D93}" type="presParOf" srcId="{99F7D481-B7F8-441E-B45B-EA51215EAB98}" destId="{81614060-4531-48C9-A976-764F9FBF9231}" srcOrd="11" destOrd="0" presId="urn:microsoft.com/office/officeart/2005/8/layout/vProcess5"/>
    <dgm:cxn modelId="{2AFE56F9-DA79-44C4-BAB4-54657234C559}" type="presParOf" srcId="{99F7D481-B7F8-441E-B45B-EA51215EAB98}" destId="{073ACBC6-6091-439D-93D4-D3842016E270}" srcOrd="12" destOrd="0" presId="urn:microsoft.com/office/officeart/2005/8/layout/vProcess5"/>
    <dgm:cxn modelId="{BEADD2F7-E86B-49FC-80FA-07D75CC0BCDA}" type="presParOf" srcId="{99F7D481-B7F8-441E-B45B-EA51215EAB98}" destId="{69799F14-8426-4B9A-A500-C36BC74B4BA7}" srcOrd="13" destOrd="0" presId="urn:microsoft.com/office/officeart/2005/8/layout/vProcess5"/>
    <dgm:cxn modelId="{1308514A-2531-43CC-984D-AB9DA2527B73}" type="presParOf" srcId="{99F7D481-B7F8-441E-B45B-EA51215EAB98}" destId="{AE0049B8-A554-4FC9-875B-334CFC93F269}"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7EBFD-30A5-4BD0-83AC-D3A3BE61A3D8}">
      <dsp:nvSpPr>
        <dsp:cNvPr id="0" name=""/>
        <dsp:cNvSpPr/>
      </dsp:nvSpPr>
      <dsp:spPr>
        <a:xfrm>
          <a:off x="0" y="0"/>
          <a:ext cx="8779484" cy="799538"/>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1. Register your PTA on the national site</a:t>
          </a:r>
        </a:p>
      </dsp:txBody>
      <dsp:txXfrm>
        <a:off x="23418" y="23418"/>
        <a:ext cx="7823173" cy="752702"/>
      </dsp:txXfrm>
    </dsp:sp>
    <dsp:sp modelId="{61D9BEC4-8AB0-4689-A460-0DEA36FFF28A}">
      <dsp:nvSpPr>
        <dsp:cNvPr id="0" name=""/>
        <dsp:cNvSpPr/>
      </dsp:nvSpPr>
      <dsp:spPr>
        <a:xfrm>
          <a:off x="1365432" y="1800919"/>
          <a:ext cx="8779484" cy="799538"/>
        </a:xfrm>
        <a:prstGeom prst="roundRect">
          <a:avLst>
            <a:gd name="adj" fmla="val 10000"/>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3. Prepopulate Student Entry Form and post on school site</a:t>
          </a:r>
        </a:p>
      </dsp:txBody>
      <dsp:txXfrm>
        <a:off x="1388850" y="1824337"/>
        <a:ext cx="7557337" cy="752702"/>
      </dsp:txXfrm>
    </dsp:sp>
    <dsp:sp modelId="{7E179ABD-52B3-45C0-A0AE-44D00DBB1D76}">
      <dsp:nvSpPr>
        <dsp:cNvPr id="0" name=""/>
        <dsp:cNvSpPr/>
      </dsp:nvSpPr>
      <dsp:spPr>
        <a:xfrm>
          <a:off x="673567" y="906762"/>
          <a:ext cx="8779484" cy="799538"/>
        </a:xfrm>
        <a:prstGeom prst="roundRect">
          <a:avLst>
            <a:gd name="adj" fmla="val 10000"/>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2. Set school calendar for turn-in date and celebration</a:t>
          </a:r>
        </a:p>
      </dsp:txBody>
      <dsp:txXfrm>
        <a:off x="696985" y="930180"/>
        <a:ext cx="7557337" cy="752702"/>
      </dsp:txXfrm>
    </dsp:sp>
    <dsp:sp modelId="{E48062A6-BB68-4598-A096-1C1837E570D7}">
      <dsp:nvSpPr>
        <dsp:cNvPr id="0" name=""/>
        <dsp:cNvSpPr/>
      </dsp:nvSpPr>
      <dsp:spPr>
        <a:xfrm>
          <a:off x="1966832" y="2731756"/>
          <a:ext cx="8779484" cy="799538"/>
        </a:xfrm>
        <a:prstGeom prst="roundRect">
          <a:avLst>
            <a:gd name="adj" fmla="val 10000"/>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4. Check school PTA Reflections budget</a:t>
          </a:r>
        </a:p>
      </dsp:txBody>
      <dsp:txXfrm>
        <a:off x="1990250" y="2755174"/>
        <a:ext cx="7557337" cy="752702"/>
      </dsp:txXfrm>
    </dsp:sp>
    <dsp:sp modelId="{E1CAC130-1AD5-40C9-892A-129C9E51A3E0}">
      <dsp:nvSpPr>
        <dsp:cNvPr id="0" name=""/>
        <dsp:cNvSpPr/>
      </dsp:nvSpPr>
      <dsp:spPr>
        <a:xfrm>
          <a:off x="2622443" y="3642341"/>
          <a:ext cx="8779484" cy="799538"/>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5. Begin contacting potential judges </a:t>
          </a:r>
        </a:p>
      </dsp:txBody>
      <dsp:txXfrm>
        <a:off x="2645861" y="3665759"/>
        <a:ext cx="7557337" cy="752702"/>
      </dsp:txXfrm>
    </dsp:sp>
    <dsp:sp modelId="{CAEB73B6-9C23-490B-AD16-9E7AFA05B247}">
      <dsp:nvSpPr>
        <dsp:cNvPr id="0" name=""/>
        <dsp:cNvSpPr/>
      </dsp:nvSpPr>
      <dsp:spPr>
        <a:xfrm>
          <a:off x="8259784" y="584107"/>
          <a:ext cx="519699" cy="519699"/>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76716" y="584107"/>
        <a:ext cx="285835" cy="391073"/>
      </dsp:txXfrm>
    </dsp:sp>
    <dsp:sp modelId="{C8CFA02A-2BBE-4B01-B6F3-249FE9B43EAB}">
      <dsp:nvSpPr>
        <dsp:cNvPr id="0" name=""/>
        <dsp:cNvSpPr/>
      </dsp:nvSpPr>
      <dsp:spPr>
        <a:xfrm>
          <a:off x="8915395" y="1494692"/>
          <a:ext cx="519699" cy="519699"/>
        </a:xfrm>
        <a:prstGeom prst="downArrow">
          <a:avLst>
            <a:gd name="adj1" fmla="val 55000"/>
            <a:gd name="adj2" fmla="val 45000"/>
          </a:avLst>
        </a:prstGeom>
        <a:solidFill>
          <a:schemeClr val="accent5">
            <a:tint val="40000"/>
            <a:alpha val="90000"/>
            <a:hueOff val="-3527576"/>
            <a:satOff val="11013"/>
            <a:lumOff val="1333"/>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32327" y="1494692"/>
        <a:ext cx="285835" cy="391073"/>
      </dsp:txXfrm>
    </dsp:sp>
    <dsp:sp modelId="{C144F4B8-63FA-4A14-AB3E-47D2F8305C73}">
      <dsp:nvSpPr>
        <dsp:cNvPr id="0" name=""/>
        <dsp:cNvSpPr/>
      </dsp:nvSpPr>
      <dsp:spPr>
        <a:xfrm>
          <a:off x="9571006" y="2391952"/>
          <a:ext cx="519699" cy="519699"/>
        </a:xfrm>
        <a:prstGeom prst="downArrow">
          <a:avLst>
            <a:gd name="adj1" fmla="val 55000"/>
            <a:gd name="adj2" fmla="val 45000"/>
          </a:avLst>
        </a:prstGeom>
        <a:solidFill>
          <a:schemeClr val="accent5">
            <a:tint val="40000"/>
            <a:alpha val="90000"/>
            <a:hueOff val="-7055152"/>
            <a:satOff val="22025"/>
            <a:lumOff val="2665"/>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687938" y="2391952"/>
        <a:ext cx="285835" cy="391073"/>
      </dsp:txXfrm>
    </dsp:sp>
    <dsp:sp modelId="{6BB8403C-80DF-4C3A-9496-861CAA6A6870}">
      <dsp:nvSpPr>
        <dsp:cNvPr id="0" name=""/>
        <dsp:cNvSpPr/>
      </dsp:nvSpPr>
      <dsp:spPr>
        <a:xfrm>
          <a:off x="10226617" y="3311421"/>
          <a:ext cx="519699" cy="519699"/>
        </a:xfrm>
        <a:prstGeom prst="downArrow">
          <a:avLst>
            <a:gd name="adj1" fmla="val 55000"/>
            <a:gd name="adj2" fmla="val 45000"/>
          </a:avLst>
        </a:prstGeom>
        <a:solidFill>
          <a:schemeClr val="accent5">
            <a:tint val="40000"/>
            <a:alpha val="90000"/>
            <a:hueOff val="-10582728"/>
            <a:satOff val="33038"/>
            <a:lumOff val="3998"/>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0343549" y="3311421"/>
        <a:ext cx="285835" cy="39107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DED95-172C-46EF-8CFF-1E4EA2C46CFB}" type="datetimeFigureOut">
              <a:rPr lang="en-US" smtClean="0"/>
              <a:t>9/27/2020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7D188-80F8-46F3-A6CC-7D06BCAE49B9}" type="slidenum">
              <a:rPr lang="en-US" smtClean="0"/>
              <a:t>‹#›</a:t>
            </a:fld>
            <a:endParaRPr lang="en-US"/>
          </a:p>
        </p:txBody>
      </p:sp>
    </p:spTree>
    <p:extLst>
      <p:ext uri="{BB962C8B-B14F-4D97-AF65-F5344CB8AC3E}">
        <p14:creationId xmlns:p14="http://schemas.microsoft.com/office/powerpoint/2010/main" val="3505033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B7D188-80F8-46F3-A6CC-7D06BCAE49B9}" type="slidenum">
              <a:rPr lang="en-US" smtClean="0"/>
              <a:t>41</a:t>
            </a:fld>
            <a:endParaRPr lang="en-US"/>
          </a:p>
        </p:txBody>
      </p:sp>
    </p:spTree>
    <p:extLst>
      <p:ext uri="{BB962C8B-B14F-4D97-AF65-F5344CB8AC3E}">
        <p14:creationId xmlns:p14="http://schemas.microsoft.com/office/powerpoint/2010/main" val="177008274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9E393B0-EC40-4B27-A19B-1F50E802C287}"/>
              </a:ext>
            </a:extLst>
          </p:cNvPr>
          <p:cNvSpPr>
            <a:spLocks noGrp="1"/>
          </p:cNvSpPr>
          <p:nvPr>
            <p:ph type="title"/>
          </p:nvPr>
        </p:nvSpPr>
        <p:spPr>
          <a:xfrm>
            <a:off x="240534" y="186410"/>
            <a:ext cx="10058400" cy="1069514"/>
          </a:xfrm>
        </p:spPr>
        <p:txBody>
          <a:bodyPr/>
          <a:lstStyle>
            <a:lvl1pPr>
              <a:defRPr>
                <a:solidFill>
                  <a:schemeClr val="accent5">
                    <a:lumMod val="75000"/>
                  </a:schemeClr>
                </a:solidFill>
              </a:defRPr>
            </a:lvl1pPr>
          </a:lstStyle>
          <a:p>
            <a:r>
              <a:rPr lang="en-US"/>
              <a:t>Click to edit Master title style</a:t>
            </a:r>
            <a:endParaRPr lang="en-US" dirty="0"/>
          </a:p>
        </p:txBody>
      </p:sp>
      <p:sp>
        <p:nvSpPr>
          <p:cNvPr id="16" name="Rectangle 15">
            <a:extLst>
              <a:ext uri="{FF2B5EF4-FFF2-40B4-BE49-F238E27FC236}">
                <a16:creationId xmlns:a16="http://schemas.microsoft.com/office/drawing/2014/main" id="{72868879-942E-4C04-AE92-494B8DAF9147}"/>
              </a:ext>
            </a:extLst>
          </p:cNvPr>
          <p:cNvSpPr/>
          <p:nvPr userDrawn="1"/>
        </p:nvSpPr>
        <p:spPr>
          <a:xfrm>
            <a:off x="1" y="6400800"/>
            <a:ext cx="121920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07D3954-F159-4321-A5C1-6348FE9C4FA4}"/>
              </a:ext>
            </a:extLst>
          </p:cNvPr>
          <p:cNvSpPr/>
          <p:nvPr userDrawn="1"/>
        </p:nvSpPr>
        <p:spPr>
          <a:xfrm>
            <a:off x="0" y="6334316"/>
            <a:ext cx="12192001" cy="659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Slide Number Placeholder 5">
            <a:extLst>
              <a:ext uri="{FF2B5EF4-FFF2-40B4-BE49-F238E27FC236}">
                <a16:creationId xmlns:a16="http://schemas.microsoft.com/office/drawing/2014/main" id="{76ED5B53-AC97-4D22-96EE-A4C7FAEED4E9}"/>
              </a:ext>
            </a:extLst>
          </p:cNvPr>
          <p:cNvSpPr txBox="1">
            <a:spLocks/>
          </p:cNvSpPr>
          <p:nvPr userDrawn="1"/>
        </p:nvSpPr>
        <p:spPr>
          <a:xfrm>
            <a:off x="11633813" y="6457854"/>
            <a:ext cx="42697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a:t>
            </a:fld>
            <a:endParaRPr lang="en-US" dirty="0"/>
          </a:p>
        </p:txBody>
      </p:sp>
      <p:pic>
        <p:nvPicPr>
          <p:cNvPr id="19" name="Picture 4" descr="See the source image">
            <a:extLst>
              <a:ext uri="{FF2B5EF4-FFF2-40B4-BE49-F238E27FC236}">
                <a16:creationId xmlns:a16="http://schemas.microsoft.com/office/drawing/2014/main" id="{28D506C3-87BD-460F-8DDF-35758EEE0DD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20381" b="71429" l="24842" r="90246">
                        <a14:foregroundMark x1="53684" y1="20762" x2="53684" y2="20762"/>
                        <a14:foregroundMark x1="54667" y1="30095" x2="54667" y2="30095"/>
                        <a14:foregroundMark x1="40702" y1="52000" x2="40702" y2="52000"/>
                        <a14:foregroundMark x1="26386" y1="52762" x2="26386" y2="52762"/>
                        <a14:foregroundMark x1="32842" y1="26476" x2="32842" y2="26476"/>
                        <a14:foregroundMark x1="67649" y1="26857" x2="67649" y2="26857"/>
                        <a14:foregroundMark x1="90246" y1="26476" x2="90246" y2="26476"/>
                        <a14:foregroundMark x1="85053" y1="27619" x2="85053" y2="27619"/>
                        <a14:foregroundMark x1="68982" y1="27048" x2="68982" y2="27048"/>
                        <a14:foregroundMark x1="66526" y1="27048" x2="66526" y2="27048"/>
                        <a14:foregroundMark x1="61263" y1="27238" x2="61263" y2="27238"/>
                        <a14:foregroundMark x1="63368" y1="27429" x2="63368" y2="27429"/>
                        <a14:foregroundMark x1="53684" y1="20762" x2="53684" y2="20762"/>
                        <a14:foregroundMark x1="53684" y1="20762" x2="53684" y2="20762"/>
                        <a14:foregroundMark x1="53825" y1="20571" x2="53825" y2="20571"/>
                        <a14:foregroundMark x1="64281" y1="52571" x2="64281" y2="52571"/>
                        <a14:foregroundMark x1="70807" y1="52952" x2="70807" y2="52952"/>
                        <a14:foregroundMark x1="68842" y1="51810" x2="68842" y2="51810"/>
                        <a14:foregroundMark x1="68842" y1="53143" x2="68842" y2="53143"/>
                        <a14:foregroundMark x1="62316" y1="52571" x2="62316" y2="52571"/>
                        <a14:foregroundMark x1="75018" y1="52952" x2="75018" y2="52952"/>
                        <a14:foregroundMark x1="79018" y1="52571" x2="79018" y2="52571"/>
                        <a14:foregroundMark x1="82596" y1="52571" x2="82596" y2="52571"/>
                        <a14:foregroundMark x1="85474" y1="52762" x2="85474" y2="52762"/>
                        <a14:foregroundMark x1="88000" y1="52952" x2="88000" y2="52952"/>
                        <a14:foregroundMark x1="80702" y1="27429" x2="80702" y2="27429"/>
                        <a14:foregroundMark x1="79018" y1="27238" x2="79018" y2="27238"/>
                        <a14:foregroundMark x1="90175" y1="52762" x2="90175" y2="52762"/>
                        <a14:foregroundMark x1="63930" y1="40000" x2="63930" y2="40000"/>
                        <a14:foregroundMark x1="66596" y1="32762" x2="66596" y2="32762"/>
                        <a14:foregroundMark x1="69123" y1="33143" x2="69123" y2="33143"/>
                        <a14:foregroundMark x1="71719" y1="34095" x2="71719" y2="34095"/>
                        <a14:foregroundMark x1="75158" y1="33143" x2="75158" y2="33143"/>
                        <a14:foregroundMark x1="77825" y1="33524" x2="77825" y2="33524"/>
                        <a14:foregroundMark x1="79930" y1="32952" x2="79930" y2="32952"/>
                        <a14:foregroundMark x1="82737" y1="34286" x2="82737" y2="34286"/>
                        <a14:foregroundMark x1="86246" y1="34286" x2="86246" y2="34286"/>
                        <a14:foregroundMark x1="88140" y1="34667" x2="88140" y2="34667"/>
                        <a14:foregroundMark x1="89263" y1="35048" x2="89263" y2="35048"/>
                        <a14:foregroundMark x1="89193" y1="35048" x2="89193" y2="35048"/>
                        <a14:foregroundMark x1="89193" y1="35048" x2="89193" y2="35048"/>
                        <a14:foregroundMark x1="88070" y1="34667" x2="88070" y2="34667"/>
                        <a14:foregroundMark x1="86456" y1="27048" x2="86456" y2="27048"/>
                        <a14:foregroundMark x1="43649" y1="39810" x2="43649" y2="39810"/>
                        <a14:foregroundMark x1="46035" y1="27048" x2="46035" y2="27048"/>
                        <a14:foregroundMark x1="45614" y1="52952" x2="45614" y2="52952"/>
                        <a14:foregroundMark x1="43719" y1="27048" x2="43719" y2="27048"/>
                        <a14:foregroundMark x1="38877" y1="27238" x2="38877" y2="27238"/>
                        <a14:foregroundMark x1="40632" y1="33714" x2="40632" y2="33714"/>
                        <a14:foregroundMark x1="38596" y1="33714" x2="38596" y2="33714"/>
                        <a14:foregroundMark x1="28421" y1="27048" x2="28421" y2="27048"/>
                        <a14:foregroundMark x1="28982" y1="52571" x2="28982" y2="52571"/>
                        <a14:foregroundMark x1="33684" y1="52762" x2="33684" y2="52762"/>
                        <a14:foregroundMark x1="38667" y1="52952" x2="38667" y2="52952"/>
                        <a14:foregroundMark x1="43368" y1="52952" x2="43368" y2="52952"/>
                        <a14:foregroundMark x1="46807" y1="52571" x2="46807" y2="52571"/>
                        <a14:foregroundMark x1="24842" y1="36571" x2="24842" y2="36571"/>
                        <a14:foregroundMark x1="26947" y1="33143" x2="26947" y2="33143"/>
                        <a14:foregroundMark x1="29053" y1="33143" x2="29053" y2="33143"/>
                        <a14:foregroundMark x1="31579" y1="34667" x2="31579" y2="34667"/>
                        <a14:foregroundMark x1="34737" y1="33143" x2="34737" y2="33143"/>
                        <a14:foregroundMark x1="25263" y1="52762" x2="25263" y2="52762"/>
                        <a14:foregroundMark x1="30877" y1="52762" x2="30877" y2="52762"/>
                        <a14:foregroundMark x1="35298" y1="52952" x2="35298" y2="52952"/>
                        <a14:foregroundMark x1="39509" y1="53143" x2="39509" y2="53143"/>
                        <a14:foregroundMark x1="61333" y1="52952" x2="61333" y2="52952"/>
                        <a14:foregroundMark x1="67158" y1="53143" x2="67158" y2="53143"/>
                        <a14:foregroundMark x1="72000" y1="52571" x2="72000" y2="52571"/>
                        <a14:foregroundMark x1="77333" y1="52571" x2="77333" y2="52571"/>
                        <a14:foregroundMark x1="88211" y1="40000" x2="88211" y2="40000"/>
                        <a14:foregroundMark x1="89754" y1="46476" x2="89754" y2="46476"/>
                        <a14:foregroundMark x1="55298" y1="30667" x2="55298" y2="30667"/>
                        <a14:backgroundMark x1="26807" y1="19619" x2="26807" y2="19619"/>
                        <a14:backgroundMark x1="62175" y1="20000" x2="62175" y2="20000"/>
                        <a14:backgroundMark x1="31719" y1="40190" x2="31719" y2="40190"/>
                        <a14:backgroundMark x1="31719" y1="36571" x2="31719" y2="36571"/>
                        <a14:backgroundMark x1="40561" y1="40190" x2="40561" y2="40190"/>
                        <a14:backgroundMark x1="40561" y1="36381" x2="40561" y2="36381"/>
                        <a14:backgroundMark x1="32702" y1="26286" x2="32702" y2="26286"/>
                        <a14:backgroundMark x1="32912" y1="26286" x2="32912" y2="26286"/>
                        <a14:backgroundMark x1="40772" y1="51619" x2="40772" y2="51619"/>
                        <a14:backgroundMark x1="40702" y1="51810" x2="40702" y2="51810"/>
                        <a14:backgroundMark x1="39579" y1="53524" x2="39579" y2="53524"/>
                        <a14:backgroundMark x1="71719" y1="40000" x2="71719" y2="40000"/>
                        <a14:backgroundMark x1="71719" y1="36762" x2="71719" y2="36762"/>
                        <a14:backgroundMark x1="71789" y1="36571" x2="71789" y2="36571"/>
                        <a14:backgroundMark x1="68912" y1="51619" x2="68912" y2="51619"/>
                        <a14:backgroundMark x1="68842" y1="51810" x2="68842" y2="51810"/>
                        <a14:backgroundMark x1="68842" y1="53524" x2="68842" y2="53524"/>
                        <a14:backgroundMark x1="67298" y1="53524" x2="67298" y2="53524"/>
                        <a14:backgroundMark x1="53754" y1="20571" x2="53754" y2="20571"/>
                        <a14:backgroundMark x1="53895" y1="20381" x2="53895" y2="20381"/>
                        <a14:backgroundMark x1="90316" y1="26286" x2="90316" y2="26286"/>
                        <a14:backgroundMark x1="84421" y1="42095" x2="84421" y2="42095"/>
                        <a14:backgroundMark x1="83228" y1="37714" x2="83228" y2="37714"/>
                        <a14:backgroundMark x1="88000" y1="34857" x2="88000" y2="34857"/>
                        <a14:backgroundMark x1="89123" y1="35429" x2="89123" y2="35429"/>
                        <a14:backgroundMark x1="89123" y1="35048" x2="89123" y2="35048"/>
                        <a14:backgroundMark x1="90246" y1="26286" x2="90246" y2="26286"/>
                      </a14:backgroundRemoval>
                    </a14:imgEffect>
                  </a14:imgLayer>
                </a14:imgProps>
              </a:ext>
              <a:ext uri="{28A0092B-C50C-407E-A947-70E740481C1C}">
                <a14:useLocalDpi xmlns:a14="http://schemas.microsoft.com/office/drawing/2010/main" val="0"/>
              </a:ext>
            </a:extLst>
          </a:blip>
          <a:srcRect l="22366" t="16204" r="6116" b="22350"/>
          <a:stretch/>
        </p:blipFill>
        <p:spPr bwMode="auto">
          <a:xfrm>
            <a:off x="176301" y="6408395"/>
            <a:ext cx="1772129" cy="5608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plate, drawing, food&#10;&#10;Description automatically generated">
            <a:extLst>
              <a:ext uri="{FF2B5EF4-FFF2-40B4-BE49-F238E27FC236}">
                <a16:creationId xmlns:a16="http://schemas.microsoft.com/office/drawing/2014/main" id="{62C5A417-EE90-4AFE-8D84-DD9DB983666F}"/>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9574426" y="6468799"/>
            <a:ext cx="1974085" cy="305086"/>
          </a:xfrm>
          <a:prstGeom prst="rect">
            <a:avLst/>
          </a:prstGeom>
        </p:spPr>
      </p:pic>
      <p:pic>
        <p:nvPicPr>
          <p:cNvPr id="21" name="Picture 2">
            <a:extLst>
              <a:ext uri="{FF2B5EF4-FFF2-40B4-BE49-F238E27FC236}">
                <a16:creationId xmlns:a16="http://schemas.microsoft.com/office/drawing/2014/main" id="{12B291A0-BACE-4746-9BCF-789307F7725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29086" y="6457854"/>
            <a:ext cx="666914" cy="34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5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2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16" y="0"/>
            <a:ext cx="405079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0" name="Picture 4" descr="See the source image">
            <a:extLst>
              <a:ext uri="{FF2B5EF4-FFF2-40B4-BE49-F238E27FC236}">
                <a16:creationId xmlns:a16="http://schemas.microsoft.com/office/drawing/2014/main" id="{75206D00-65C3-4FFC-A90D-5DA92245437F}"/>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20381" b="71429" l="24842" r="90246">
                        <a14:foregroundMark x1="53684" y1="20762" x2="53684" y2="20762"/>
                        <a14:foregroundMark x1="54667" y1="30095" x2="54667" y2="30095"/>
                        <a14:foregroundMark x1="40702" y1="52000" x2="40702" y2="52000"/>
                        <a14:foregroundMark x1="26386" y1="52762" x2="26386" y2="52762"/>
                        <a14:foregroundMark x1="32842" y1="26476" x2="32842" y2="26476"/>
                        <a14:foregroundMark x1="67649" y1="26857" x2="67649" y2="26857"/>
                        <a14:foregroundMark x1="90246" y1="26476" x2="90246" y2="26476"/>
                        <a14:foregroundMark x1="85053" y1="27619" x2="85053" y2="27619"/>
                        <a14:foregroundMark x1="68982" y1="27048" x2="68982" y2="27048"/>
                        <a14:foregroundMark x1="66526" y1="27048" x2="66526" y2="27048"/>
                        <a14:foregroundMark x1="61263" y1="27238" x2="61263" y2="27238"/>
                        <a14:foregroundMark x1="63368" y1="27429" x2="63368" y2="27429"/>
                        <a14:foregroundMark x1="53684" y1="20762" x2="53684" y2="20762"/>
                        <a14:foregroundMark x1="53684" y1="20762" x2="53684" y2="20762"/>
                        <a14:foregroundMark x1="53825" y1="20571" x2="53825" y2="20571"/>
                        <a14:foregroundMark x1="64281" y1="52571" x2="64281" y2="52571"/>
                        <a14:foregroundMark x1="70807" y1="52952" x2="70807" y2="52952"/>
                        <a14:foregroundMark x1="68842" y1="51810" x2="68842" y2="51810"/>
                        <a14:foregroundMark x1="68842" y1="53143" x2="68842" y2="53143"/>
                        <a14:foregroundMark x1="62316" y1="52571" x2="62316" y2="52571"/>
                        <a14:foregroundMark x1="75018" y1="52952" x2="75018" y2="52952"/>
                        <a14:foregroundMark x1="79018" y1="52571" x2="79018" y2="52571"/>
                        <a14:foregroundMark x1="82596" y1="52571" x2="82596" y2="52571"/>
                        <a14:foregroundMark x1="85474" y1="52762" x2="85474" y2="52762"/>
                        <a14:foregroundMark x1="88000" y1="52952" x2="88000" y2="52952"/>
                        <a14:foregroundMark x1="80702" y1="27429" x2="80702" y2="27429"/>
                        <a14:foregroundMark x1="79018" y1="27238" x2="79018" y2="27238"/>
                        <a14:foregroundMark x1="90175" y1="52762" x2="90175" y2="52762"/>
                        <a14:foregroundMark x1="63930" y1="40000" x2="63930" y2="40000"/>
                        <a14:foregroundMark x1="66596" y1="32762" x2="66596" y2="32762"/>
                        <a14:foregroundMark x1="69123" y1="33143" x2="69123" y2="33143"/>
                        <a14:foregroundMark x1="71719" y1="34095" x2="71719" y2="34095"/>
                        <a14:foregroundMark x1="75158" y1="33143" x2="75158" y2="33143"/>
                        <a14:foregroundMark x1="77825" y1="33524" x2="77825" y2="33524"/>
                        <a14:foregroundMark x1="79930" y1="32952" x2="79930" y2="32952"/>
                        <a14:foregroundMark x1="82737" y1="34286" x2="82737" y2="34286"/>
                        <a14:foregroundMark x1="86246" y1="34286" x2="86246" y2="34286"/>
                        <a14:foregroundMark x1="88140" y1="34667" x2="88140" y2="34667"/>
                        <a14:foregroundMark x1="89263" y1="35048" x2="89263" y2="35048"/>
                        <a14:foregroundMark x1="89193" y1="35048" x2="89193" y2="35048"/>
                        <a14:foregroundMark x1="89193" y1="35048" x2="89193" y2="35048"/>
                        <a14:foregroundMark x1="88070" y1="34667" x2="88070" y2="34667"/>
                        <a14:foregroundMark x1="86456" y1="27048" x2="86456" y2="27048"/>
                        <a14:foregroundMark x1="43649" y1="39810" x2="43649" y2="39810"/>
                        <a14:foregroundMark x1="46035" y1="27048" x2="46035" y2="27048"/>
                        <a14:foregroundMark x1="45614" y1="52952" x2="45614" y2="52952"/>
                        <a14:foregroundMark x1="43719" y1="27048" x2="43719" y2="27048"/>
                        <a14:foregroundMark x1="38877" y1="27238" x2="38877" y2="27238"/>
                        <a14:foregroundMark x1="40632" y1="33714" x2="40632" y2="33714"/>
                        <a14:foregroundMark x1="38596" y1="33714" x2="38596" y2="33714"/>
                        <a14:foregroundMark x1="28421" y1="27048" x2="28421" y2="27048"/>
                        <a14:foregroundMark x1="28982" y1="52571" x2="28982" y2="52571"/>
                        <a14:foregroundMark x1="33684" y1="52762" x2="33684" y2="52762"/>
                        <a14:foregroundMark x1="38667" y1="52952" x2="38667" y2="52952"/>
                        <a14:foregroundMark x1="43368" y1="52952" x2="43368" y2="52952"/>
                        <a14:foregroundMark x1="46807" y1="52571" x2="46807" y2="52571"/>
                        <a14:foregroundMark x1="24842" y1="36571" x2="24842" y2="36571"/>
                        <a14:foregroundMark x1="26947" y1="33143" x2="26947" y2="33143"/>
                        <a14:foregroundMark x1="29053" y1="33143" x2="29053" y2="33143"/>
                        <a14:foregroundMark x1="31579" y1="34667" x2="31579" y2="34667"/>
                        <a14:foregroundMark x1="34737" y1="33143" x2="34737" y2="33143"/>
                        <a14:foregroundMark x1="25263" y1="52762" x2="25263" y2="52762"/>
                        <a14:foregroundMark x1="30877" y1="52762" x2="30877" y2="52762"/>
                        <a14:foregroundMark x1="35298" y1="52952" x2="35298" y2="52952"/>
                        <a14:foregroundMark x1="39509" y1="53143" x2="39509" y2="53143"/>
                        <a14:foregroundMark x1="61333" y1="52952" x2="61333" y2="52952"/>
                        <a14:foregroundMark x1="67158" y1="53143" x2="67158" y2="53143"/>
                        <a14:foregroundMark x1="72000" y1="52571" x2="72000" y2="52571"/>
                        <a14:foregroundMark x1="77333" y1="52571" x2="77333" y2="52571"/>
                        <a14:foregroundMark x1="88211" y1="40000" x2="88211" y2="40000"/>
                        <a14:foregroundMark x1="89754" y1="46476" x2="89754" y2="46476"/>
                        <a14:foregroundMark x1="55298" y1="30667" x2="55298" y2="30667"/>
                        <a14:backgroundMark x1="26807" y1="19619" x2="26807" y2="19619"/>
                        <a14:backgroundMark x1="62175" y1="20000" x2="62175" y2="20000"/>
                        <a14:backgroundMark x1="31719" y1="40190" x2="31719" y2="40190"/>
                        <a14:backgroundMark x1="31719" y1="36571" x2="31719" y2="36571"/>
                        <a14:backgroundMark x1="40561" y1="40190" x2="40561" y2="40190"/>
                        <a14:backgroundMark x1="40561" y1="36381" x2="40561" y2="36381"/>
                        <a14:backgroundMark x1="32702" y1="26286" x2="32702" y2="26286"/>
                        <a14:backgroundMark x1="32912" y1="26286" x2="32912" y2="26286"/>
                        <a14:backgroundMark x1="40772" y1="51619" x2="40772" y2="51619"/>
                        <a14:backgroundMark x1="40702" y1="51810" x2="40702" y2="51810"/>
                        <a14:backgroundMark x1="39579" y1="53524" x2="39579" y2="53524"/>
                        <a14:backgroundMark x1="71719" y1="40000" x2="71719" y2="40000"/>
                        <a14:backgroundMark x1="71719" y1="36762" x2="71719" y2="36762"/>
                        <a14:backgroundMark x1="71789" y1="36571" x2="71789" y2="36571"/>
                        <a14:backgroundMark x1="68912" y1="51619" x2="68912" y2="51619"/>
                        <a14:backgroundMark x1="68842" y1="51810" x2="68842" y2="51810"/>
                        <a14:backgroundMark x1="68842" y1="53524" x2="68842" y2="53524"/>
                        <a14:backgroundMark x1="67298" y1="53524" x2="67298" y2="53524"/>
                        <a14:backgroundMark x1="53754" y1="20571" x2="53754" y2="20571"/>
                        <a14:backgroundMark x1="53895" y1="20381" x2="53895" y2="20381"/>
                        <a14:backgroundMark x1="90316" y1="26286" x2="90316" y2="26286"/>
                        <a14:backgroundMark x1="84421" y1="42095" x2="84421" y2="42095"/>
                        <a14:backgroundMark x1="83228" y1="37714" x2="83228" y2="37714"/>
                        <a14:backgroundMark x1="88000" y1="34857" x2="88000" y2="34857"/>
                        <a14:backgroundMark x1="89123" y1="35429" x2="89123" y2="35429"/>
                        <a14:backgroundMark x1="89123" y1="35048" x2="89123" y2="35048"/>
                        <a14:backgroundMark x1="90246" y1="26286" x2="90246" y2="26286"/>
                      </a14:backgroundRemoval>
                    </a14:imgEffect>
                  </a14:imgLayer>
                </a14:imgProps>
              </a:ext>
              <a:ext uri="{28A0092B-C50C-407E-A947-70E740481C1C}">
                <a14:useLocalDpi xmlns:a14="http://schemas.microsoft.com/office/drawing/2010/main" val="0"/>
              </a:ext>
            </a:extLst>
          </a:blip>
          <a:srcRect l="22366" t="16204" r="6116" b="22350"/>
          <a:stretch/>
        </p:blipFill>
        <p:spPr bwMode="auto">
          <a:xfrm>
            <a:off x="176301" y="6408395"/>
            <a:ext cx="1772129" cy="5608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plate, drawing, food&#10;&#10;Description automatically generated">
            <a:extLst>
              <a:ext uri="{FF2B5EF4-FFF2-40B4-BE49-F238E27FC236}">
                <a16:creationId xmlns:a16="http://schemas.microsoft.com/office/drawing/2014/main" id="{7B30A639-BA36-4869-9FAA-F92BF8C1023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9574426" y="6468799"/>
            <a:ext cx="1974085" cy="305086"/>
          </a:xfrm>
          <a:prstGeom prst="rect">
            <a:avLst/>
          </a:prstGeom>
        </p:spPr>
      </p:pic>
    </p:spTree>
    <p:extLst>
      <p:ext uri="{BB962C8B-B14F-4D97-AF65-F5344CB8AC3E}">
        <p14:creationId xmlns:p14="http://schemas.microsoft.com/office/powerpoint/2010/main" val="282015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dirty="0"/>
          </a:p>
        </p:txBody>
      </p:sp>
      <p:sp>
        <p:nvSpPr>
          <p:cNvPr id="6" name="Footer Placeholder 5"/>
          <p:cNvSpPr>
            <a:spLocks noGrp="1"/>
          </p:cNvSpPr>
          <p:nvPr>
            <p:ph type="ftr" sz="quarter" idx="11"/>
          </p:nvPr>
        </p:nvSpPr>
        <p:spPr>
          <a:xfrm>
            <a:off x="127426" y="6446837"/>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70515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26352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633813" y="6457854"/>
            <a:ext cx="426970" cy="365125"/>
          </a:xfrm>
          <a:prstGeom prst="rect">
            <a:avLst/>
          </a:prstGeom>
        </p:spPr>
        <p:txBody>
          <a:bodyPr vert="horz" lIns="91440" tIns="45720" rIns="91440" bIns="45720" rtlCol="0" anchor="ctr"/>
          <a:lstStyle>
            <a:lvl1pPr algn="r">
              <a:defRPr sz="1100">
                <a:solidFill>
                  <a:schemeClr val="tx1">
                    <a:lumMod val="75000"/>
                    <a:lumOff val="25000"/>
                  </a:schemeClr>
                </a:solidFill>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739005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hyperlink" Target="http://www.pta.org/home/programs/reflections"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www.wastatepta.org/events-programs/reflections/"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wastatepta.org/wp-content/uploads/2019/08/2019-20-Reflections-Submission-Checklist.pdf" TargetMode="Externa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wastatepta.org/wp-content/uploads/2019/10/19-20-judges_guide-V2.pdf" TargetMode="Externa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hyperlink" Target="https://forms.microsoft.com/Pages/ResponsePage.aspx?id=v4j5cvGGr0GRqy180BHbR_gt_QB3zExLjeeJ_it--ONUOThJN05FVTFGSDE0UjhQNFJNNFpIRFRMVS4u" TargetMode="External"/><Relationship Id="rId2" Type="http://schemas.openxmlformats.org/officeDocument/2006/relationships/hyperlink" Target="http://ptareflections.fluidreview.com/" TargetMode="External"/><Relationship Id="rId1" Type="http://schemas.openxmlformats.org/officeDocument/2006/relationships/slideLayout" Target="../slideLayouts/slideLayout1.xml"/><Relationship Id="rId4" Type="http://schemas.openxmlformats.org/officeDocument/2006/relationships/hyperlink" Target="https://www.wastatepta.org/wp-content/uploads/2019/08/2019-20-Reflections-Submission-Checklist.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forms.microsoft.com/Pages/ResponsePage.aspx?id=v4j5cvGGr0GRqy180BHbR_gt_QB3zExLjeeJ_it--ONUOThJN05FVTFGSDE0UjhQNFJNNFpIRFRMVS4u" TargetMode="External"/><Relationship Id="rId2" Type="http://schemas.openxmlformats.org/officeDocument/2006/relationships/hyperlink" Target="http://ptareflections.fluidreview.com/" TargetMode="Externa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forms.microsoft.com/Pages/ResponsePage.aspx?id=v4j5cvGGr0GRqy180BHbR_gt_QB3zExLjeeJ_it--ONUOThJN05FVTFGSDE0UjhQNFJNNFpIRFRMVS4u" TargetMode="Externa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www.ribbonsgalore.com/" TargetMode="External"/><Relationship Id="rId3" Type="http://schemas.openxmlformats.org/officeDocument/2006/relationships/hyperlink" Target="http://www.issaquahptsa.org/reflections-programs" TargetMode="External"/><Relationship Id="rId7" Type="http://schemas.openxmlformats.org/officeDocument/2006/relationships/hyperlink" Target="http://www.facebook.com/groups/73701537982219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reflections@issaquahptsa.org" TargetMode="External"/><Relationship Id="rId5" Type="http://schemas.openxmlformats.org/officeDocument/2006/relationships/hyperlink" Target="http://www.pta.org/home/programs/reflections" TargetMode="External"/><Relationship Id="rId4" Type="http://schemas.openxmlformats.org/officeDocument/2006/relationships/hyperlink" Target="http://www.wastatepta.org/events-programs/reflections/" TargetMode="External"/><Relationship Id="rId9" Type="http://schemas.openxmlformats.org/officeDocument/2006/relationships/hyperlink" Target="http://www.shoppta.com/pta-reflections/" TargetMode="Externa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wastatepta.org/wp-content/uploads/2020/08/2022-2023-Reflections-Theme-Search-Entry-Form-FINAL.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75000"/>
              </a:schemeClr>
            </a:gs>
            <a:gs pos="50000">
              <a:schemeClr val="accent6"/>
            </a:gs>
            <a:gs pos="100000">
              <a:schemeClr val="bg2"/>
            </a:gs>
          </a:gsLst>
          <a:lin ang="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3AE5C9-8BDB-4E27-B18B-9DA0FB539D9E}"/>
              </a:ext>
            </a:extLst>
          </p:cNvPr>
          <p:cNvSpPr/>
          <p:nvPr/>
        </p:nvSpPr>
        <p:spPr>
          <a:xfrm>
            <a:off x="0" y="2311400"/>
            <a:ext cx="1219200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29A5C-7028-4F66-95A2-ADE5427CBA18}"/>
              </a:ext>
            </a:extLst>
          </p:cNvPr>
          <p:cNvSpPr txBox="1">
            <a:spLocks/>
          </p:cNvSpPr>
          <p:nvPr/>
        </p:nvSpPr>
        <p:spPr>
          <a:xfrm>
            <a:off x="-117923" y="2108716"/>
            <a:ext cx="12192000" cy="1472003"/>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dirty="0"/>
              <a:t>            ISD PTSA Reflections</a:t>
            </a:r>
          </a:p>
        </p:txBody>
      </p:sp>
      <p:sp>
        <p:nvSpPr>
          <p:cNvPr id="3" name="Subtitle 2">
            <a:extLst>
              <a:ext uri="{FF2B5EF4-FFF2-40B4-BE49-F238E27FC236}">
                <a16:creationId xmlns:a16="http://schemas.microsoft.com/office/drawing/2014/main" id="{1A858762-6725-44D2-9CBD-34F94E063FEB}"/>
              </a:ext>
            </a:extLst>
          </p:cNvPr>
          <p:cNvSpPr txBox="1">
            <a:spLocks/>
          </p:cNvSpPr>
          <p:nvPr/>
        </p:nvSpPr>
        <p:spPr>
          <a:xfrm>
            <a:off x="6838003" y="5410375"/>
            <a:ext cx="4988964" cy="1316683"/>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US" sz="1800" dirty="0"/>
              <a:t>Presented by ISD PTSA Reflections Co-chairs:</a:t>
            </a:r>
          </a:p>
          <a:p>
            <a:pPr marL="0" indent="0" algn="r">
              <a:lnSpc>
                <a:spcPct val="100000"/>
              </a:lnSpc>
              <a:spcBef>
                <a:spcPts val="0"/>
              </a:spcBef>
              <a:buNone/>
            </a:pPr>
            <a:r>
              <a:rPr lang="en-US" sz="1800" dirty="0"/>
              <a:t>Kristen Allen-Bentsen</a:t>
            </a:r>
          </a:p>
          <a:p>
            <a:pPr marL="0" indent="0" algn="r">
              <a:lnSpc>
                <a:spcPct val="100000"/>
              </a:lnSpc>
              <a:spcBef>
                <a:spcPts val="0"/>
              </a:spcBef>
              <a:buNone/>
            </a:pPr>
            <a:r>
              <a:rPr lang="en-US" sz="1800" dirty="0"/>
              <a:t>Heather Bratton</a:t>
            </a:r>
          </a:p>
          <a:p>
            <a:pPr marL="0" indent="0" algn="r">
              <a:lnSpc>
                <a:spcPct val="100000"/>
              </a:lnSpc>
              <a:spcBef>
                <a:spcPts val="0"/>
              </a:spcBef>
              <a:buNone/>
            </a:pPr>
            <a:r>
              <a:rPr lang="en-US" sz="1800" dirty="0"/>
              <a:t>Leah Gibson</a:t>
            </a:r>
          </a:p>
          <a:p>
            <a:pPr marL="0" indent="0" algn="r">
              <a:lnSpc>
                <a:spcPct val="100000"/>
              </a:lnSpc>
              <a:spcBef>
                <a:spcPts val="0"/>
              </a:spcBef>
              <a:buNone/>
            </a:pPr>
            <a:endParaRPr lang="en-US" sz="1800" dirty="0"/>
          </a:p>
        </p:txBody>
      </p:sp>
      <p:sp>
        <p:nvSpPr>
          <p:cNvPr id="4" name="TextBox 3">
            <a:extLst>
              <a:ext uri="{FF2B5EF4-FFF2-40B4-BE49-F238E27FC236}">
                <a16:creationId xmlns:a16="http://schemas.microsoft.com/office/drawing/2014/main" id="{7BF1F95E-BDAF-4378-A491-6B8B66B1BF17}"/>
              </a:ext>
            </a:extLst>
          </p:cNvPr>
          <p:cNvSpPr txBox="1"/>
          <p:nvPr/>
        </p:nvSpPr>
        <p:spPr>
          <a:xfrm>
            <a:off x="3855361" y="3452167"/>
            <a:ext cx="8153400" cy="461665"/>
          </a:xfrm>
          <a:prstGeom prst="rect">
            <a:avLst/>
          </a:prstGeom>
          <a:noFill/>
        </p:spPr>
        <p:txBody>
          <a:bodyPr wrap="square" rtlCol="0">
            <a:spAutoFit/>
          </a:bodyPr>
          <a:lstStyle/>
          <a:p>
            <a:pPr algn="r">
              <a:spcAft>
                <a:spcPts val="600"/>
              </a:spcAft>
            </a:pPr>
            <a:r>
              <a:rPr lang="en-US" sz="2400" dirty="0"/>
              <a:t>Training &amp; Information Resource for School Chairs</a:t>
            </a:r>
          </a:p>
        </p:txBody>
      </p:sp>
      <p:pic>
        <p:nvPicPr>
          <p:cNvPr id="12" name="Picture 11" descr="A picture containing drawing&#10;&#10;Description automatically generated">
            <a:extLst>
              <a:ext uri="{FF2B5EF4-FFF2-40B4-BE49-F238E27FC236}">
                <a16:creationId xmlns:a16="http://schemas.microsoft.com/office/drawing/2014/main" id="{102A220B-D619-4691-9558-4C291F5471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819" b="95705" l="1111" r="97111">
                        <a14:foregroundMark x1="36222" y1="36913" x2="36222" y2="36913"/>
                        <a14:foregroundMark x1="66778" y1="35973" x2="66778" y2="35973"/>
                        <a14:foregroundMark x1="61667" y1="22685" x2="61667" y2="22685"/>
                        <a14:foregroundMark x1="59000" y1="9664" x2="59000" y2="9664"/>
                        <a14:foregroundMark x1="41667" y1="2953" x2="41667" y2="2953"/>
                        <a14:foregroundMark x1="1444" y1="29262" x2="1444" y2="29262"/>
                        <a14:foregroundMark x1="7333" y1="82819" x2="7333" y2="82819"/>
                        <a14:foregroundMark x1="9556" y1="95705" x2="9556" y2="95705"/>
                        <a14:foregroundMark x1="67222" y1="52081" x2="67222" y2="52081"/>
                        <a14:foregroundMark x1="97111" y1="81879" x2="97111" y2="81879"/>
                        <a14:backgroundMark x1="48556" y1="5101" x2="48556" y2="5101"/>
                        <a14:backgroundMark x1="21222" y1="21745" x2="21222" y2="21745"/>
                        <a14:backgroundMark x1="49778" y1="46980" x2="49778" y2="46980"/>
                        <a14:backgroundMark x1="98444" y1="10201" x2="98444" y2="10201"/>
                        <a14:backgroundMark x1="97444" y1="10872" x2="97444" y2="10872"/>
                        <a14:backgroundMark x1="96556" y1="11409" x2="96556" y2="11409"/>
                        <a14:backgroundMark x1="97222" y1="12215" x2="97222" y2="12215"/>
                        <a14:backgroundMark x1="96778" y1="12483" x2="96778" y2="12483"/>
                        <a14:backgroundMark x1="95778" y1="12886" x2="95778" y2="12886"/>
                        <a14:backgroundMark x1="97667" y1="14228" x2="97667" y2="14228"/>
                        <a14:backgroundMark x1="96778" y1="11678" x2="96778" y2="11678"/>
                        <a14:backgroundMark x1="96333" y1="11678" x2="96333" y2="11678"/>
                        <a14:backgroundMark x1="97000" y1="10872" x2="97000" y2="10872"/>
                        <a14:backgroundMark x1="97000" y1="10872" x2="97000" y2="10872"/>
                        <a14:backgroundMark x1="97000" y1="11409" x2="97000" y2="11409"/>
                        <a14:backgroundMark x1="97444" y1="10470" x2="97444" y2="10470"/>
                        <a14:backgroundMark x1="96556" y1="11141" x2="96556" y2="11141"/>
                        <a14:backgroundMark x1="97444" y1="11141" x2="97444" y2="11141"/>
                        <a14:backgroundMark x1="96556" y1="11141" x2="97444" y2="11141"/>
                        <a14:backgroundMark x1="97222" y1="11409" x2="97222" y2="11409"/>
                        <a14:backgroundMark x1="96556" y1="12215" x2="96556" y2="12215"/>
                        <a14:backgroundMark x1="95111" y1="11678" x2="95111" y2="11678"/>
                        <a14:backgroundMark x1="97000" y1="12886" x2="97000" y2="12886"/>
                      </a14:backgroundRemoval>
                    </a14:imgEffect>
                  </a14:imgLayer>
                </a14:imgProps>
              </a:ext>
              <a:ext uri="{28A0092B-C50C-407E-A947-70E740481C1C}">
                <a14:useLocalDpi xmlns:a14="http://schemas.microsoft.com/office/drawing/2010/main" val="0"/>
              </a:ext>
            </a:extLst>
          </a:blip>
          <a:stretch>
            <a:fillRect/>
          </a:stretch>
        </p:blipFill>
        <p:spPr>
          <a:xfrm>
            <a:off x="118316" y="578618"/>
            <a:ext cx="5500601" cy="4553275"/>
          </a:xfrm>
          <a:prstGeom prst="rect">
            <a:avLst/>
          </a:prstGeom>
        </p:spPr>
      </p:pic>
      <p:pic>
        <p:nvPicPr>
          <p:cNvPr id="3076" name="Picture 4" descr="See the source image">
            <a:extLst>
              <a:ext uri="{FF2B5EF4-FFF2-40B4-BE49-F238E27FC236}">
                <a16:creationId xmlns:a16="http://schemas.microsoft.com/office/drawing/2014/main" id="{E5202DD8-50EE-4C29-92FB-903A71587D3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381" b="71429" l="24842" r="90246">
                        <a14:foregroundMark x1="53684" y1="20762" x2="53684" y2="20762"/>
                        <a14:foregroundMark x1="54667" y1="30095" x2="54667" y2="30095"/>
                        <a14:foregroundMark x1="40702" y1="52000" x2="40702" y2="52000"/>
                        <a14:foregroundMark x1="26386" y1="52762" x2="26386" y2="52762"/>
                        <a14:foregroundMark x1="32842" y1="26476" x2="32842" y2="26476"/>
                        <a14:foregroundMark x1="67649" y1="26857" x2="67649" y2="26857"/>
                        <a14:foregroundMark x1="90246" y1="26476" x2="90246" y2="26476"/>
                        <a14:foregroundMark x1="85053" y1="27619" x2="85053" y2="27619"/>
                        <a14:foregroundMark x1="68982" y1="27048" x2="68982" y2="27048"/>
                        <a14:foregroundMark x1="66526" y1="27048" x2="66526" y2="27048"/>
                        <a14:foregroundMark x1="61263" y1="27238" x2="61263" y2="27238"/>
                        <a14:foregroundMark x1="63368" y1="27429" x2="63368" y2="27429"/>
                        <a14:foregroundMark x1="53684" y1="20762" x2="53684" y2="20762"/>
                        <a14:foregroundMark x1="53684" y1="20762" x2="53684" y2="20762"/>
                        <a14:foregroundMark x1="53825" y1="20571" x2="53825" y2="20571"/>
                        <a14:foregroundMark x1="64281" y1="52571" x2="64281" y2="52571"/>
                        <a14:foregroundMark x1="70807" y1="52952" x2="70807" y2="52952"/>
                        <a14:foregroundMark x1="68842" y1="51810" x2="68842" y2="51810"/>
                        <a14:foregroundMark x1="68842" y1="53143" x2="68842" y2="53143"/>
                        <a14:foregroundMark x1="62316" y1="52571" x2="62316" y2="52571"/>
                        <a14:foregroundMark x1="75018" y1="52952" x2="75018" y2="52952"/>
                        <a14:foregroundMark x1="79018" y1="52571" x2="79018" y2="52571"/>
                        <a14:foregroundMark x1="82596" y1="52571" x2="82596" y2="52571"/>
                        <a14:foregroundMark x1="85474" y1="52762" x2="85474" y2="52762"/>
                        <a14:foregroundMark x1="88000" y1="52952" x2="88000" y2="52952"/>
                        <a14:foregroundMark x1="80702" y1="27429" x2="80702" y2="27429"/>
                        <a14:foregroundMark x1="79018" y1="27238" x2="79018" y2="27238"/>
                        <a14:foregroundMark x1="90175" y1="52762" x2="90175" y2="52762"/>
                        <a14:foregroundMark x1="63930" y1="40000" x2="63930" y2="40000"/>
                        <a14:foregroundMark x1="66596" y1="32762" x2="66596" y2="32762"/>
                        <a14:foregroundMark x1="69123" y1="33143" x2="69123" y2="33143"/>
                        <a14:foregroundMark x1="71719" y1="34095" x2="71719" y2="34095"/>
                        <a14:foregroundMark x1="75158" y1="33143" x2="75158" y2="33143"/>
                        <a14:foregroundMark x1="77825" y1="33524" x2="77825" y2="33524"/>
                        <a14:foregroundMark x1="79930" y1="32952" x2="79930" y2="32952"/>
                        <a14:foregroundMark x1="82737" y1="34286" x2="82737" y2="34286"/>
                        <a14:foregroundMark x1="86246" y1="34286" x2="86246" y2="34286"/>
                        <a14:foregroundMark x1="88140" y1="34667" x2="88140" y2="34667"/>
                        <a14:foregroundMark x1="89263" y1="35048" x2="89263" y2="35048"/>
                        <a14:foregroundMark x1="89193" y1="35048" x2="89193" y2="35048"/>
                        <a14:foregroundMark x1="89193" y1="35048" x2="89193" y2="35048"/>
                        <a14:foregroundMark x1="88070" y1="34667" x2="88070" y2="34667"/>
                        <a14:foregroundMark x1="86456" y1="27048" x2="86456" y2="27048"/>
                        <a14:foregroundMark x1="43649" y1="39810" x2="43649" y2="39810"/>
                        <a14:foregroundMark x1="46035" y1="27048" x2="46035" y2="27048"/>
                        <a14:foregroundMark x1="45614" y1="52952" x2="45614" y2="52952"/>
                        <a14:foregroundMark x1="43719" y1="27048" x2="43719" y2="27048"/>
                        <a14:foregroundMark x1="38877" y1="27238" x2="38877" y2="27238"/>
                        <a14:foregroundMark x1="40632" y1="33714" x2="40632" y2="33714"/>
                        <a14:foregroundMark x1="38596" y1="33714" x2="38596" y2="33714"/>
                        <a14:foregroundMark x1="28421" y1="27048" x2="28421" y2="27048"/>
                        <a14:foregroundMark x1="28982" y1="52571" x2="28982" y2="52571"/>
                        <a14:foregroundMark x1="33684" y1="52762" x2="33684" y2="52762"/>
                        <a14:foregroundMark x1="38667" y1="52952" x2="38667" y2="52952"/>
                        <a14:foregroundMark x1="43368" y1="52952" x2="43368" y2="52952"/>
                        <a14:foregroundMark x1="46807" y1="52571" x2="46807" y2="52571"/>
                        <a14:foregroundMark x1="24842" y1="36571" x2="24842" y2="36571"/>
                        <a14:foregroundMark x1="26947" y1="33143" x2="26947" y2="33143"/>
                        <a14:foregroundMark x1="29053" y1="33143" x2="29053" y2="33143"/>
                        <a14:foregroundMark x1="31579" y1="34667" x2="31579" y2="34667"/>
                        <a14:foregroundMark x1="34737" y1="33143" x2="34737" y2="33143"/>
                        <a14:foregroundMark x1="25263" y1="52762" x2="25263" y2="52762"/>
                        <a14:foregroundMark x1="30877" y1="52762" x2="30877" y2="52762"/>
                        <a14:foregroundMark x1="35298" y1="52952" x2="35298" y2="52952"/>
                        <a14:foregroundMark x1="39509" y1="53143" x2="39509" y2="53143"/>
                        <a14:foregroundMark x1="61333" y1="52952" x2="61333" y2="52952"/>
                        <a14:foregroundMark x1="67158" y1="53143" x2="67158" y2="53143"/>
                        <a14:foregroundMark x1="72000" y1="52571" x2="72000" y2="52571"/>
                        <a14:foregroundMark x1="77333" y1="52571" x2="77333" y2="52571"/>
                        <a14:foregroundMark x1="88211" y1="40000" x2="88211" y2="40000"/>
                        <a14:foregroundMark x1="89754" y1="46476" x2="89754" y2="46476"/>
                        <a14:foregroundMark x1="55298" y1="30667" x2="55298" y2="30667"/>
                        <a14:backgroundMark x1="26807" y1="19619" x2="26807" y2="19619"/>
                        <a14:backgroundMark x1="62175" y1="20000" x2="62175" y2="20000"/>
                        <a14:backgroundMark x1="31719" y1="40190" x2="31719" y2="40190"/>
                        <a14:backgroundMark x1="31719" y1="36571" x2="31719" y2="36571"/>
                        <a14:backgroundMark x1="40561" y1="40190" x2="40561" y2="40190"/>
                        <a14:backgroundMark x1="40561" y1="36381" x2="40561" y2="36381"/>
                        <a14:backgroundMark x1="32702" y1="26286" x2="32702" y2="26286"/>
                        <a14:backgroundMark x1="32912" y1="26286" x2="32912" y2="26286"/>
                        <a14:backgroundMark x1="40772" y1="51619" x2="40772" y2="51619"/>
                        <a14:backgroundMark x1="40702" y1="51810" x2="40702" y2="51810"/>
                        <a14:backgroundMark x1="39579" y1="53524" x2="39579" y2="53524"/>
                        <a14:backgroundMark x1="71719" y1="40000" x2="71719" y2="40000"/>
                        <a14:backgroundMark x1="71719" y1="36762" x2="71719" y2="36762"/>
                        <a14:backgroundMark x1="71789" y1="36571" x2="71789" y2="36571"/>
                        <a14:backgroundMark x1="68912" y1="51619" x2="68912" y2="51619"/>
                        <a14:backgroundMark x1="68842" y1="51810" x2="68842" y2="51810"/>
                        <a14:backgroundMark x1="68842" y1="53524" x2="68842" y2="53524"/>
                        <a14:backgroundMark x1="67298" y1="53524" x2="67298" y2="53524"/>
                        <a14:backgroundMark x1="53754" y1="20571" x2="53754" y2="20571"/>
                        <a14:backgroundMark x1="53895" y1="20381" x2="53895" y2="20381"/>
                        <a14:backgroundMark x1="90316" y1="26286" x2="90316" y2="26286"/>
                        <a14:backgroundMark x1="84421" y1="42095" x2="84421" y2="42095"/>
                        <a14:backgroundMark x1="83228" y1="37714" x2="83228" y2="37714"/>
                        <a14:backgroundMark x1="88000" y1="34857" x2="88000" y2="34857"/>
                        <a14:backgroundMark x1="89123" y1="35429" x2="89123" y2="35429"/>
                        <a14:backgroundMark x1="89123" y1="35048" x2="89123" y2="35048"/>
                        <a14:backgroundMark x1="90246" y1="26286" x2="90246" y2="26286"/>
                      </a14:backgroundRemoval>
                    </a14:imgEffect>
                  </a14:imgLayer>
                </a14:imgProps>
              </a:ext>
              <a:ext uri="{28A0092B-C50C-407E-A947-70E740481C1C}">
                <a14:useLocalDpi xmlns:a14="http://schemas.microsoft.com/office/drawing/2010/main" val="0"/>
              </a:ext>
            </a:extLst>
          </a:blip>
          <a:srcRect l="22366" t="16204" r="6116" b="22350"/>
          <a:stretch/>
        </p:blipFill>
        <p:spPr bwMode="auto">
          <a:xfrm>
            <a:off x="9106902" y="4843243"/>
            <a:ext cx="2697139" cy="85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46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3174-747F-4739-8216-8E62E86FEB19}"/>
              </a:ext>
            </a:extLst>
          </p:cNvPr>
          <p:cNvSpPr>
            <a:spLocks noGrp="1"/>
          </p:cNvSpPr>
          <p:nvPr>
            <p:ph type="title"/>
          </p:nvPr>
        </p:nvSpPr>
        <p:spPr>
          <a:xfrm>
            <a:off x="304065" y="209486"/>
            <a:ext cx="10058400" cy="969320"/>
          </a:xfrm>
        </p:spPr>
        <p:txBody>
          <a:bodyPr>
            <a:normAutofit/>
          </a:bodyPr>
          <a:lstStyle/>
          <a:p>
            <a:r>
              <a:rPr lang="en-US" sz="4000" dirty="0">
                <a:solidFill>
                  <a:schemeClr val="accent5">
                    <a:lumMod val="75000"/>
                  </a:schemeClr>
                </a:solidFill>
              </a:rPr>
              <a:t>Selection Criteria:</a:t>
            </a:r>
          </a:p>
        </p:txBody>
      </p:sp>
      <p:sp>
        <p:nvSpPr>
          <p:cNvPr id="4" name="TextBox 3">
            <a:extLst>
              <a:ext uri="{FF2B5EF4-FFF2-40B4-BE49-F238E27FC236}">
                <a16:creationId xmlns:a16="http://schemas.microsoft.com/office/drawing/2014/main" id="{EDB5B9DB-F06D-4535-8182-E98239E13D59}"/>
              </a:ext>
            </a:extLst>
          </p:cNvPr>
          <p:cNvSpPr txBox="1"/>
          <p:nvPr/>
        </p:nvSpPr>
        <p:spPr>
          <a:xfrm>
            <a:off x="585950" y="1178806"/>
            <a:ext cx="11192068" cy="4924425"/>
          </a:xfrm>
          <a:prstGeom prst="rect">
            <a:avLst/>
          </a:prstGeom>
          <a:noFill/>
        </p:spPr>
        <p:txBody>
          <a:bodyPr wrap="square" rtlCol="0">
            <a:spAutoFit/>
          </a:bodyPr>
          <a:lstStyle/>
          <a:p>
            <a:pPr fontAlgn="base"/>
            <a:r>
              <a:rPr lang="en-US" dirty="0"/>
              <a:t>Judges consider the following criteria:</a:t>
            </a:r>
          </a:p>
          <a:p>
            <a:pPr fontAlgn="base"/>
            <a:endParaRPr lang="en-US" dirty="0"/>
          </a:p>
          <a:p>
            <a:pPr marL="519113" indent="-231775" fontAlgn="base"/>
            <a:r>
              <a:rPr lang="en-US" b="1" dirty="0"/>
              <a:t>1. </a:t>
            </a:r>
            <a:r>
              <a:rPr lang="en-US" sz="2000" b="1" dirty="0"/>
              <a:t>Interpretation:</a:t>
            </a:r>
            <a:r>
              <a:rPr lang="en-US" sz="2000" dirty="0"/>
              <a:t> How closely the piece relates to the theme, based on the work itself and the artist statement. </a:t>
            </a:r>
          </a:p>
          <a:p>
            <a:pPr marL="519113" indent="-231775" fontAlgn="base"/>
            <a:r>
              <a:rPr lang="en-US" sz="2000" b="1" dirty="0"/>
              <a:t>2. Creativity:</a:t>
            </a:r>
            <a:r>
              <a:rPr lang="en-US" sz="2000" dirty="0"/>
              <a:t> How creative and original the piece is in its conception of the theme and its presentation. </a:t>
            </a:r>
          </a:p>
          <a:p>
            <a:pPr marL="519113" indent="-231775" fontAlgn="base"/>
            <a:r>
              <a:rPr lang="en-US" sz="2000" b="1" dirty="0"/>
              <a:t>3. Technique:</a:t>
            </a:r>
            <a:r>
              <a:rPr lang="en-US" sz="2000" dirty="0"/>
              <a:t> The level of skill demonstrated in the basic principles/techniques of the arts area.</a:t>
            </a:r>
          </a:p>
          <a:p>
            <a:pPr fontAlgn="base"/>
            <a:endParaRPr lang="en-US" dirty="0"/>
          </a:p>
          <a:p>
            <a:pPr fontAlgn="base"/>
            <a:r>
              <a:rPr lang="en-US" dirty="0">
                <a:solidFill>
                  <a:schemeClr val="accent5"/>
                </a:solidFill>
              </a:rPr>
              <a:t>Judges strongly consider the interpretation of the Reflections theme during the evaluation process</a:t>
            </a:r>
            <a:r>
              <a:rPr lang="en-US" dirty="0"/>
              <a:t>. It is suggested that students give their submissions a title that stands out and describes how the piece relates to the student’s personal interpretation of the theme. The following guiding questions can be useful when developing a title and artist statement: </a:t>
            </a:r>
            <a:br>
              <a:rPr lang="en-US" dirty="0"/>
            </a:br>
            <a:endParaRPr lang="en-US" dirty="0"/>
          </a:p>
          <a:p>
            <a:pPr marL="736600" indent="-163513" fontAlgn="base">
              <a:buFont typeface="Arial" panose="020B0604020202020204" pitchFamily="34" charset="0"/>
              <a:buChar char="•"/>
            </a:pPr>
            <a:r>
              <a:rPr lang="en-US" dirty="0"/>
              <a:t>How does your work relate to the theme?</a:t>
            </a:r>
          </a:p>
          <a:p>
            <a:pPr marL="736600" indent="-163513" fontAlgn="base">
              <a:buFont typeface="Arial" panose="020B0604020202020204" pitchFamily="34" charset="0"/>
              <a:buChar char="•"/>
            </a:pPr>
            <a:r>
              <a:rPr lang="en-US" dirty="0"/>
              <a:t>What is your personal connection to the theme?</a:t>
            </a:r>
          </a:p>
          <a:p>
            <a:pPr marL="736600" indent="-163513" fontAlgn="base">
              <a:buFont typeface="Arial" panose="020B0604020202020204" pitchFamily="34" charset="0"/>
              <a:buChar char="•"/>
            </a:pPr>
            <a:r>
              <a:rPr lang="en-US" dirty="0"/>
              <a:t>What did you use to create your work (e.g., supplies, technology, instrumentation, props, etc.)?</a:t>
            </a:r>
          </a:p>
          <a:p>
            <a:pPr marL="736600" indent="-163513" fontAlgn="base">
              <a:buFont typeface="Arial" panose="020B0604020202020204" pitchFamily="34" charset="0"/>
              <a:buChar char="•"/>
            </a:pPr>
            <a:r>
              <a:rPr lang="en-US" dirty="0"/>
              <a:t>What/who was your inspiration?</a:t>
            </a:r>
          </a:p>
          <a:p>
            <a:endParaRPr lang="en-US" dirty="0"/>
          </a:p>
        </p:txBody>
      </p:sp>
    </p:spTree>
    <p:extLst>
      <p:ext uri="{BB962C8B-B14F-4D97-AF65-F5344CB8AC3E}">
        <p14:creationId xmlns:p14="http://schemas.microsoft.com/office/powerpoint/2010/main" val="3207727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3174-747F-4739-8216-8E62E86FEB19}"/>
              </a:ext>
            </a:extLst>
          </p:cNvPr>
          <p:cNvSpPr>
            <a:spLocks noGrp="1"/>
          </p:cNvSpPr>
          <p:nvPr>
            <p:ph type="title"/>
          </p:nvPr>
        </p:nvSpPr>
        <p:spPr>
          <a:xfrm>
            <a:off x="304065" y="209486"/>
            <a:ext cx="10058400" cy="969320"/>
          </a:xfrm>
        </p:spPr>
        <p:txBody>
          <a:bodyPr>
            <a:normAutofit/>
          </a:bodyPr>
          <a:lstStyle/>
          <a:p>
            <a:r>
              <a:rPr lang="en-US" sz="4000" dirty="0">
                <a:solidFill>
                  <a:schemeClr val="accent5">
                    <a:lumMod val="75000"/>
                  </a:schemeClr>
                </a:solidFill>
              </a:rPr>
              <a:t>Qualifications:</a:t>
            </a:r>
          </a:p>
        </p:txBody>
      </p:sp>
      <p:sp>
        <p:nvSpPr>
          <p:cNvPr id="4" name="TextBox 3">
            <a:extLst>
              <a:ext uri="{FF2B5EF4-FFF2-40B4-BE49-F238E27FC236}">
                <a16:creationId xmlns:a16="http://schemas.microsoft.com/office/drawing/2014/main" id="{EDB5B9DB-F06D-4535-8182-E98239E13D59}"/>
              </a:ext>
            </a:extLst>
          </p:cNvPr>
          <p:cNvSpPr txBox="1"/>
          <p:nvPr/>
        </p:nvSpPr>
        <p:spPr>
          <a:xfrm>
            <a:off x="675701" y="1361982"/>
            <a:ext cx="10840598" cy="2246769"/>
          </a:xfrm>
          <a:prstGeom prst="rect">
            <a:avLst/>
          </a:prstGeom>
          <a:noFill/>
        </p:spPr>
        <p:txBody>
          <a:bodyPr wrap="square" rtlCol="0">
            <a:spAutoFit/>
          </a:bodyPr>
          <a:lstStyle/>
          <a:p>
            <a:r>
              <a:rPr lang="en-US" sz="2000" dirty="0"/>
              <a:t>Reflections is a National PTA arts contest open to students in grades pre-K through 12th grade. Although membership in a PTA is not required to enter, a Reflections program is a benefit of attending a school where there is a PTA. </a:t>
            </a:r>
            <a:r>
              <a:rPr lang="en-US" sz="2000" dirty="0">
                <a:solidFill>
                  <a:schemeClr val="bg2"/>
                </a:solidFill>
              </a:rPr>
              <a:t>Students must enter the contest through a local grade-equivalent school PTA in good standing. </a:t>
            </a:r>
            <a:r>
              <a:rPr lang="en-US" sz="2000" dirty="0"/>
              <a:t>A local PTA may, but is not required to, accept entries from students who do not attend its particular school (i.e. home-school students or students from schools where there isn’t a PTA). Note, families are welcome to join a school’s PTA, even if their children do not attend that school.</a:t>
            </a:r>
          </a:p>
          <a:p>
            <a:endParaRPr lang="en-US" sz="2000" dirty="0"/>
          </a:p>
        </p:txBody>
      </p:sp>
    </p:spTree>
    <p:extLst>
      <p:ext uri="{BB962C8B-B14F-4D97-AF65-F5344CB8AC3E}">
        <p14:creationId xmlns:p14="http://schemas.microsoft.com/office/powerpoint/2010/main" val="4070723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3000">
              <a:srgbClr val="007070"/>
            </a:gs>
            <a:gs pos="0">
              <a:schemeClr val="accent5">
                <a:lumMod val="50000"/>
              </a:schemeClr>
            </a:gs>
            <a:gs pos="44000">
              <a:schemeClr val="accent5"/>
            </a:gs>
            <a:gs pos="100000">
              <a:schemeClr val="bg2"/>
            </a:gs>
          </a:gsLst>
          <a:lin ang="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512AB7-E3A4-49C3-956B-FE11AC2D58C3}"/>
              </a:ext>
            </a:extLst>
          </p:cNvPr>
          <p:cNvSpPr/>
          <p:nvPr/>
        </p:nvSpPr>
        <p:spPr>
          <a:xfrm>
            <a:off x="0" y="5110817"/>
            <a:ext cx="12192000" cy="92277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E933C79-4785-4888-8618-79DC5ABF3C02}"/>
              </a:ext>
            </a:extLst>
          </p:cNvPr>
          <p:cNvSpPr txBox="1">
            <a:spLocks/>
          </p:cNvSpPr>
          <p:nvPr/>
        </p:nvSpPr>
        <p:spPr>
          <a:xfrm>
            <a:off x="3503365" y="4461414"/>
            <a:ext cx="8195746" cy="1472003"/>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Chair Procedures and Guidance</a:t>
            </a:r>
          </a:p>
        </p:txBody>
      </p:sp>
      <p:pic>
        <p:nvPicPr>
          <p:cNvPr id="5" name="Picture 4" descr="A picture containing drawing&#10;&#10;Description automatically generated">
            <a:extLst>
              <a:ext uri="{FF2B5EF4-FFF2-40B4-BE49-F238E27FC236}">
                <a16:creationId xmlns:a16="http://schemas.microsoft.com/office/drawing/2014/main" id="{1D5C940D-F688-42F6-B243-D6162ADC2AC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819" b="95705" l="1111" r="97111">
                        <a14:foregroundMark x1="36222" y1="36913" x2="36222" y2="36913"/>
                        <a14:foregroundMark x1="66778" y1="35973" x2="66778" y2="35973"/>
                        <a14:foregroundMark x1="61667" y1="22685" x2="61667" y2="22685"/>
                        <a14:foregroundMark x1="59000" y1="9664" x2="59000" y2="9664"/>
                        <a14:foregroundMark x1="41667" y1="2953" x2="41667" y2="2953"/>
                        <a14:foregroundMark x1="1444" y1="29262" x2="1444" y2="29262"/>
                        <a14:foregroundMark x1="7333" y1="82819" x2="7333" y2="82819"/>
                        <a14:foregroundMark x1="9556" y1="95705" x2="9556" y2="95705"/>
                        <a14:foregroundMark x1="67222" y1="52081" x2="67222" y2="52081"/>
                        <a14:foregroundMark x1="97111" y1="81879" x2="97111" y2="81879"/>
                        <a14:backgroundMark x1="48556" y1="5101" x2="48556" y2="5101"/>
                        <a14:backgroundMark x1="21222" y1="21745" x2="21222" y2="21745"/>
                        <a14:backgroundMark x1="49778" y1="46980" x2="49778" y2="46980"/>
                        <a14:backgroundMark x1="98444" y1="10201" x2="98444" y2="10201"/>
                        <a14:backgroundMark x1="97444" y1="10872" x2="97444" y2="10872"/>
                        <a14:backgroundMark x1="96556" y1="11409" x2="96556" y2="11409"/>
                        <a14:backgroundMark x1="97222" y1="12215" x2="97222" y2="12215"/>
                        <a14:backgroundMark x1="96778" y1="12483" x2="96778" y2="12483"/>
                        <a14:backgroundMark x1="95778" y1="12886" x2="95778" y2="12886"/>
                        <a14:backgroundMark x1="97667" y1="14228" x2="97667" y2="14228"/>
                        <a14:backgroundMark x1="96778" y1="11678" x2="96778" y2="11678"/>
                        <a14:backgroundMark x1="96333" y1="11678" x2="96333" y2="11678"/>
                        <a14:backgroundMark x1="97000" y1="10872" x2="97000" y2="10872"/>
                        <a14:backgroundMark x1="97000" y1="10872" x2="97000" y2="10872"/>
                        <a14:backgroundMark x1="97000" y1="11409" x2="97000" y2="11409"/>
                        <a14:backgroundMark x1="97444" y1="10470" x2="97444" y2="10470"/>
                        <a14:backgroundMark x1="96556" y1="11141" x2="96556" y2="11141"/>
                        <a14:backgroundMark x1="97444" y1="11141" x2="97444" y2="11141"/>
                        <a14:backgroundMark x1="96556" y1="11141" x2="97444" y2="11141"/>
                        <a14:backgroundMark x1="97222" y1="11409" x2="97222" y2="11409"/>
                        <a14:backgroundMark x1="96556" y1="12215" x2="96556" y2="12215"/>
                        <a14:backgroundMark x1="95111" y1="11678" x2="95111" y2="11678"/>
                        <a14:backgroundMark x1="97000" y1="12886" x2="97000" y2="12886"/>
                      </a14:backgroundRemoval>
                    </a14:imgEffect>
                  </a14:imgLayer>
                </a14:imgProps>
              </a:ext>
              <a:ext uri="{28A0092B-C50C-407E-A947-70E740481C1C}">
                <a14:useLocalDpi xmlns:a14="http://schemas.microsoft.com/office/drawing/2010/main" val="0"/>
              </a:ext>
            </a:extLst>
          </a:blip>
          <a:stretch>
            <a:fillRect/>
          </a:stretch>
        </p:blipFill>
        <p:spPr>
          <a:xfrm>
            <a:off x="360685" y="3723701"/>
            <a:ext cx="3237880" cy="2680245"/>
          </a:xfrm>
          <a:prstGeom prst="rect">
            <a:avLst/>
          </a:prstGeom>
        </p:spPr>
      </p:pic>
    </p:spTree>
    <p:extLst>
      <p:ext uri="{BB962C8B-B14F-4D97-AF65-F5344CB8AC3E}">
        <p14:creationId xmlns:p14="http://schemas.microsoft.com/office/powerpoint/2010/main" val="1269773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5956-0B4F-4B99-BE75-EE996396AC73}"/>
              </a:ext>
            </a:extLst>
          </p:cNvPr>
          <p:cNvSpPr>
            <a:spLocks noGrp="1"/>
          </p:cNvSpPr>
          <p:nvPr>
            <p:ph type="title"/>
          </p:nvPr>
        </p:nvSpPr>
        <p:spPr>
          <a:xfrm>
            <a:off x="0" y="186410"/>
            <a:ext cx="12192000" cy="1069514"/>
          </a:xfrm>
        </p:spPr>
        <p:txBody>
          <a:bodyPr/>
          <a:lstStyle/>
          <a:p>
            <a:pPr algn="ctr"/>
            <a:r>
              <a:rPr lang="en-US" dirty="0"/>
              <a:t>Chair Responsibilities Overview</a:t>
            </a:r>
          </a:p>
        </p:txBody>
      </p:sp>
      <p:sp>
        <p:nvSpPr>
          <p:cNvPr id="3" name="TextBox 2">
            <a:extLst>
              <a:ext uri="{FF2B5EF4-FFF2-40B4-BE49-F238E27FC236}">
                <a16:creationId xmlns:a16="http://schemas.microsoft.com/office/drawing/2014/main" id="{0E7E2C72-062B-4E45-B921-A67840B7D87A}"/>
              </a:ext>
            </a:extLst>
          </p:cNvPr>
          <p:cNvSpPr txBox="1"/>
          <p:nvPr/>
        </p:nvSpPr>
        <p:spPr>
          <a:xfrm>
            <a:off x="660240" y="1481320"/>
            <a:ext cx="11303491" cy="3995837"/>
          </a:xfrm>
          <a:prstGeom prst="rect">
            <a:avLst/>
          </a:prstGeom>
          <a:noFill/>
        </p:spPr>
        <p:txBody>
          <a:bodyPr wrap="square" rtlCol="0">
            <a:spAutoFit/>
          </a:bodyPr>
          <a:lstStyle/>
          <a:p>
            <a:r>
              <a:rPr lang="en-US" sz="2400" dirty="0"/>
              <a:t>In this section we will walk you through the steps of running your program. </a:t>
            </a:r>
          </a:p>
          <a:p>
            <a:r>
              <a:rPr lang="en-US" sz="2400" dirty="0"/>
              <a:t>Here’s what we’ll cover:</a:t>
            </a:r>
          </a:p>
          <a:p>
            <a:pPr marL="1082675" indent="-60325">
              <a:lnSpc>
                <a:spcPct val="150000"/>
              </a:lnSpc>
              <a:buFont typeface="Wingdings" panose="05000000000000000000" pitchFamily="2" charset="2"/>
              <a:buChar char="q"/>
            </a:pPr>
            <a:r>
              <a:rPr lang="en-US" sz="2400" dirty="0"/>
              <a:t> </a:t>
            </a:r>
            <a:r>
              <a:rPr lang="en-US" sz="2800" dirty="0"/>
              <a:t>Getting Started</a:t>
            </a:r>
          </a:p>
          <a:p>
            <a:pPr marL="1082675" indent="-60325">
              <a:lnSpc>
                <a:spcPct val="150000"/>
              </a:lnSpc>
              <a:buFont typeface="Wingdings" panose="05000000000000000000" pitchFamily="2" charset="2"/>
              <a:buChar char="q"/>
            </a:pPr>
            <a:r>
              <a:rPr lang="en-US" sz="2800" dirty="0"/>
              <a:t> Promoting Your Program</a:t>
            </a:r>
          </a:p>
          <a:p>
            <a:pPr marL="1082675" indent="-60325">
              <a:lnSpc>
                <a:spcPct val="150000"/>
              </a:lnSpc>
              <a:buFont typeface="Wingdings" panose="05000000000000000000" pitchFamily="2" charset="2"/>
              <a:buChar char="q"/>
            </a:pPr>
            <a:r>
              <a:rPr lang="en-US" sz="2800" dirty="0"/>
              <a:t> Organizing Artwork and Judging</a:t>
            </a:r>
          </a:p>
          <a:p>
            <a:pPr marL="1082675" indent="-60325">
              <a:lnSpc>
                <a:spcPct val="150000"/>
              </a:lnSpc>
              <a:buFont typeface="Wingdings" panose="05000000000000000000" pitchFamily="2" charset="2"/>
              <a:buChar char="q"/>
            </a:pPr>
            <a:r>
              <a:rPr lang="en-US" sz="2800" dirty="0"/>
              <a:t> Celebrating Your Participants</a:t>
            </a:r>
          </a:p>
          <a:p>
            <a:pPr marL="1082675" indent="-60325">
              <a:lnSpc>
                <a:spcPct val="150000"/>
              </a:lnSpc>
              <a:buFont typeface="Wingdings" panose="05000000000000000000" pitchFamily="2" charset="2"/>
              <a:buChar char="q"/>
            </a:pPr>
            <a:r>
              <a:rPr lang="en-US" sz="2800" dirty="0"/>
              <a:t> Wrapping Up and Reporting Success</a:t>
            </a:r>
          </a:p>
        </p:txBody>
      </p:sp>
      <p:cxnSp>
        <p:nvCxnSpPr>
          <p:cNvPr id="5" name="Straight Connector 4">
            <a:extLst>
              <a:ext uri="{FF2B5EF4-FFF2-40B4-BE49-F238E27FC236}">
                <a16:creationId xmlns:a16="http://schemas.microsoft.com/office/drawing/2014/main" id="{06B20C41-4C47-495C-939E-3928B9B8824C}"/>
              </a:ext>
            </a:extLst>
          </p:cNvPr>
          <p:cNvCxnSpPr/>
          <p:nvPr/>
        </p:nvCxnSpPr>
        <p:spPr>
          <a:xfrm>
            <a:off x="1722304" y="1241597"/>
            <a:ext cx="8494004"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0586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Philosophy</a:t>
            </a:r>
          </a:p>
        </p:txBody>
      </p:sp>
      <p:sp>
        <p:nvSpPr>
          <p:cNvPr id="3" name="TextBox 2">
            <a:extLst>
              <a:ext uri="{FF2B5EF4-FFF2-40B4-BE49-F238E27FC236}">
                <a16:creationId xmlns:a16="http://schemas.microsoft.com/office/drawing/2014/main" id="{17A5AC3C-9DA6-42CE-8EC2-EB7E2D73DC59}"/>
              </a:ext>
            </a:extLst>
          </p:cNvPr>
          <p:cNvSpPr txBox="1"/>
          <p:nvPr/>
        </p:nvSpPr>
        <p:spPr>
          <a:xfrm>
            <a:off x="387015" y="1255924"/>
            <a:ext cx="11417969" cy="4093428"/>
          </a:xfrm>
          <a:prstGeom prst="rect">
            <a:avLst/>
          </a:prstGeom>
          <a:noFill/>
        </p:spPr>
        <p:txBody>
          <a:bodyPr wrap="square" rtlCol="0">
            <a:spAutoFit/>
          </a:bodyPr>
          <a:lstStyle/>
          <a:p>
            <a:r>
              <a:rPr lang="en-US" sz="2000" dirty="0"/>
              <a:t>A note about art advancement representation philosophy: You will advance 12 pieces to district. As chair, the make-up regarding divisions and categories is at your discretion. There are 2 ways to approach which pieces move on. Whichever one you choose</a:t>
            </a:r>
            <a:r>
              <a:rPr lang="en-US" sz="2000" b="1" dirty="0">
                <a:solidFill>
                  <a:schemeClr val="accent5"/>
                </a:solidFill>
              </a:rPr>
              <a:t>, it is very important that you advertise your intention to families and judges before you collect art.</a:t>
            </a:r>
            <a:r>
              <a:rPr lang="en-US" sz="2000" dirty="0"/>
              <a:t> </a:t>
            </a:r>
          </a:p>
          <a:p>
            <a:endParaRPr lang="en-US" sz="2000" dirty="0"/>
          </a:p>
          <a:p>
            <a:r>
              <a:rPr lang="en-US" sz="2000" dirty="0"/>
              <a:t>Approach #1 – Top Scores:</a:t>
            </a:r>
          </a:p>
          <a:p>
            <a:pPr marL="515938"/>
            <a:r>
              <a:rPr lang="en-US" sz="2000" dirty="0"/>
              <a:t>Advance your top 12 scores, regardless of the categories. For example, you would not advance a piece of literature simply because it was the only one submitted if you do not think it is outstanding work.</a:t>
            </a:r>
          </a:p>
          <a:p>
            <a:pPr marL="515938"/>
            <a:endParaRPr lang="en-US" sz="2000" dirty="0"/>
          </a:p>
          <a:p>
            <a:r>
              <a:rPr lang="en-US" sz="2000" dirty="0"/>
              <a:t>Approach #2 – Representative Sample:</a:t>
            </a:r>
          </a:p>
          <a:p>
            <a:pPr marL="515938"/>
            <a:r>
              <a:rPr lang="en-US" sz="2000" dirty="0"/>
              <a:t>Advance 12 pieces that are a rough percentage representation of all categories of art submitted. For example, if the majority of your art is Visual, you may choose to advance 7 of those and 1 each from other categories. </a:t>
            </a:r>
          </a:p>
        </p:txBody>
      </p:sp>
    </p:spTree>
    <p:extLst>
      <p:ext uri="{BB962C8B-B14F-4D97-AF65-F5344CB8AC3E}">
        <p14:creationId xmlns:p14="http://schemas.microsoft.com/office/powerpoint/2010/main" val="1343374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5C5B73-625E-44EA-A452-6FB8DB2604C3}"/>
              </a:ext>
            </a:extLst>
          </p:cNvPr>
          <p:cNvSpPr/>
          <p:nvPr/>
        </p:nvSpPr>
        <p:spPr>
          <a:xfrm>
            <a:off x="0" y="0"/>
            <a:ext cx="12192000" cy="14194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58650-9D54-4DA4-AE82-602A5734EDEC}"/>
              </a:ext>
            </a:extLst>
          </p:cNvPr>
          <p:cNvSpPr>
            <a:spLocks noGrp="1"/>
          </p:cNvSpPr>
          <p:nvPr>
            <p:ph type="title"/>
          </p:nvPr>
        </p:nvSpPr>
        <p:spPr>
          <a:xfrm>
            <a:off x="-2768958" y="349956"/>
            <a:ext cx="7715479" cy="1069514"/>
          </a:xfrm>
        </p:spPr>
        <p:txBody>
          <a:bodyPr>
            <a:noAutofit/>
          </a:bodyPr>
          <a:lstStyle/>
          <a:p>
            <a:pPr algn="r"/>
            <a:r>
              <a:rPr lang="en-US" sz="4400" dirty="0">
                <a:solidFill>
                  <a:schemeClr val="bg1"/>
                </a:solidFill>
              </a:rPr>
              <a:t>Remote Learning</a:t>
            </a:r>
            <a:br>
              <a:rPr lang="en-US" sz="4400" dirty="0">
                <a:solidFill>
                  <a:schemeClr val="bg1"/>
                </a:solidFill>
              </a:rPr>
            </a:br>
            <a:r>
              <a:rPr lang="en-US" sz="4400" dirty="0">
                <a:solidFill>
                  <a:schemeClr val="bg1"/>
                </a:solidFill>
              </a:rPr>
              <a:t>COVID-19</a:t>
            </a:r>
          </a:p>
        </p:txBody>
      </p:sp>
      <p:sp>
        <p:nvSpPr>
          <p:cNvPr id="4" name="TextBox 3">
            <a:extLst>
              <a:ext uri="{FF2B5EF4-FFF2-40B4-BE49-F238E27FC236}">
                <a16:creationId xmlns:a16="http://schemas.microsoft.com/office/drawing/2014/main" id="{F0A7B9C2-60AD-4B64-85C2-261AF84085F2}"/>
              </a:ext>
            </a:extLst>
          </p:cNvPr>
          <p:cNvSpPr txBox="1"/>
          <p:nvPr/>
        </p:nvSpPr>
        <p:spPr>
          <a:xfrm>
            <a:off x="422313" y="1594141"/>
            <a:ext cx="11347374" cy="5293757"/>
          </a:xfrm>
          <a:prstGeom prst="rect">
            <a:avLst/>
          </a:prstGeom>
          <a:noFill/>
        </p:spPr>
        <p:txBody>
          <a:bodyPr wrap="square" rtlCol="0">
            <a:spAutoFit/>
          </a:bodyPr>
          <a:lstStyle/>
          <a:p>
            <a:r>
              <a:rPr lang="en-US" sz="1600" dirty="0"/>
              <a:t>Due to our unique circumstances this year, in-person art collection and judging may be difficult or not an option for you.</a:t>
            </a:r>
          </a:p>
          <a:p>
            <a:endParaRPr lang="en-US" sz="2000" dirty="0"/>
          </a:p>
          <a:p>
            <a:r>
              <a:rPr lang="en-US" sz="2000" dirty="0"/>
              <a:t>You may choose to either handle art or conduct the entire program remotely. </a:t>
            </a:r>
            <a:r>
              <a:rPr lang="en-US" sz="2000" b="1" dirty="0"/>
              <a:t>Decide which method you are intending before advertising to families and contacting judges </a:t>
            </a:r>
            <a:r>
              <a:rPr lang="en-US" sz="2000" dirty="0"/>
              <a:t>so you can be clear on the timeline, procedure and expectations.</a:t>
            </a:r>
          </a:p>
          <a:p>
            <a:endParaRPr lang="en-US" sz="2000" dirty="0"/>
          </a:p>
          <a:p>
            <a:pPr marL="798513"/>
            <a:r>
              <a:rPr lang="en-US" sz="2000" dirty="0"/>
              <a:t>Completely Remote:</a:t>
            </a:r>
            <a:br>
              <a:rPr lang="en-US" sz="2000" dirty="0"/>
            </a:br>
            <a:r>
              <a:rPr lang="en-US" sz="2000" dirty="0"/>
              <a:t>		Accept and judge entries electronically using photos of art. All communications at the</a:t>
            </a:r>
            <a:br>
              <a:rPr lang="en-US" sz="2000" dirty="0"/>
            </a:br>
            <a:r>
              <a:rPr lang="en-US" sz="2000" dirty="0"/>
              <a:t>		school level are remote.</a:t>
            </a:r>
          </a:p>
          <a:p>
            <a:pPr marL="798513"/>
            <a:r>
              <a:rPr lang="en-US" sz="2000" dirty="0"/>
              <a:t>OR</a:t>
            </a:r>
          </a:p>
          <a:p>
            <a:pPr marL="798513"/>
            <a:endParaRPr lang="en-US" sz="2000" dirty="0"/>
          </a:p>
          <a:p>
            <a:pPr marL="798513"/>
            <a:r>
              <a:rPr lang="en-US" sz="2000" dirty="0"/>
              <a:t>Physically Handling Art:</a:t>
            </a:r>
          </a:p>
          <a:p>
            <a:pPr marL="798513"/>
            <a:r>
              <a:rPr lang="en-US" sz="2000" dirty="0"/>
              <a:t>		Collect art in a safe manner and judges pass portfolio to each other.</a:t>
            </a:r>
          </a:p>
          <a:p>
            <a:pPr marL="798513"/>
            <a:endParaRPr lang="en-US" sz="2000" dirty="0"/>
          </a:p>
          <a:p>
            <a:r>
              <a:rPr lang="en-US" sz="2000" dirty="0"/>
              <a:t>More details in upcoming slides.</a:t>
            </a:r>
          </a:p>
          <a:p>
            <a:pPr marL="798513"/>
            <a:endParaRPr lang="en-US" sz="2000" dirty="0"/>
          </a:p>
          <a:p>
            <a:r>
              <a:rPr lang="en-US" sz="2000" dirty="0"/>
              <a:t> </a:t>
            </a:r>
          </a:p>
        </p:txBody>
      </p:sp>
    </p:spTree>
    <p:extLst>
      <p:ext uri="{BB962C8B-B14F-4D97-AF65-F5344CB8AC3E}">
        <p14:creationId xmlns:p14="http://schemas.microsoft.com/office/powerpoint/2010/main" val="209245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Getting Started</a:t>
            </a:r>
          </a:p>
        </p:txBody>
      </p:sp>
      <p:graphicFrame>
        <p:nvGraphicFramePr>
          <p:cNvPr id="4" name="Diagram 3">
            <a:extLst>
              <a:ext uri="{FF2B5EF4-FFF2-40B4-BE49-F238E27FC236}">
                <a16:creationId xmlns:a16="http://schemas.microsoft.com/office/drawing/2014/main" id="{C72FAB98-3F56-4B81-87B6-7F42062412AB}"/>
              </a:ext>
            </a:extLst>
          </p:cNvPr>
          <p:cNvGraphicFramePr/>
          <p:nvPr>
            <p:extLst>
              <p:ext uri="{D42A27DB-BD31-4B8C-83A1-F6EECF244321}">
                <p14:modId xmlns:p14="http://schemas.microsoft.com/office/powerpoint/2010/main" val="4088951437"/>
              </p:ext>
            </p:extLst>
          </p:nvPr>
        </p:nvGraphicFramePr>
        <p:xfrm>
          <a:off x="449179" y="1461388"/>
          <a:ext cx="11401928" cy="4441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44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Getting Started</a:t>
            </a:r>
          </a:p>
        </p:txBody>
      </p:sp>
      <p:sp>
        <p:nvSpPr>
          <p:cNvPr id="5" name="Freeform: Shape 4">
            <a:extLst>
              <a:ext uri="{FF2B5EF4-FFF2-40B4-BE49-F238E27FC236}">
                <a16:creationId xmlns:a16="http://schemas.microsoft.com/office/drawing/2014/main" id="{A34C35BC-550A-492B-B6DE-937C8D094B6F}"/>
              </a:ext>
            </a:extLst>
          </p:cNvPr>
          <p:cNvSpPr/>
          <p:nvPr/>
        </p:nvSpPr>
        <p:spPr>
          <a:xfrm>
            <a:off x="240534" y="1340148"/>
            <a:ext cx="7315200" cy="457200"/>
          </a:xfrm>
          <a:custGeom>
            <a:avLst/>
            <a:gdLst>
              <a:gd name="connsiteX0" fmla="*/ 0 w 8779484"/>
              <a:gd name="connsiteY0" fmla="*/ 79954 h 799538"/>
              <a:gd name="connsiteX1" fmla="*/ 79954 w 8779484"/>
              <a:gd name="connsiteY1" fmla="*/ 0 h 799538"/>
              <a:gd name="connsiteX2" fmla="*/ 8699530 w 8779484"/>
              <a:gd name="connsiteY2" fmla="*/ 0 h 799538"/>
              <a:gd name="connsiteX3" fmla="*/ 8779484 w 8779484"/>
              <a:gd name="connsiteY3" fmla="*/ 79954 h 799538"/>
              <a:gd name="connsiteX4" fmla="*/ 8779484 w 8779484"/>
              <a:gd name="connsiteY4" fmla="*/ 719584 h 799538"/>
              <a:gd name="connsiteX5" fmla="*/ 8699530 w 8779484"/>
              <a:gd name="connsiteY5" fmla="*/ 799538 h 799538"/>
              <a:gd name="connsiteX6" fmla="*/ 79954 w 8779484"/>
              <a:gd name="connsiteY6" fmla="*/ 799538 h 799538"/>
              <a:gd name="connsiteX7" fmla="*/ 0 w 8779484"/>
              <a:gd name="connsiteY7" fmla="*/ 719584 h 799538"/>
              <a:gd name="connsiteX8" fmla="*/ 0 w 8779484"/>
              <a:gd name="connsiteY8" fmla="*/ 79954 h 7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9484" h="799538">
                <a:moveTo>
                  <a:pt x="0" y="79954"/>
                </a:moveTo>
                <a:cubicBezTo>
                  <a:pt x="0" y="35797"/>
                  <a:pt x="35797" y="0"/>
                  <a:pt x="79954" y="0"/>
                </a:cubicBezTo>
                <a:lnTo>
                  <a:pt x="8699530" y="0"/>
                </a:lnTo>
                <a:cubicBezTo>
                  <a:pt x="8743687" y="0"/>
                  <a:pt x="8779484" y="35797"/>
                  <a:pt x="8779484" y="79954"/>
                </a:cubicBezTo>
                <a:lnTo>
                  <a:pt x="8779484" y="719584"/>
                </a:lnTo>
                <a:cubicBezTo>
                  <a:pt x="8779484" y="763741"/>
                  <a:pt x="8743687" y="799538"/>
                  <a:pt x="8699530" y="799538"/>
                </a:cubicBezTo>
                <a:lnTo>
                  <a:pt x="79954" y="799538"/>
                </a:lnTo>
                <a:cubicBezTo>
                  <a:pt x="35797" y="799538"/>
                  <a:pt x="0" y="763741"/>
                  <a:pt x="0" y="719584"/>
                </a:cubicBezTo>
                <a:lnTo>
                  <a:pt x="0" y="7995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7238" tIns="107238" rIns="1016713" bIns="107238" numCol="1" spcCol="1270" anchor="ctr" anchorCtr="0">
            <a:noAutofit/>
          </a:bodyPr>
          <a:lstStyle/>
          <a:p>
            <a:pPr marL="0" lvl="0" indent="0" algn="l" defTabSz="977900">
              <a:lnSpc>
                <a:spcPct val="90000"/>
              </a:lnSpc>
              <a:spcBef>
                <a:spcPct val="0"/>
              </a:spcBef>
              <a:spcAft>
                <a:spcPct val="35000"/>
              </a:spcAft>
              <a:buNone/>
            </a:pPr>
            <a:r>
              <a:rPr lang="en-US" sz="2800" kern="1200" dirty="0"/>
              <a:t>Register your PTA on the national site</a:t>
            </a:r>
          </a:p>
        </p:txBody>
      </p:sp>
      <p:sp>
        <p:nvSpPr>
          <p:cNvPr id="14" name="TextBox 13">
            <a:extLst>
              <a:ext uri="{FF2B5EF4-FFF2-40B4-BE49-F238E27FC236}">
                <a16:creationId xmlns:a16="http://schemas.microsoft.com/office/drawing/2014/main" id="{941F02D2-FBF9-4DCA-BD01-CAEC8038699C}"/>
              </a:ext>
            </a:extLst>
          </p:cNvPr>
          <p:cNvSpPr txBox="1"/>
          <p:nvPr/>
        </p:nvSpPr>
        <p:spPr>
          <a:xfrm>
            <a:off x="240534" y="2081466"/>
            <a:ext cx="11723784" cy="4247317"/>
          </a:xfrm>
          <a:prstGeom prst="rect">
            <a:avLst/>
          </a:prstGeom>
          <a:noFill/>
        </p:spPr>
        <p:txBody>
          <a:bodyPr wrap="square" rtlCol="0">
            <a:spAutoFit/>
          </a:bodyPr>
          <a:lstStyle/>
          <a:p>
            <a:r>
              <a:rPr lang="en-US" sz="2000" dirty="0"/>
              <a:t>To officially enter, your school PTA needs to register on the National PTA site. </a:t>
            </a:r>
            <a:r>
              <a:rPr lang="en-US" sz="1400" dirty="0">
                <a:solidFill>
                  <a:schemeClr val="accent5"/>
                </a:solidFill>
                <a:hlinkClick r:id="rId2">
                  <a:extLst>
                    <a:ext uri="{A12FA001-AC4F-418D-AE19-62706E023703}">
                      <ahyp:hlinkClr xmlns:ahyp="http://schemas.microsoft.com/office/drawing/2018/hyperlinkcolor" val="tx"/>
                    </a:ext>
                  </a:extLst>
                </a:hlinkClick>
              </a:rPr>
              <a:t>http://www.pta.org/home/programs/reflections </a:t>
            </a:r>
            <a:endParaRPr lang="en-US" sz="1500" dirty="0">
              <a:solidFill>
                <a:schemeClr val="accent5"/>
              </a:solidFill>
            </a:endParaRPr>
          </a:p>
          <a:p>
            <a:r>
              <a:rPr lang="en-US" sz="2000" dirty="0"/>
              <a:t>Have this information handy when you start the process:</a:t>
            </a:r>
          </a:p>
          <a:p>
            <a:pPr marL="1203325" indent="-285750">
              <a:lnSpc>
                <a:spcPct val="150000"/>
              </a:lnSpc>
              <a:buSzPct val="75000"/>
              <a:buFont typeface="Wingdings" panose="05000000000000000000" pitchFamily="2" charset="2"/>
              <a:buChar char="q"/>
            </a:pPr>
            <a:r>
              <a:rPr lang="en-US" sz="2000" dirty="0"/>
              <a:t>Official PTA Name</a:t>
            </a:r>
          </a:p>
          <a:p>
            <a:pPr marL="1203325" indent="-285750">
              <a:lnSpc>
                <a:spcPct val="150000"/>
              </a:lnSpc>
              <a:buSzPct val="75000"/>
              <a:buFont typeface="Wingdings" panose="05000000000000000000" pitchFamily="2" charset="2"/>
              <a:buChar char="q"/>
            </a:pPr>
            <a:r>
              <a:rPr lang="en-US" sz="2000" dirty="0"/>
              <a:t>8-digit ID (can access on the site)</a:t>
            </a:r>
          </a:p>
          <a:p>
            <a:pPr marL="1203325" indent="-285750">
              <a:lnSpc>
                <a:spcPct val="150000"/>
              </a:lnSpc>
              <a:buSzPct val="75000"/>
              <a:buFont typeface="Wingdings" panose="05000000000000000000" pitchFamily="2" charset="2"/>
              <a:buChar char="q"/>
            </a:pPr>
            <a:r>
              <a:rPr lang="en-US" sz="2000" dirty="0"/>
              <a:t>School mailing address</a:t>
            </a:r>
          </a:p>
          <a:p>
            <a:pPr marL="1203325" indent="-285750">
              <a:lnSpc>
                <a:spcPct val="150000"/>
              </a:lnSpc>
              <a:buSzPct val="75000"/>
              <a:buFont typeface="Wingdings" panose="05000000000000000000" pitchFamily="2" charset="2"/>
              <a:buChar char="q"/>
            </a:pPr>
            <a:r>
              <a:rPr lang="en-US" sz="2000" dirty="0"/>
              <a:t>Student Enrollment*</a:t>
            </a:r>
          </a:p>
          <a:p>
            <a:pPr marL="1203325" indent="-285750">
              <a:lnSpc>
                <a:spcPct val="150000"/>
              </a:lnSpc>
              <a:buSzPct val="75000"/>
              <a:buFont typeface="Wingdings" panose="05000000000000000000" pitchFamily="2" charset="2"/>
              <a:buChar char="q"/>
            </a:pPr>
            <a:r>
              <a:rPr lang="en-US" sz="2000" dirty="0"/>
              <a:t>Title 1 and Free/Reduced Lunch percentages*</a:t>
            </a:r>
          </a:p>
          <a:p>
            <a:pPr marL="1203325" indent="-285750">
              <a:lnSpc>
                <a:spcPct val="150000"/>
              </a:lnSpc>
              <a:buSzPct val="75000"/>
              <a:buFont typeface="Wingdings" panose="05000000000000000000" pitchFamily="2" charset="2"/>
              <a:buChar char="q"/>
            </a:pPr>
            <a:endParaRPr lang="en-US" sz="2000" dirty="0"/>
          </a:p>
          <a:p>
            <a:pPr>
              <a:lnSpc>
                <a:spcPct val="150000"/>
              </a:lnSpc>
              <a:buSzPct val="75000"/>
            </a:pPr>
            <a:r>
              <a:rPr lang="en-US" sz="2000" dirty="0"/>
              <a:t>* See next slide.</a:t>
            </a:r>
          </a:p>
          <a:p>
            <a:r>
              <a:rPr lang="en-US" sz="2000" dirty="0"/>
              <a:t>	</a:t>
            </a:r>
          </a:p>
        </p:txBody>
      </p:sp>
    </p:spTree>
    <p:extLst>
      <p:ext uri="{BB962C8B-B14F-4D97-AF65-F5344CB8AC3E}">
        <p14:creationId xmlns:p14="http://schemas.microsoft.com/office/powerpoint/2010/main" val="143495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1037C1-5BB7-4967-B1EE-FE12EE17C199}"/>
              </a:ext>
            </a:extLst>
          </p:cNvPr>
          <p:cNvSpPr>
            <a:spLocks noGrp="1"/>
          </p:cNvSpPr>
          <p:nvPr>
            <p:ph type="sldNum" sz="quarter" idx="12"/>
          </p:nvPr>
        </p:nvSpPr>
        <p:spPr/>
        <p:txBody>
          <a:bodyPr/>
          <a:lstStyle/>
          <a:p>
            <a:fld id="{4FAB73BC-B049-4115-A692-8D63A059BFB8}" type="slidenum">
              <a:rPr lang="en-US" smtClean="0"/>
              <a:pPr/>
              <a:t>18</a:t>
            </a:fld>
            <a:endParaRPr lang="en-US" dirty="0"/>
          </a:p>
        </p:txBody>
      </p:sp>
      <p:sp>
        <p:nvSpPr>
          <p:cNvPr id="6" name="Title 1">
            <a:extLst>
              <a:ext uri="{FF2B5EF4-FFF2-40B4-BE49-F238E27FC236}">
                <a16:creationId xmlns:a16="http://schemas.microsoft.com/office/drawing/2014/main" id="{FE265D16-EEF0-4DF2-8224-2D1B72F48E76}"/>
              </a:ext>
            </a:extLst>
          </p:cNvPr>
          <p:cNvSpPr txBox="1">
            <a:spLocks/>
          </p:cNvSpPr>
          <p:nvPr/>
        </p:nvSpPr>
        <p:spPr>
          <a:xfrm>
            <a:off x="307958" y="1112704"/>
            <a:ext cx="3659246" cy="203481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dirty="0">
                <a:solidFill>
                  <a:srgbClr val="FFFFFF"/>
                </a:solidFill>
              </a:rPr>
              <a:t>2020/21</a:t>
            </a:r>
          </a:p>
          <a:p>
            <a:r>
              <a:rPr lang="en-US" sz="4400" dirty="0">
                <a:solidFill>
                  <a:srgbClr val="FFFFFF"/>
                </a:solidFill>
              </a:rPr>
              <a:t>Demographic Information</a:t>
            </a:r>
            <a:br>
              <a:rPr lang="en-US" sz="4400" dirty="0">
                <a:solidFill>
                  <a:srgbClr val="FFFFFF"/>
                </a:solidFill>
              </a:rPr>
            </a:br>
            <a:r>
              <a:rPr lang="en-US" sz="4400" dirty="0">
                <a:solidFill>
                  <a:srgbClr val="FFFFFF"/>
                </a:solidFill>
              </a:rPr>
              <a:t>by School :</a:t>
            </a:r>
          </a:p>
        </p:txBody>
      </p:sp>
      <p:graphicFrame>
        <p:nvGraphicFramePr>
          <p:cNvPr id="7" name="Table 6">
            <a:extLst>
              <a:ext uri="{FF2B5EF4-FFF2-40B4-BE49-F238E27FC236}">
                <a16:creationId xmlns:a16="http://schemas.microsoft.com/office/drawing/2014/main" id="{7D8B4F5A-AC36-4D3B-B2BD-B06EFB7A881D}"/>
              </a:ext>
            </a:extLst>
          </p:cNvPr>
          <p:cNvGraphicFramePr>
            <a:graphicFrameLocks noGrp="1"/>
          </p:cNvGraphicFramePr>
          <p:nvPr>
            <p:extLst>
              <p:ext uri="{D42A27DB-BD31-4B8C-83A1-F6EECF244321}">
                <p14:modId xmlns:p14="http://schemas.microsoft.com/office/powerpoint/2010/main" val="1248885044"/>
              </p:ext>
            </p:extLst>
          </p:nvPr>
        </p:nvGraphicFramePr>
        <p:xfrm>
          <a:off x="4336629" y="407623"/>
          <a:ext cx="7470295" cy="5832622"/>
        </p:xfrm>
        <a:graphic>
          <a:graphicData uri="http://schemas.openxmlformats.org/drawingml/2006/table">
            <a:tbl>
              <a:tblPr firstRow="1" firstCol="1" bandRow="1">
                <a:tableStyleId>{616DA210-FB5B-4158-B5E0-FEB733F419BA}</a:tableStyleId>
              </a:tblPr>
              <a:tblGrid>
                <a:gridCol w="1270957">
                  <a:extLst>
                    <a:ext uri="{9D8B030D-6E8A-4147-A177-3AD203B41FA5}">
                      <a16:colId xmlns:a16="http://schemas.microsoft.com/office/drawing/2014/main" val="608161578"/>
                    </a:ext>
                  </a:extLst>
                </a:gridCol>
                <a:gridCol w="649995">
                  <a:extLst>
                    <a:ext uri="{9D8B030D-6E8A-4147-A177-3AD203B41FA5}">
                      <a16:colId xmlns:a16="http://schemas.microsoft.com/office/drawing/2014/main" val="1408162966"/>
                    </a:ext>
                  </a:extLst>
                </a:gridCol>
                <a:gridCol w="916161">
                  <a:extLst>
                    <a:ext uri="{9D8B030D-6E8A-4147-A177-3AD203B41FA5}">
                      <a16:colId xmlns:a16="http://schemas.microsoft.com/office/drawing/2014/main" val="34916297"/>
                    </a:ext>
                  </a:extLst>
                </a:gridCol>
                <a:gridCol w="959554">
                  <a:extLst>
                    <a:ext uri="{9D8B030D-6E8A-4147-A177-3AD203B41FA5}">
                      <a16:colId xmlns:a16="http://schemas.microsoft.com/office/drawing/2014/main" val="1563976149"/>
                    </a:ext>
                  </a:extLst>
                </a:gridCol>
                <a:gridCol w="1271947">
                  <a:extLst>
                    <a:ext uri="{9D8B030D-6E8A-4147-A177-3AD203B41FA5}">
                      <a16:colId xmlns:a16="http://schemas.microsoft.com/office/drawing/2014/main" val="2990906769"/>
                    </a:ext>
                  </a:extLst>
                </a:gridCol>
                <a:gridCol w="1347849">
                  <a:extLst>
                    <a:ext uri="{9D8B030D-6E8A-4147-A177-3AD203B41FA5}">
                      <a16:colId xmlns:a16="http://schemas.microsoft.com/office/drawing/2014/main" val="142332055"/>
                    </a:ext>
                  </a:extLst>
                </a:gridCol>
                <a:gridCol w="1053832">
                  <a:extLst>
                    <a:ext uri="{9D8B030D-6E8A-4147-A177-3AD203B41FA5}">
                      <a16:colId xmlns:a16="http://schemas.microsoft.com/office/drawing/2014/main" val="3267500318"/>
                    </a:ext>
                  </a:extLst>
                </a:gridCol>
              </a:tblGrid>
              <a:tr h="445282">
                <a:tc>
                  <a:txBody>
                    <a:bodyPr/>
                    <a:lstStyle/>
                    <a:p>
                      <a:pPr marL="0" marR="0" algn="ctr">
                        <a:lnSpc>
                          <a:spcPct val="100000"/>
                        </a:lnSpc>
                        <a:spcBef>
                          <a:spcPts val="0"/>
                        </a:spcBef>
                        <a:spcAft>
                          <a:spcPts val="0"/>
                        </a:spcAft>
                      </a:pPr>
                      <a:r>
                        <a:rPr lang="en-US" sz="1200" b="0">
                          <a:effectLst/>
                        </a:rPr>
                        <a:t>SCHOOL</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0000"/>
                        </a:lnSpc>
                        <a:spcBef>
                          <a:spcPts val="0"/>
                        </a:spcBef>
                        <a:spcAft>
                          <a:spcPts val="0"/>
                        </a:spcAft>
                      </a:pPr>
                      <a:r>
                        <a:rPr lang="en-US" sz="1200" b="0">
                          <a:effectLst/>
                        </a:rPr>
                        <a:t>UNIT #</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0000"/>
                        </a:lnSpc>
                        <a:spcBef>
                          <a:spcPts val="0"/>
                        </a:spcBef>
                        <a:spcAft>
                          <a:spcPts val="0"/>
                        </a:spcAft>
                      </a:pPr>
                      <a:r>
                        <a:rPr lang="en-US" sz="1200" b="0">
                          <a:effectLst/>
                        </a:rPr>
                        <a:t>LOCAL ID</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0000"/>
                        </a:lnSpc>
                        <a:spcBef>
                          <a:spcPts val="0"/>
                        </a:spcBef>
                        <a:spcAft>
                          <a:spcPts val="0"/>
                        </a:spcAft>
                      </a:pPr>
                      <a:r>
                        <a:rPr lang="en-US" sz="1200" b="0">
                          <a:effectLst/>
                        </a:rPr>
                        <a:t>NATIONAL ID</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0000"/>
                        </a:lnSpc>
                        <a:spcBef>
                          <a:spcPts val="0"/>
                        </a:spcBef>
                        <a:spcAft>
                          <a:spcPts val="0"/>
                        </a:spcAft>
                      </a:pPr>
                      <a:r>
                        <a:rPr lang="en-US" sz="1200" b="0">
                          <a:effectLst/>
                        </a:rPr>
                        <a:t>ENROLLMENT</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0000"/>
                        </a:lnSpc>
                        <a:spcBef>
                          <a:spcPts val="0"/>
                        </a:spcBef>
                        <a:spcAft>
                          <a:spcPts val="0"/>
                        </a:spcAft>
                      </a:pPr>
                      <a:r>
                        <a:rPr lang="en-US" sz="1200" b="0">
                          <a:effectLst/>
                        </a:rPr>
                        <a:t>% OF FREE/REDUCED</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0000"/>
                        </a:lnSpc>
                        <a:spcBef>
                          <a:spcPts val="0"/>
                        </a:spcBef>
                        <a:spcAft>
                          <a:spcPts val="0"/>
                        </a:spcAft>
                      </a:pPr>
                      <a:r>
                        <a:rPr lang="en-US" sz="1200" b="0" dirty="0">
                          <a:effectLst/>
                        </a:rPr>
                        <a:t>TITLE ONE SCHOOL?</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227800792"/>
                  </a:ext>
                </a:extLst>
              </a:tr>
              <a:tr h="217602">
                <a:tc>
                  <a:txBody>
                    <a:bodyPr/>
                    <a:lstStyle/>
                    <a:p>
                      <a:pPr marL="0" marR="0">
                        <a:lnSpc>
                          <a:spcPct val="107000"/>
                        </a:lnSpc>
                        <a:spcBef>
                          <a:spcPts val="0"/>
                        </a:spcBef>
                        <a:spcAft>
                          <a:spcPts val="0"/>
                        </a:spcAft>
                      </a:pPr>
                      <a:r>
                        <a:rPr lang="en-US" sz="1200" b="0">
                          <a:effectLst/>
                        </a:rPr>
                        <a:t>Apollo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00206003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00023813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614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14.7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Yes</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938819850"/>
                  </a:ext>
                </a:extLst>
              </a:tr>
              <a:tr h="217602">
                <a:tc>
                  <a:txBody>
                    <a:bodyPr/>
                    <a:lstStyle/>
                    <a:p>
                      <a:pPr marL="0" marR="0">
                        <a:lnSpc>
                          <a:spcPct val="107000"/>
                        </a:lnSpc>
                        <a:spcBef>
                          <a:spcPts val="0"/>
                        </a:spcBef>
                        <a:spcAft>
                          <a:spcPts val="0"/>
                        </a:spcAft>
                      </a:pPr>
                      <a:r>
                        <a:rPr lang="en-US" sz="1200" b="0">
                          <a:effectLst/>
                        </a:rPr>
                        <a:t>Beaver Lake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2.6.33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0206033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00032345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846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3.0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2636405464"/>
                  </a:ext>
                </a:extLst>
              </a:tr>
              <a:tr h="217602">
                <a:tc>
                  <a:txBody>
                    <a:bodyPr/>
                    <a:lstStyle/>
                    <a:p>
                      <a:pPr marL="0" marR="0">
                        <a:lnSpc>
                          <a:spcPct val="107000"/>
                        </a:lnSpc>
                        <a:spcBef>
                          <a:spcPts val="0"/>
                        </a:spcBef>
                        <a:spcAft>
                          <a:spcPts val="0"/>
                        </a:spcAft>
                      </a:pPr>
                      <a:r>
                        <a:rPr lang="en-US" sz="1200" b="0">
                          <a:effectLst/>
                        </a:rPr>
                        <a:t>Briarwood</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0206005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00023190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730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10.11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Yes</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162299779"/>
                  </a:ext>
                </a:extLst>
              </a:tr>
              <a:tr h="262138">
                <a:tc>
                  <a:txBody>
                    <a:bodyPr/>
                    <a:lstStyle/>
                    <a:p>
                      <a:pPr marL="0" marR="0">
                        <a:lnSpc>
                          <a:spcPct val="107000"/>
                        </a:lnSpc>
                        <a:spcBef>
                          <a:spcPts val="0"/>
                        </a:spcBef>
                        <a:spcAft>
                          <a:spcPts val="0"/>
                        </a:spcAft>
                      </a:pPr>
                      <a:r>
                        <a:rPr lang="en-US" sz="1200" b="0">
                          <a:effectLst/>
                        </a:rPr>
                        <a:t>Cascade Ridge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0206002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00019529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494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4021054855"/>
                  </a:ext>
                </a:extLst>
              </a:tr>
              <a:tr h="217602">
                <a:tc>
                  <a:txBody>
                    <a:bodyPr/>
                    <a:lstStyle/>
                    <a:p>
                      <a:pPr marL="0" marR="0">
                        <a:lnSpc>
                          <a:spcPct val="107000"/>
                        </a:lnSpc>
                        <a:spcBef>
                          <a:spcPts val="0"/>
                        </a:spcBef>
                        <a:spcAft>
                          <a:spcPts val="0"/>
                        </a:spcAft>
                      </a:pPr>
                      <a:r>
                        <a:rPr lang="en-US" sz="1200" b="0">
                          <a:effectLst/>
                        </a:rPr>
                        <a:t>Challenger</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0206006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00023243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594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6.8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687055697"/>
                  </a:ext>
                </a:extLst>
              </a:tr>
              <a:tr h="217602">
                <a:tc>
                  <a:txBody>
                    <a:bodyPr/>
                    <a:lstStyle/>
                    <a:p>
                      <a:pPr marL="0" marR="0">
                        <a:lnSpc>
                          <a:spcPct val="107000"/>
                        </a:lnSpc>
                        <a:spcBef>
                          <a:spcPts val="0"/>
                        </a:spcBef>
                        <a:spcAft>
                          <a:spcPts val="0"/>
                        </a:spcAft>
                      </a:pPr>
                      <a:r>
                        <a:rPr lang="en-US" sz="1200" b="0">
                          <a:effectLst/>
                        </a:rPr>
                        <a:t>Clark</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0206007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00006909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783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18.9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Yes</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657645504"/>
                  </a:ext>
                </a:extLst>
              </a:tr>
              <a:tr h="217602">
                <a:tc>
                  <a:txBody>
                    <a:bodyPr/>
                    <a:lstStyle/>
                    <a:p>
                      <a:pPr marL="0" marR="0">
                        <a:lnSpc>
                          <a:spcPct val="107000"/>
                        </a:lnSpc>
                        <a:spcBef>
                          <a:spcPts val="0"/>
                        </a:spcBef>
                        <a:spcAft>
                          <a:spcPts val="0"/>
                        </a:spcAft>
                      </a:pPr>
                      <a:r>
                        <a:rPr lang="en-US" sz="1200" b="0">
                          <a:effectLst/>
                        </a:rPr>
                        <a:t>Cougar Ridge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0206008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00025016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568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2535009713"/>
                  </a:ext>
                </a:extLst>
              </a:tr>
              <a:tr h="217602">
                <a:tc>
                  <a:txBody>
                    <a:bodyPr/>
                    <a:lstStyle/>
                    <a:p>
                      <a:pPr marL="0" marR="0">
                        <a:lnSpc>
                          <a:spcPct val="107000"/>
                        </a:lnSpc>
                        <a:spcBef>
                          <a:spcPts val="0"/>
                        </a:spcBef>
                        <a:spcAft>
                          <a:spcPts val="0"/>
                        </a:spcAft>
                      </a:pPr>
                      <a:r>
                        <a:rPr lang="en-US" sz="1200" b="0">
                          <a:effectLst/>
                        </a:rPr>
                        <a:t>Creekside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0206004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02636248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733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9.3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965895819"/>
                  </a:ext>
                </a:extLst>
              </a:tr>
              <a:tr h="217602">
                <a:tc>
                  <a:txBody>
                    <a:bodyPr/>
                    <a:lstStyle/>
                    <a:p>
                      <a:pPr marL="0" marR="0">
                        <a:lnSpc>
                          <a:spcPct val="107000"/>
                        </a:lnSpc>
                        <a:spcBef>
                          <a:spcPts val="0"/>
                        </a:spcBef>
                        <a:spcAft>
                          <a:spcPts val="0"/>
                        </a:spcAft>
                      </a:pPr>
                      <a:r>
                        <a:rPr lang="en-US" sz="1200" b="0">
                          <a:effectLst/>
                        </a:rPr>
                        <a:t>Discovery</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0206009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00027342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708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4258995309"/>
                  </a:ext>
                </a:extLst>
              </a:tr>
              <a:tr h="217602">
                <a:tc>
                  <a:txBody>
                    <a:bodyPr/>
                    <a:lstStyle/>
                    <a:p>
                      <a:pPr marL="0" marR="0">
                        <a:lnSpc>
                          <a:spcPct val="107000"/>
                        </a:lnSpc>
                        <a:spcBef>
                          <a:spcPts val="0"/>
                        </a:spcBef>
                        <a:spcAft>
                          <a:spcPts val="0"/>
                        </a:spcAft>
                      </a:pPr>
                      <a:r>
                        <a:rPr lang="en-US" sz="1200" b="0">
                          <a:effectLst/>
                        </a:rPr>
                        <a:t>Endeavor</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2.6.20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0206020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00033714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588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9.6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273501032"/>
                  </a:ext>
                </a:extLst>
              </a:tr>
              <a:tr h="217602">
                <a:tc>
                  <a:txBody>
                    <a:bodyPr/>
                    <a:lstStyle/>
                    <a:p>
                      <a:pPr marL="0" marR="0">
                        <a:lnSpc>
                          <a:spcPct val="107000"/>
                        </a:lnSpc>
                        <a:spcBef>
                          <a:spcPts val="0"/>
                        </a:spcBef>
                        <a:spcAft>
                          <a:spcPts val="0"/>
                        </a:spcAft>
                      </a:pPr>
                      <a:r>
                        <a:rPr lang="en-US" sz="1200" b="0">
                          <a:effectLst/>
                        </a:rPr>
                        <a:t>Gibson Ek</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2.6.60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0206060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04531793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187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6.5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696119679"/>
                  </a:ext>
                </a:extLst>
              </a:tr>
              <a:tr h="217602">
                <a:tc>
                  <a:txBody>
                    <a:bodyPr/>
                    <a:lstStyle/>
                    <a:p>
                      <a:pPr marL="0" marR="0">
                        <a:lnSpc>
                          <a:spcPct val="107000"/>
                        </a:lnSpc>
                        <a:spcBef>
                          <a:spcPts val="0"/>
                        </a:spcBef>
                        <a:spcAft>
                          <a:spcPts val="0"/>
                        </a:spcAft>
                      </a:pPr>
                      <a:r>
                        <a:rPr lang="en-US" sz="1200" b="0">
                          <a:effectLst/>
                        </a:rPr>
                        <a:t>Grand Ridge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2.6.10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0206010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00387755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726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5.3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125456322"/>
                  </a:ext>
                </a:extLst>
              </a:tr>
              <a:tr h="253313">
                <a:tc>
                  <a:txBody>
                    <a:bodyPr/>
                    <a:lstStyle/>
                    <a:p>
                      <a:pPr marL="0" marR="0">
                        <a:lnSpc>
                          <a:spcPct val="107000"/>
                        </a:lnSpc>
                        <a:spcBef>
                          <a:spcPts val="0"/>
                        </a:spcBef>
                        <a:spcAft>
                          <a:spcPts val="0"/>
                        </a:spcAft>
                      </a:pPr>
                      <a:r>
                        <a:rPr lang="en-US" sz="1200" b="0">
                          <a:effectLst/>
                        </a:rPr>
                        <a:t>Issaquah High</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2.6.45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0206045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00028342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2494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7.4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2460967147"/>
                  </a:ext>
                </a:extLst>
              </a:tr>
              <a:tr h="253584">
                <a:tc>
                  <a:txBody>
                    <a:bodyPr/>
                    <a:lstStyle/>
                    <a:p>
                      <a:pPr marL="0" marR="0">
                        <a:lnSpc>
                          <a:spcPct val="107000"/>
                        </a:lnSpc>
                        <a:spcBef>
                          <a:spcPts val="0"/>
                        </a:spcBef>
                        <a:spcAft>
                          <a:spcPts val="0"/>
                        </a:spcAft>
                      </a:pPr>
                      <a:r>
                        <a:rPr lang="en-US" sz="1200" b="0">
                          <a:effectLst/>
                        </a:rPr>
                        <a:t>Issaquah Middle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2.6.35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0206035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00023152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1008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11.5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924352605"/>
                  </a:ext>
                </a:extLst>
              </a:tr>
              <a:tr h="266265">
                <a:tc>
                  <a:txBody>
                    <a:bodyPr/>
                    <a:lstStyle/>
                    <a:p>
                      <a:pPr marL="0" marR="0">
                        <a:lnSpc>
                          <a:spcPct val="107000"/>
                        </a:lnSpc>
                        <a:spcBef>
                          <a:spcPts val="0"/>
                        </a:spcBef>
                        <a:spcAft>
                          <a:spcPts val="0"/>
                        </a:spcAft>
                      </a:pPr>
                      <a:r>
                        <a:rPr lang="en-US" sz="1200" b="0">
                          <a:effectLst/>
                        </a:rPr>
                        <a:t>Issaquah Valley</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2.6.11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0206011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00025821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627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21.9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Yes</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654248035"/>
                  </a:ext>
                </a:extLst>
              </a:tr>
              <a:tr h="217602">
                <a:tc>
                  <a:txBody>
                    <a:bodyPr/>
                    <a:lstStyle/>
                    <a:p>
                      <a:pPr marL="0" marR="0">
                        <a:lnSpc>
                          <a:spcPct val="107000"/>
                        </a:lnSpc>
                        <a:spcBef>
                          <a:spcPts val="0"/>
                        </a:spcBef>
                        <a:spcAft>
                          <a:spcPts val="0"/>
                        </a:spcAft>
                      </a:pPr>
                      <a:r>
                        <a:rPr lang="en-US" sz="1200" b="0">
                          <a:effectLst/>
                        </a:rPr>
                        <a:t>Liberty</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2.6.50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0206050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00026132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1475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9.3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84701861"/>
                  </a:ext>
                </a:extLst>
              </a:tr>
              <a:tr h="217602">
                <a:tc>
                  <a:txBody>
                    <a:bodyPr/>
                    <a:lstStyle/>
                    <a:p>
                      <a:pPr marL="0" marR="0">
                        <a:lnSpc>
                          <a:spcPct val="107000"/>
                        </a:lnSpc>
                        <a:spcBef>
                          <a:spcPts val="0"/>
                        </a:spcBef>
                        <a:spcAft>
                          <a:spcPts val="0"/>
                        </a:spcAft>
                      </a:pPr>
                      <a:r>
                        <a:rPr lang="en-US" sz="1200" b="0">
                          <a:effectLst/>
                        </a:rPr>
                        <a:t>Maple Hills</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2.6.15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0206025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00023189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422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8.3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Yes</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881274258"/>
                  </a:ext>
                </a:extLst>
              </a:tr>
              <a:tr h="217602">
                <a:tc>
                  <a:txBody>
                    <a:bodyPr/>
                    <a:lstStyle/>
                    <a:p>
                      <a:pPr marL="0" marR="0">
                        <a:lnSpc>
                          <a:spcPct val="107000"/>
                        </a:lnSpc>
                        <a:spcBef>
                          <a:spcPts val="0"/>
                        </a:spcBef>
                        <a:spcAft>
                          <a:spcPts val="0"/>
                        </a:spcAft>
                      </a:pPr>
                      <a:r>
                        <a:rPr lang="en-US" sz="1200" b="0">
                          <a:effectLst/>
                        </a:rPr>
                        <a:t>Maywood</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2.6.40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0206040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00023186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1233</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3.6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43528538"/>
                  </a:ext>
                </a:extLst>
              </a:tr>
              <a:tr h="217602">
                <a:tc>
                  <a:txBody>
                    <a:bodyPr/>
                    <a:lstStyle/>
                    <a:p>
                      <a:pPr marL="0" marR="0">
                        <a:lnSpc>
                          <a:spcPct val="107000"/>
                        </a:lnSpc>
                        <a:spcBef>
                          <a:spcPts val="0"/>
                        </a:spcBef>
                        <a:spcAft>
                          <a:spcPts val="0"/>
                        </a:spcAft>
                      </a:pPr>
                      <a:r>
                        <a:rPr lang="en-US" sz="1200" b="0">
                          <a:effectLst/>
                        </a:rPr>
                        <a:t>Newcastle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2.6.18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0206018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00256624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617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4.8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232725216"/>
                  </a:ext>
                </a:extLst>
              </a:tr>
              <a:tr h="217602">
                <a:tc>
                  <a:txBody>
                    <a:bodyPr/>
                    <a:lstStyle/>
                    <a:p>
                      <a:pPr marL="0" marR="0">
                        <a:lnSpc>
                          <a:spcPct val="107000"/>
                        </a:lnSpc>
                        <a:spcBef>
                          <a:spcPts val="0"/>
                        </a:spcBef>
                        <a:spcAft>
                          <a:spcPts val="0"/>
                        </a:spcAft>
                      </a:pPr>
                      <a:r>
                        <a:rPr lang="en-US" sz="1200" b="0">
                          <a:effectLst/>
                        </a:rPr>
                        <a:t>PCMS</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2.6.41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0206041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02636848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1024</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dirty="0">
                          <a:effectLst/>
                        </a:rPr>
                        <a:t>No</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2698881132"/>
                  </a:ext>
                </a:extLst>
              </a:tr>
              <a:tr h="217602">
                <a:tc>
                  <a:txBody>
                    <a:bodyPr/>
                    <a:lstStyle/>
                    <a:p>
                      <a:pPr marL="0" marR="0">
                        <a:lnSpc>
                          <a:spcPct val="107000"/>
                        </a:lnSpc>
                        <a:spcBef>
                          <a:spcPts val="0"/>
                        </a:spcBef>
                        <a:spcAft>
                          <a:spcPts val="0"/>
                        </a:spcAft>
                      </a:pPr>
                      <a:r>
                        <a:rPr lang="en-US" sz="1200" b="0">
                          <a:effectLst/>
                        </a:rPr>
                        <a:t>Pine Lake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2.6.42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0206042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00016129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949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2.9</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3110192032"/>
                  </a:ext>
                </a:extLst>
              </a:tr>
              <a:tr h="217602">
                <a:tc>
                  <a:txBody>
                    <a:bodyPr/>
                    <a:lstStyle/>
                    <a:p>
                      <a:pPr marL="0" marR="0">
                        <a:lnSpc>
                          <a:spcPct val="107000"/>
                        </a:lnSpc>
                        <a:spcBef>
                          <a:spcPts val="0"/>
                        </a:spcBef>
                        <a:spcAft>
                          <a:spcPts val="0"/>
                        </a:spcAft>
                      </a:pPr>
                      <a:r>
                        <a:rPr lang="en-US" sz="1200" b="0">
                          <a:effectLst/>
                        </a:rPr>
                        <a:t>Skyline</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2.6.70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0206070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00010701</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2245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3.8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1380573950"/>
                  </a:ext>
                </a:extLst>
              </a:tr>
              <a:tr h="217602">
                <a:tc>
                  <a:txBody>
                    <a:bodyPr/>
                    <a:lstStyle/>
                    <a:p>
                      <a:pPr marL="0" marR="0">
                        <a:lnSpc>
                          <a:spcPct val="107000"/>
                        </a:lnSpc>
                        <a:spcBef>
                          <a:spcPts val="0"/>
                        </a:spcBef>
                        <a:spcAft>
                          <a:spcPts val="0"/>
                        </a:spcAft>
                      </a:pPr>
                      <a:r>
                        <a:rPr lang="en-US" sz="1200" b="0">
                          <a:effectLst/>
                        </a:rPr>
                        <a:t>Sunny Hills</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2.6.25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0206025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00023095</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796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3.7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No</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1921485451"/>
                  </a:ext>
                </a:extLst>
              </a:tr>
              <a:tr h="217602">
                <a:tc>
                  <a:txBody>
                    <a:bodyPr/>
                    <a:lstStyle/>
                    <a:p>
                      <a:pPr marL="0" marR="0">
                        <a:lnSpc>
                          <a:spcPct val="107000"/>
                        </a:lnSpc>
                        <a:spcBef>
                          <a:spcPts val="0"/>
                        </a:spcBef>
                        <a:spcAft>
                          <a:spcPts val="0"/>
                        </a:spcAft>
                      </a:pPr>
                      <a:r>
                        <a:rPr lang="en-US" sz="1200" b="0">
                          <a:effectLst/>
                        </a:rPr>
                        <a:t>Sunset</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2.6.30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0206030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00023097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652</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a:effectLst/>
                        </a:rPr>
                        <a:t>7.6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tc>
                  <a:txBody>
                    <a:bodyPr/>
                    <a:lstStyle/>
                    <a:p>
                      <a:pPr marL="0" marR="0" algn="ctr">
                        <a:lnSpc>
                          <a:spcPct val="107000"/>
                        </a:lnSpc>
                        <a:spcBef>
                          <a:spcPts val="0"/>
                        </a:spcBef>
                        <a:spcAft>
                          <a:spcPts val="0"/>
                        </a:spcAft>
                      </a:pPr>
                      <a:r>
                        <a:rPr lang="en-US" sz="1200" b="0" dirty="0">
                          <a:effectLst/>
                        </a:rPr>
                        <a:t>No</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521" marR="51521" marT="0" marB="0"/>
                </a:tc>
                <a:extLst>
                  <a:ext uri="{0D108BD9-81ED-4DB2-BD59-A6C34878D82A}">
                    <a16:rowId xmlns:a16="http://schemas.microsoft.com/office/drawing/2014/main" val="2804957570"/>
                  </a:ext>
                </a:extLst>
              </a:tr>
            </a:tbl>
          </a:graphicData>
        </a:graphic>
      </p:graphicFrame>
    </p:spTree>
    <p:extLst>
      <p:ext uri="{BB962C8B-B14F-4D97-AF65-F5344CB8AC3E}">
        <p14:creationId xmlns:p14="http://schemas.microsoft.com/office/powerpoint/2010/main" val="2109998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B480E8A-A061-41A2-91B4-CBC4AE6A3BE7}"/>
              </a:ext>
            </a:extLst>
          </p:cNvPr>
          <p:cNvSpPr/>
          <p:nvPr/>
        </p:nvSpPr>
        <p:spPr>
          <a:xfrm>
            <a:off x="338839" y="1255924"/>
            <a:ext cx="7945351" cy="457200"/>
          </a:xfrm>
          <a:custGeom>
            <a:avLst/>
            <a:gdLst>
              <a:gd name="connsiteX0" fmla="*/ 0 w 8779484"/>
              <a:gd name="connsiteY0" fmla="*/ 79954 h 799538"/>
              <a:gd name="connsiteX1" fmla="*/ 79954 w 8779484"/>
              <a:gd name="connsiteY1" fmla="*/ 0 h 799538"/>
              <a:gd name="connsiteX2" fmla="*/ 8699530 w 8779484"/>
              <a:gd name="connsiteY2" fmla="*/ 0 h 799538"/>
              <a:gd name="connsiteX3" fmla="*/ 8779484 w 8779484"/>
              <a:gd name="connsiteY3" fmla="*/ 79954 h 799538"/>
              <a:gd name="connsiteX4" fmla="*/ 8779484 w 8779484"/>
              <a:gd name="connsiteY4" fmla="*/ 719584 h 799538"/>
              <a:gd name="connsiteX5" fmla="*/ 8699530 w 8779484"/>
              <a:gd name="connsiteY5" fmla="*/ 799538 h 799538"/>
              <a:gd name="connsiteX6" fmla="*/ 79954 w 8779484"/>
              <a:gd name="connsiteY6" fmla="*/ 799538 h 799538"/>
              <a:gd name="connsiteX7" fmla="*/ 0 w 8779484"/>
              <a:gd name="connsiteY7" fmla="*/ 719584 h 799538"/>
              <a:gd name="connsiteX8" fmla="*/ 0 w 8779484"/>
              <a:gd name="connsiteY8" fmla="*/ 79954 h 7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9484" h="799538">
                <a:moveTo>
                  <a:pt x="0" y="79954"/>
                </a:moveTo>
                <a:cubicBezTo>
                  <a:pt x="0" y="35797"/>
                  <a:pt x="35797" y="0"/>
                  <a:pt x="79954" y="0"/>
                </a:cubicBezTo>
                <a:lnTo>
                  <a:pt x="8699530" y="0"/>
                </a:lnTo>
                <a:cubicBezTo>
                  <a:pt x="8743687" y="0"/>
                  <a:pt x="8779484" y="35797"/>
                  <a:pt x="8779484" y="79954"/>
                </a:cubicBezTo>
                <a:lnTo>
                  <a:pt x="8779484" y="719584"/>
                </a:lnTo>
                <a:cubicBezTo>
                  <a:pt x="8779484" y="763741"/>
                  <a:pt x="8743687" y="799538"/>
                  <a:pt x="8699530" y="799538"/>
                </a:cubicBezTo>
                <a:lnTo>
                  <a:pt x="79954" y="799538"/>
                </a:lnTo>
                <a:cubicBezTo>
                  <a:pt x="35797" y="799538"/>
                  <a:pt x="0" y="763741"/>
                  <a:pt x="0" y="719584"/>
                </a:cubicBezTo>
                <a:lnTo>
                  <a:pt x="0" y="79954"/>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5">
              <a:hueOff val="-4950036"/>
              <a:satOff val="0"/>
              <a:lumOff val="7451"/>
              <a:alphaOff val="0"/>
            </a:schemeClr>
          </a:effectRef>
          <a:fontRef idx="minor">
            <a:schemeClr val="lt1"/>
          </a:fontRef>
        </p:style>
        <p:txBody>
          <a:bodyPr spcFirstLastPara="0" vert="horz" wrap="square" lIns="107238" tIns="107238" rIns="1282549" bIns="107238"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accent5">
                    <a:lumMod val="50000"/>
                  </a:schemeClr>
                </a:solidFill>
              </a:rPr>
              <a:t>Set school calendar for turn-in date and celebration</a:t>
            </a:r>
          </a:p>
        </p:txBody>
      </p:sp>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Getting Started</a:t>
            </a:r>
          </a:p>
        </p:txBody>
      </p:sp>
      <p:sp>
        <p:nvSpPr>
          <p:cNvPr id="14" name="TextBox 13">
            <a:extLst>
              <a:ext uri="{FF2B5EF4-FFF2-40B4-BE49-F238E27FC236}">
                <a16:creationId xmlns:a16="http://schemas.microsoft.com/office/drawing/2014/main" id="{B1E2103F-5463-423F-9440-3958E953FF26}"/>
              </a:ext>
            </a:extLst>
          </p:cNvPr>
          <p:cNvSpPr txBox="1"/>
          <p:nvPr/>
        </p:nvSpPr>
        <p:spPr>
          <a:xfrm>
            <a:off x="295126" y="1773562"/>
            <a:ext cx="11514319" cy="4524315"/>
          </a:xfrm>
          <a:prstGeom prst="rect">
            <a:avLst/>
          </a:prstGeom>
          <a:noFill/>
        </p:spPr>
        <p:txBody>
          <a:bodyPr wrap="square" rtlCol="0">
            <a:spAutoFit/>
          </a:bodyPr>
          <a:lstStyle/>
          <a:p>
            <a:r>
              <a:rPr lang="en-US" sz="1600" dirty="0"/>
              <a:t>Work backward from the district turn-in date to set your school dates. (Calendar on next slide.)</a:t>
            </a:r>
          </a:p>
          <a:p>
            <a:r>
              <a:rPr lang="en-US" sz="1600" dirty="0"/>
              <a:t>Consult your school secretary and other pertinent parties to ensure facility availability. </a:t>
            </a:r>
          </a:p>
          <a:p>
            <a:r>
              <a:rPr lang="en-US" sz="1600" dirty="0"/>
              <a:t>Your dates should include:</a:t>
            </a:r>
          </a:p>
          <a:p>
            <a:pPr marL="1203325" indent="-285750">
              <a:buSzPct val="75000"/>
              <a:buFont typeface="Wingdings" panose="05000000000000000000" pitchFamily="2" charset="2"/>
              <a:buChar char="q"/>
            </a:pPr>
            <a:r>
              <a:rPr lang="en-US" sz="1600" dirty="0"/>
              <a:t>Artwork due date</a:t>
            </a:r>
          </a:p>
          <a:p>
            <a:pPr marL="1660525" lvl="1" indent="-285750">
              <a:buSzPct val="75000"/>
              <a:buFont typeface="Arial" panose="020B0604020202020204" pitchFamily="34" charset="0"/>
              <a:buChar char="•"/>
            </a:pPr>
            <a:r>
              <a:rPr lang="en-US" sz="1600" dirty="0"/>
              <a:t>Allow plenty of time for judging before our district November turn-in date. Note, most schools choose an end of October due date.</a:t>
            </a:r>
          </a:p>
          <a:p>
            <a:pPr marL="1660525" lvl="1" indent="-285750">
              <a:buSzPct val="75000"/>
              <a:buFont typeface="Arial" panose="020B0604020202020204" pitchFamily="34" charset="0"/>
              <a:buChar char="•"/>
            </a:pPr>
            <a:r>
              <a:rPr lang="en-US" sz="1600" dirty="0"/>
              <a:t>Many schools publish a ‘soft’ date with a hard date in mind to build in a cushion since kids forget/are sick/etc.</a:t>
            </a:r>
          </a:p>
          <a:p>
            <a:pPr marL="1203325" indent="-285750">
              <a:buSzPct val="75000"/>
              <a:buFont typeface="Wingdings" panose="05000000000000000000" pitchFamily="2" charset="2"/>
              <a:buChar char="q"/>
            </a:pPr>
            <a:r>
              <a:rPr lang="en-US" sz="1600" dirty="0"/>
              <a:t>Judging date/days</a:t>
            </a:r>
          </a:p>
          <a:p>
            <a:pPr marL="1660525" lvl="1" indent="-285750">
              <a:buSzPct val="75000"/>
              <a:buFont typeface="Arial" panose="020B0604020202020204" pitchFamily="34" charset="0"/>
              <a:buChar char="•"/>
            </a:pPr>
            <a:r>
              <a:rPr lang="en-US" sz="1600" dirty="0"/>
              <a:t>As chair you can determine how you will host judging. (i.e. one evening event, over several days, etc.)</a:t>
            </a:r>
          </a:p>
          <a:p>
            <a:pPr marL="1660525" lvl="1" indent="-285750">
              <a:buSzPct val="75000"/>
              <a:buFont typeface="Arial" panose="020B0604020202020204" pitchFamily="34" charset="0"/>
              <a:buChar char="•"/>
            </a:pPr>
            <a:r>
              <a:rPr lang="en-US" sz="1600" dirty="0"/>
              <a:t>You can use different formats for different categories. (i.e. send digital pieces like dance to the judges electronically, while hosting visual art piece judging at the school.)</a:t>
            </a:r>
          </a:p>
          <a:p>
            <a:pPr marL="1203325" indent="-285750">
              <a:buSzPct val="75000"/>
              <a:buFont typeface="Wingdings" panose="05000000000000000000" pitchFamily="2" charset="2"/>
              <a:buChar char="q"/>
            </a:pPr>
            <a:r>
              <a:rPr lang="en-US" sz="1600" dirty="0"/>
              <a:t>Recognition/Celebration</a:t>
            </a:r>
          </a:p>
          <a:p>
            <a:pPr marL="1660525" lvl="1" indent="-285750">
              <a:buSzPct val="75000"/>
              <a:buFont typeface="Arial" panose="020B0604020202020204" pitchFamily="34" charset="0"/>
              <a:buChar char="•"/>
            </a:pPr>
            <a:r>
              <a:rPr lang="en-US" sz="1600" dirty="0"/>
              <a:t>These vary by school. Past ideas: art walks, student receptions, on-going wall displays, photos on website, incorporation with other school events.</a:t>
            </a:r>
          </a:p>
          <a:p>
            <a:pPr marL="1660525" lvl="1" indent="-285750">
              <a:buSzPct val="75000"/>
              <a:buFont typeface="Arial" panose="020B0604020202020204" pitchFamily="34" charset="0"/>
              <a:buChar char="•"/>
            </a:pPr>
            <a:r>
              <a:rPr lang="en-US" sz="1600" dirty="0"/>
              <a:t>Note, pieces advancing to district cannot be returned to you until after the January District Reception (or later if they move onto the state level). </a:t>
            </a:r>
            <a:r>
              <a:rPr lang="en-US" sz="1600" b="1" dirty="0">
                <a:solidFill>
                  <a:schemeClr val="accent6">
                    <a:lumMod val="75000"/>
                  </a:schemeClr>
                </a:solidFill>
              </a:rPr>
              <a:t>Please do not plan to use the artwork for a celebration after the November district</a:t>
            </a:r>
            <a:br>
              <a:rPr lang="en-US" sz="1600" b="1" dirty="0">
                <a:solidFill>
                  <a:schemeClr val="accent6">
                    <a:lumMod val="75000"/>
                  </a:schemeClr>
                </a:solidFill>
              </a:rPr>
            </a:br>
            <a:r>
              <a:rPr lang="en-US" sz="1600" b="1" dirty="0">
                <a:solidFill>
                  <a:schemeClr val="accent6">
                    <a:lumMod val="75000"/>
                  </a:schemeClr>
                </a:solidFill>
              </a:rPr>
              <a:t>turn-in date (even if you have been allowed to do this in the past). </a:t>
            </a:r>
            <a:endParaRPr lang="en-US" sz="1600" dirty="0"/>
          </a:p>
          <a:p>
            <a:r>
              <a:rPr lang="en-US" sz="1600" dirty="0"/>
              <a:t>	</a:t>
            </a:r>
          </a:p>
        </p:txBody>
      </p:sp>
    </p:spTree>
    <p:extLst>
      <p:ext uri="{BB962C8B-B14F-4D97-AF65-F5344CB8AC3E}">
        <p14:creationId xmlns:p14="http://schemas.microsoft.com/office/powerpoint/2010/main" val="2835328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FEF1FA-5026-40F6-98A6-7190379FCCB7}"/>
              </a:ext>
            </a:extLst>
          </p:cNvPr>
          <p:cNvSpPr/>
          <p:nvPr/>
        </p:nvSpPr>
        <p:spPr>
          <a:xfrm>
            <a:off x="692185" y="746975"/>
            <a:ext cx="10770011" cy="5290393"/>
          </a:xfrm>
          <a:prstGeom prst="rect">
            <a:avLst/>
          </a:prstGeom>
          <a:solidFill>
            <a:schemeClr val="bg2"/>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3572650A-8AEB-45F7-BB35-9EC961B1B2B6}"/>
              </a:ext>
            </a:extLst>
          </p:cNvPr>
          <p:cNvSpPr txBox="1">
            <a:spLocks/>
          </p:cNvSpPr>
          <p:nvPr/>
        </p:nvSpPr>
        <p:spPr>
          <a:xfrm>
            <a:off x="710994" y="232659"/>
            <a:ext cx="10770011" cy="45871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t>Welcome, from your ISD PTSA Reflections Co-chairs:</a:t>
            </a:r>
          </a:p>
        </p:txBody>
      </p:sp>
      <p:sp>
        <p:nvSpPr>
          <p:cNvPr id="5" name="TextBox 4">
            <a:extLst>
              <a:ext uri="{FF2B5EF4-FFF2-40B4-BE49-F238E27FC236}">
                <a16:creationId xmlns:a16="http://schemas.microsoft.com/office/drawing/2014/main" id="{8EFE9746-2349-4CDC-A4DA-25B55855381A}"/>
              </a:ext>
            </a:extLst>
          </p:cNvPr>
          <p:cNvSpPr txBox="1"/>
          <p:nvPr/>
        </p:nvSpPr>
        <p:spPr>
          <a:xfrm>
            <a:off x="890696" y="5624200"/>
            <a:ext cx="3441927" cy="413168"/>
          </a:xfrm>
          <a:prstGeom prst="rect">
            <a:avLst/>
          </a:prstGeom>
          <a:noFill/>
        </p:spPr>
        <p:txBody>
          <a:bodyPr wrap="square" rtlCol="0">
            <a:spAutoFit/>
          </a:bodyPr>
          <a:lstStyle/>
          <a:p>
            <a:pPr algn="ctr"/>
            <a:r>
              <a:rPr lang="en-US" sz="2000" dirty="0">
                <a:solidFill>
                  <a:schemeClr val="accent5">
                    <a:lumMod val="50000"/>
                  </a:schemeClr>
                </a:solidFill>
              </a:rPr>
              <a:t>Leah Gibson</a:t>
            </a:r>
          </a:p>
        </p:txBody>
      </p:sp>
      <p:sp>
        <p:nvSpPr>
          <p:cNvPr id="13" name="TextBox 12">
            <a:extLst>
              <a:ext uri="{FF2B5EF4-FFF2-40B4-BE49-F238E27FC236}">
                <a16:creationId xmlns:a16="http://schemas.microsoft.com/office/drawing/2014/main" id="{6686DF8B-5C57-42E9-803C-94563C1D0817}"/>
              </a:ext>
            </a:extLst>
          </p:cNvPr>
          <p:cNvSpPr txBox="1"/>
          <p:nvPr/>
        </p:nvSpPr>
        <p:spPr>
          <a:xfrm>
            <a:off x="7784463" y="5624200"/>
            <a:ext cx="3441927" cy="413168"/>
          </a:xfrm>
          <a:prstGeom prst="rect">
            <a:avLst/>
          </a:prstGeom>
          <a:noFill/>
        </p:spPr>
        <p:txBody>
          <a:bodyPr wrap="square" rtlCol="0">
            <a:spAutoFit/>
          </a:bodyPr>
          <a:lstStyle/>
          <a:p>
            <a:pPr algn="ctr"/>
            <a:r>
              <a:rPr lang="en-US" sz="2000" dirty="0">
                <a:solidFill>
                  <a:schemeClr val="accent5">
                    <a:lumMod val="50000"/>
                  </a:schemeClr>
                </a:solidFill>
              </a:rPr>
              <a:t>Heather Bratton</a:t>
            </a:r>
          </a:p>
        </p:txBody>
      </p:sp>
      <p:sp>
        <p:nvSpPr>
          <p:cNvPr id="14" name="TextBox 13">
            <a:extLst>
              <a:ext uri="{FF2B5EF4-FFF2-40B4-BE49-F238E27FC236}">
                <a16:creationId xmlns:a16="http://schemas.microsoft.com/office/drawing/2014/main" id="{004D66BA-C2C0-4269-A21E-4277E2BEFDC0}"/>
              </a:ext>
            </a:extLst>
          </p:cNvPr>
          <p:cNvSpPr txBox="1"/>
          <p:nvPr/>
        </p:nvSpPr>
        <p:spPr>
          <a:xfrm>
            <a:off x="4322710" y="5624200"/>
            <a:ext cx="3441927" cy="413168"/>
          </a:xfrm>
          <a:prstGeom prst="rect">
            <a:avLst/>
          </a:prstGeom>
          <a:noFill/>
        </p:spPr>
        <p:txBody>
          <a:bodyPr wrap="square" rtlCol="0">
            <a:spAutoFit/>
          </a:bodyPr>
          <a:lstStyle/>
          <a:p>
            <a:pPr algn="ctr"/>
            <a:r>
              <a:rPr lang="en-US" sz="2000" dirty="0">
                <a:solidFill>
                  <a:schemeClr val="accent5">
                    <a:lumMod val="50000"/>
                  </a:schemeClr>
                </a:solidFill>
              </a:rPr>
              <a:t>Kristen Allen-Bentsen</a:t>
            </a:r>
          </a:p>
        </p:txBody>
      </p:sp>
      <p:pic>
        <p:nvPicPr>
          <p:cNvPr id="7" name="Picture 6" descr="A person posing for the camera&#10;&#10;Description automatically generated">
            <a:extLst>
              <a:ext uri="{FF2B5EF4-FFF2-40B4-BE49-F238E27FC236}">
                <a16:creationId xmlns:a16="http://schemas.microsoft.com/office/drawing/2014/main" id="{7CEC2BC6-DFAB-4A1C-92F4-9C8AC12B097E}"/>
              </a:ext>
            </a:extLst>
          </p:cNvPr>
          <p:cNvPicPr>
            <a:picLocks noChangeAspect="1"/>
          </p:cNvPicPr>
          <p:nvPr/>
        </p:nvPicPr>
        <p:blipFill rotWithShape="1">
          <a:blip r:embed="rId2">
            <a:extLst>
              <a:ext uri="{28A0092B-C50C-407E-A947-70E740481C1C}">
                <a14:useLocalDpi xmlns:a14="http://schemas.microsoft.com/office/drawing/2010/main" val="0"/>
              </a:ext>
            </a:extLst>
          </a:blip>
          <a:srcRect t="3612" r="4999" b="-389"/>
          <a:stretch/>
        </p:blipFill>
        <p:spPr>
          <a:xfrm>
            <a:off x="4438453" y="877233"/>
            <a:ext cx="3240294" cy="4713484"/>
          </a:xfrm>
          <a:prstGeom prst="rect">
            <a:avLst/>
          </a:prstGeom>
        </p:spPr>
      </p:pic>
      <p:pic>
        <p:nvPicPr>
          <p:cNvPr id="11" name="Picture 10" descr="A person posing for the camera&#10;&#10;Description automatically generated">
            <a:extLst>
              <a:ext uri="{FF2B5EF4-FFF2-40B4-BE49-F238E27FC236}">
                <a16:creationId xmlns:a16="http://schemas.microsoft.com/office/drawing/2014/main" id="{28F6CAA3-E1E7-4E22-9E22-D1BE25459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942" y="857146"/>
            <a:ext cx="3314464" cy="4733572"/>
          </a:xfrm>
          <a:prstGeom prst="rect">
            <a:avLst/>
          </a:prstGeom>
        </p:spPr>
      </p:pic>
      <p:pic>
        <p:nvPicPr>
          <p:cNvPr id="15" name="Picture 14" descr="A person smiling for the camera&#10;&#10;Description automatically generated">
            <a:extLst>
              <a:ext uri="{FF2B5EF4-FFF2-40B4-BE49-F238E27FC236}">
                <a16:creationId xmlns:a16="http://schemas.microsoft.com/office/drawing/2014/main" id="{56F73783-D703-4676-8241-DA1094D52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174" y="857146"/>
            <a:ext cx="3300022" cy="4713484"/>
          </a:xfrm>
          <a:prstGeom prst="rect">
            <a:avLst/>
          </a:prstGeom>
        </p:spPr>
      </p:pic>
    </p:spTree>
    <p:extLst>
      <p:ext uri="{BB962C8B-B14F-4D97-AF65-F5344CB8AC3E}">
        <p14:creationId xmlns:p14="http://schemas.microsoft.com/office/powerpoint/2010/main" val="2572552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78F215-E073-4A39-8B70-4DF6C9AD8B7A}"/>
              </a:ext>
            </a:extLst>
          </p:cNvPr>
          <p:cNvSpPr txBox="1"/>
          <p:nvPr/>
        </p:nvSpPr>
        <p:spPr>
          <a:xfrm>
            <a:off x="1030704" y="1931489"/>
            <a:ext cx="10491537" cy="4216539"/>
          </a:xfrm>
          <a:prstGeom prst="rect">
            <a:avLst/>
          </a:prstGeom>
          <a:noFill/>
        </p:spPr>
        <p:txBody>
          <a:bodyPr wrap="square" rtlCol="0">
            <a:spAutoFit/>
          </a:bodyPr>
          <a:lstStyle/>
          <a:p>
            <a:r>
              <a:rPr lang="en-US" sz="2800" dirty="0">
                <a:solidFill>
                  <a:schemeClr val="accent5">
                    <a:lumMod val="75000"/>
                  </a:schemeClr>
                </a:solidFill>
              </a:rPr>
              <a:t>Important Dates:</a:t>
            </a:r>
          </a:p>
          <a:p>
            <a:r>
              <a:rPr lang="en-US" sz="2000" dirty="0"/>
              <a:t>Leader Material Available on State Website		Aug</a:t>
            </a:r>
          </a:p>
          <a:p>
            <a:r>
              <a:rPr lang="en-US" sz="2000" dirty="0"/>
              <a:t>Fall Chair Training Q and A (this presentation)	Sept 28</a:t>
            </a:r>
          </a:p>
          <a:p>
            <a:r>
              <a:rPr lang="en-US" sz="2000" dirty="0"/>
              <a:t>Individual School Turn-in Date			</a:t>
            </a:r>
            <a:r>
              <a:rPr lang="en-US" sz="2000" dirty="0">
                <a:solidFill>
                  <a:srgbClr val="C00000"/>
                </a:solidFill>
              </a:rPr>
              <a:t>TBD by you</a:t>
            </a:r>
          </a:p>
          <a:p>
            <a:r>
              <a:rPr lang="en-US" sz="2000" dirty="0"/>
              <a:t>Individual School Judging				</a:t>
            </a:r>
            <a:r>
              <a:rPr lang="en-US" sz="2000" dirty="0">
                <a:solidFill>
                  <a:srgbClr val="C00000"/>
                </a:solidFill>
              </a:rPr>
              <a:t>TBD by you</a:t>
            </a:r>
          </a:p>
          <a:p>
            <a:r>
              <a:rPr lang="en-US" sz="2000" dirty="0"/>
              <a:t>Individual School Recognition/Celebration		</a:t>
            </a:r>
            <a:r>
              <a:rPr lang="en-US" sz="2000" dirty="0">
                <a:solidFill>
                  <a:srgbClr val="C00000"/>
                </a:solidFill>
              </a:rPr>
              <a:t>TBD by you</a:t>
            </a:r>
          </a:p>
          <a:p>
            <a:r>
              <a:rPr lang="en-US" sz="2000" dirty="0"/>
              <a:t>Enter school winners into district database		by Nov 11</a:t>
            </a:r>
          </a:p>
          <a:p>
            <a:r>
              <a:rPr lang="en-US" sz="2000" dirty="0"/>
              <a:t>District Turn-in Date				Nov 16</a:t>
            </a:r>
          </a:p>
          <a:p>
            <a:r>
              <a:rPr lang="en-US" sz="2000" dirty="0"/>
              <a:t>District Judging					Nov</a:t>
            </a:r>
          </a:p>
          <a:p>
            <a:r>
              <a:rPr lang="en-US" sz="2000" dirty="0"/>
              <a:t>District Reflections Reception/Art Return		TBD</a:t>
            </a:r>
          </a:p>
          <a:p>
            <a:r>
              <a:rPr lang="en-US" sz="2000" dirty="0"/>
              <a:t>State Turn-in Date				Jan 22</a:t>
            </a:r>
          </a:p>
          <a:p>
            <a:r>
              <a:rPr lang="en-US" sz="2000" dirty="0"/>
              <a:t>State Awards Announced				April/May</a:t>
            </a:r>
          </a:p>
          <a:p>
            <a:r>
              <a:rPr lang="en-US" sz="2000" dirty="0"/>
              <a:t>State Art Returned to Students			May</a:t>
            </a:r>
          </a:p>
        </p:txBody>
      </p:sp>
      <p:sp>
        <p:nvSpPr>
          <p:cNvPr id="7" name="Freeform: Shape 6">
            <a:extLst>
              <a:ext uri="{FF2B5EF4-FFF2-40B4-BE49-F238E27FC236}">
                <a16:creationId xmlns:a16="http://schemas.microsoft.com/office/drawing/2014/main" id="{0F9EC17F-9089-4DA2-ACF7-EF1850CE10C7}"/>
              </a:ext>
            </a:extLst>
          </p:cNvPr>
          <p:cNvSpPr/>
          <p:nvPr/>
        </p:nvSpPr>
        <p:spPr>
          <a:xfrm>
            <a:off x="338840" y="1255924"/>
            <a:ext cx="7754282" cy="457200"/>
          </a:xfrm>
          <a:custGeom>
            <a:avLst/>
            <a:gdLst>
              <a:gd name="connsiteX0" fmla="*/ 0 w 8779484"/>
              <a:gd name="connsiteY0" fmla="*/ 79954 h 799538"/>
              <a:gd name="connsiteX1" fmla="*/ 79954 w 8779484"/>
              <a:gd name="connsiteY1" fmla="*/ 0 h 799538"/>
              <a:gd name="connsiteX2" fmla="*/ 8699530 w 8779484"/>
              <a:gd name="connsiteY2" fmla="*/ 0 h 799538"/>
              <a:gd name="connsiteX3" fmla="*/ 8779484 w 8779484"/>
              <a:gd name="connsiteY3" fmla="*/ 79954 h 799538"/>
              <a:gd name="connsiteX4" fmla="*/ 8779484 w 8779484"/>
              <a:gd name="connsiteY4" fmla="*/ 719584 h 799538"/>
              <a:gd name="connsiteX5" fmla="*/ 8699530 w 8779484"/>
              <a:gd name="connsiteY5" fmla="*/ 799538 h 799538"/>
              <a:gd name="connsiteX6" fmla="*/ 79954 w 8779484"/>
              <a:gd name="connsiteY6" fmla="*/ 799538 h 799538"/>
              <a:gd name="connsiteX7" fmla="*/ 0 w 8779484"/>
              <a:gd name="connsiteY7" fmla="*/ 719584 h 799538"/>
              <a:gd name="connsiteX8" fmla="*/ 0 w 8779484"/>
              <a:gd name="connsiteY8" fmla="*/ 79954 h 7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9484" h="799538">
                <a:moveTo>
                  <a:pt x="0" y="79954"/>
                </a:moveTo>
                <a:cubicBezTo>
                  <a:pt x="0" y="35797"/>
                  <a:pt x="35797" y="0"/>
                  <a:pt x="79954" y="0"/>
                </a:cubicBezTo>
                <a:lnTo>
                  <a:pt x="8699530" y="0"/>
                </a:lnTo>
                <a:cubicBezTo>
                  <a:pt x="8743687" y="0"/>
                  <a:pt x="8779484" y="35797"/>
                  <a:pt x="8779484" y="79954"/>
                </a:cubicBezTo>
                <a:lnTo>
                  <a:pt x="8779484" y="719584"/>
                </a:lnTo>
                <a:cubicBezTo>
                  <a:pt x="8779484" y="763741"/>
                  <a:pt x="8743687" y="799538"/>
                  <a:pt x="8699530" y="799538"/>
                </a:cubicBezTo>
                <a:lnTo>
                  <a:pt x="79954" y="799538"/>
                </a:lnTo>
                <a:cubicBezTo>
                  <a:pt x="35797" y="799538"/>
                  <a:pt x="0" y="763741"/>
                  <a:pt x="0" y="719584"/>
                </a:cubicBezTo>
                <a:lnTo>
                  <a:pt x="0" y="79954"/>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5">
              <a:hueOff val="-4950036"/>
              <a:satOff val="0"/>
              <a:lumOff val="7451"/>
              <a:alphaOff val="0"/>
            </a:schemeClr>
          </a:effectRef>
          <a:fontRef idx="minor">
            <a:schemeClr val="lt1"/>
          </a:fontRef>
        </p:style>
        <p:txBody>
          <a:bodyPr spcFirstLastPara="0" vert="horz" wrap="square" lIns="107238" tIns="107238" rIns="1282549" bIns="107238" numCol="1" spcCol="1270" anchor="ctr" anchorCtr="0">
            <a:noAutofit/>
          </a:bodyPr>
          <a:lstStyle/>
          <a:p>
            <a:pPr marL="0" lvl="0" indent="0" algn="l" defTabSz="977900">
              <a:lnSpc>
                <a:spcPct val="90000"/>
              </a:lnSpc>
              <a:spcBef>
                <a:spcPct val="0"/>
              </a:spcBef>
              <a:spcAft>
                <a:spcPct val="35000"/>
              </a:spcAft>
              <a:buNone/>
            </a:pPr>
            <a:r>
              <a:rPr lang="en-US" sz="2400" kern="1200" dirty="0">
                <a:solidFill>
                  <a:schemeClr val="accent5">
                    <a:lumMod val="50000"/>
                  </a:schemeClr>
                </a:solidFill>
              </a:rPr>
              <a:t>Set school calendar for turn-in date and celebration</a:t>
            </a:r>
          </a:p>
        </p:txBody>
      </p:sp>
      <p:sp>
        <p:nvSpPr>
          <p:cNvPr id="8" name="Title 1">
            <a:extLst>
              <a:ext uri="{FF2B5EF4-FFF2-40B4-BE49-F238E27FC236}">
                <a16:creationId xmlns:a16="http://schemas.microsoft.com/office/drawing/2014/main" id="{56621FE4-AE95-4243-A5B6-7023C97FDD14}"/>
              </a:ext>
            </a:extLst>
          </p:cNvPr>
          <p:cNvSpPr txBox="1">
            <a:spLocks/>
          </p:cNvSpPr>
          <p:nvPr/>
        </p:nvSpPr>
        <p:spPr>
          <a:xfrm>
            <a:off x="240534" y="186410"/>
            <a:ext cx="10058400" cy="10695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accent5">
                    <a:lumMod val="75000"/>
                  </a:schemeClr>
                </a:solidFill>
                <a:latin typeface="+mj-lt"/>
                <a:ea typeface="+mj-ea"/>
                <a:cs typeface="+mj-cs"/>
              </a:defRPr>
            </a:lvl1pPr>
          </a:lstStyle>
          <a:p>
            <a:r>
              <a:rPr lang="en-US"/>
              <a:t>Getting Started</a:t>
            </a:r>
            <a:endParaRPr lang="en-US" dirty="0"/>
          </a:p>
        </p:txBody>
      </p:sp>
    </p:spTree>
    <p:extLst>
      <p:ext uri="{BB962C8B-B14F-4D97-AF65-F5344CB8AC3E}">
        <p14:creationId xmlns:p14="http://schemas.microsoft.com/office/powerpoint/2010/main" val="3912003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Getting Started</a:t>
            </a:r>
          </a:p>
        </p:txBody>
      </p:sp>
      <p:sp>
        <p:nvSpPr>
          <p:cNvPr id="6" name="Freeform: Shape 5">
            <a:extLst>
              <a:ext uri="{FF2B5EF4-FFF2-40B4-BE49-F238E27FC236}">
                <a16:creationId xmlns:a16="http://schemas.microsoft.com/office/drawing/2014/main" id="{35EE82FF-E1B3-4A50-B6C6-BEB3CFE5FEE8}"/>
              </a:ext>
            </a:extLst>
          </p:cNvPr>
          <p:cNvSpPr/>
          <p:nvPr/>
        </p:nvSpPr>
        <p:spPr>
          <a:xfrm>
            <a:off x="240534" y="1231860"/>
            <a:ext cx="7315298" cy="452561"/>
          </a:xfrm>
          <a:custGeom>
            <a:avLst/>
            <a:gdLst>
              <a:gd name="connsiteX0" fmla="*/ 0 w 8779484"/>
              <a:gd name="connsiteY0" fmla="*/ 79954 h 799538"/>
              <a:gd name="connsiteX1" fmla="*/ 79954 w 8779484"/>
              <a:gd name="connsiteY1" fmla="*/ 0 h 799538"/>
              <a:gd name="connsiteX2" fmla="*/ 8699530 w 8779484"/>
              <a:gd name="connsiteY2" fmla="*/ 0 h 799538"/>
              <a:gd name="connsiteX3" fmla="*/ 8779484 w 8779484"/>
              <a:gd name="connsiteY3" fmla="*/ 79954 h 799538"/>
              <a:gd name="connsiteX4" fmla="*/ 8779484 w 8779484"/>
              <a:gd name="connsiteY4" fmla="*/ 719584 h 799538"/>
              <a:gd name="connsiteX5" fmla="*/ 8699530 w 8779484"/>
              <a:gd name="connsiteY5" fmla="*/ 799538 h 799538"/>
              <a:gd name="connsiteX6" fmla="*/ 79954 w 8779484"/>
              <a:gd name="connsiteY6" fmla="*/ 799538 h 799538"/>
              <a:gd name="connsiteX7" fmla="*/ 0 w 8779484"/>
              <a:gd name="connsiteY7" fmla="*/ 719584 h 799538"/>
              <a:gd name="connsiteX8" fmla="*/ 0 w 8779484"/>
              <a:gd name="connsiteY8" fmla="*/ 79954 h 7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9484" h="799538">
                <a:moveTo>
                  <a:pt x="0" y="79954"/>
                </a:moveTo>
                <a:cubicBezTo>
                  <a:pt x="0" y="35797"/>
                  <a:pt x="35797" y="0"/>
                  <a:pt x="79954" y="0"/>
                </a:cubicBezTo>
                <a:lnTo>
                  <a:pt x="8699530" y="0"/>
                </a:lnTo>
                <a:cubicBezTo>
                  <a:pt x="8743687" y="0"/>
                  <a:pt x="8779484" y="35797"/>
                  <a:pt x="8779484" y="79954"/>
                </a:cubicBezTo>
                <a:lnTo>
                  <a:pt x="8779484" y="719584"/>
                </a:lnTo>
                <a:cubicBezTo>
                  <a:pt x="8779484" y="763741"/>
                  <a:pt x="8743687" y="799538"/>
                  <a:pt x="8699530" y="799538"/>
                </a:cubicBezTo>
                <a:lnTo>
                  <a:pt x="79954" y="799538"/>
                </a:lnTo>
                <a:cubicBezTo>
                  <a:pt x="35797" y="799538"/>
                  <a:pt x="0" y="763741"/>
                  <a:pt x="0" y="719584"/>
                </a:cubicBezTo>
                <a:lnTo>
                  <a:pt x="0" y="79954"/>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5">
              <a:hueOff val="-2475018"/>
              <a:satOff val="0"/>
              <a:lumOff val="3726"/>
              <a:alphaOff val="0"/>
            </a:schemeClr>
          </a:effectRef>
          <a:fontRef idx="minor">
            <a:schemeClr val="lt1"/>
          </a:fontRef>
        </p:style>
        <p:txBody>
          <a:bodyPr spcFirstLastPara="0" vert="horz" wrap="square" lIns="107238" tIns="107238" rIns="1282549" bIns="107238" numCol="1" spcCol="1270" anchor="ctr" anchorCtr="0">
            <a:noAutofit/>
          </a:bodyPr>
          <a:lstStyle/>
          <a:p>
            <a:pPr marL="0" lvl="0" indent="0" algn="l" defTabSz="977900">
              <a:lnSpc>
                <a:spcPct val="90000"/>
              </a:lnSpc>
              <a:spcBef>
                <a:spcPct val="0"/>
              </a:spcBef>
              <a:spcAft>
                <a:spcPct val="35000"/>
              </a:spcAft>
              <a:buNone/>
            </a:pPr>
            <a:r>
              <a:rPr lang="en-US" sz="2000" kern="1200" dirty="0"/>
              <a:t>Prepopulate Student Entry Form and post on school site</a:t>
            </a:r>
          </a:p>
        </p:txBody>
      </p:sp>
      <p:sp>
        <p:nvSpPr>
          <p:cNvPr id="15" name="TextBox 14">
            <a:extLst>
              <a:ext uri="{FF2B5EF4-FFF2-40B4-BE49-F238E27FC236}">
                <a16:creationId xmlns:a16="http://schemas.microsoft.com/office/drawing/2014/main" id="{DFC615EC-0E42-4745-9B46-32A30BB7FC96}"/>
              </a:ext>
            </a:extLst>
          </p:cNvPr>
          <p:cNvSpPr txBox="1"/>
          <p:nvPr/>
        </p:nvSpPr>
        <p:spPr>
          <a:xfrm>
            <a:off x="240534" y="1786952"/>
            <a:ext cx="11701257" cy="4801314"/>
          </a:xfrm>
          <a:prstGeom prst="rect">
            <a:avLst/>
          </a:prstGeom>
          <a:noFill/>
        </p:spPr>
        <p:txBody>
          <a:bodyPr wrap="square" rtlCol="0">
            <a:spAutoFit/>
          </a:bodyPr>
          <a:lstStyle/>
          <a:p>
            <a:r>
              <a:rPr lang="en-US" sz="1600" dirty="0"/>
              <a:t>Each art piece needs to be accompanied by the ‘Entry Form – Washington’ found at the end of the Student Entry Packet. Follow these steps to make sure your forms are complete and eligible. </a:t>
            </a:r>
            <a:r>
              <a:rPr lang="en-US" u="sng" dirty="0">
                <a:solidFill>
                  <a:srgbClr val="C00000"/>
                </a:solidFill>
              </a:rPr>
              <a:t>We cannot accept artwork to proceed to the district level for judging with incomplete forms.</a:t>
            </a:r>
            <a:r>
              <a:rPr lang="en-US" dirty="0">
                <a:solidFill>
                  <a:srgbClr val="C00000"/>
                </a:solidFill>
              </a:rPr>
              <a:t> </a:t>
            </a:r>
            <a:r>
              <a:rPr lang="en-US" sz="1600" dirty="0"/>
              <a:t>Prepopulating the forms before posting to your site or distributing will make everything much easier for you and your families.</a:t>
            </a:r>
            <a:endParaRPr lang="en-US" sz="1600" dirty="0">
              <a:solidFill>
                <a:srgbClr val="C00000"/>
              </a:solidFill>
            </a:endParaRPr>
          </a:p>
          <a:p>
            <a:pPr marL="968375" indent="-285750">
              <a:spcAft>
                <a:spcPts val="600"/>
              </a:spcAft>
              <a:buSzPct val="75000"/>
              <a:buFont typeface="Wingdings" panose="05000000000000000000" pitchFamily="2" charset="2"/>
              <a:buChar char="q"/>
            </a:pPr>
            <a:r>
              <a:rPr lang="en-US" dirty="0"/>
              <a:t>Go to </a:t>
            </a:r>
            <a:r>
              <a:rPr lang="en-US" dirty="0">
                <a:solidFill>
                  <a:srgbClr val="009999"/>
                </a:solidFill>
                <a:hlinkClick r:id="rId2">
                  <a:extLst>
                    <a:ext uri="{A12FA001-AC4F-418D-AE19-62706E023703}">
                      <ahyp:hlinkClr xmlns:ahyp="http://schemas.microsoft.com/office/drawing/2018/hyperlinkcolor" val="tx"/>
                    </a:ext>
                  </a:extLst>
                </a:hlinkClick>
              </a:rPr>
              <a:t>www.wastatepta.org/events-programs/reflections/</a:t>
            </a:r>
            <a:r>
              <a:rPr lang="en-US" dirty="0">
                <a:solidFill>
                  <a:srgbClr val="009999"/>
                </a:solidFill>
              </a:rPr>
              <a:t> </a:t>
            </a:r>
          </a:p>
          <a:p>
            <a:pPr marL="968375" indent="-285750">
              <a:spcAft>
                <a:spcPts val="600"/>
              </a:spcAft>
              <a:buSzPct val="75000"/>
              <a:buFont typeface="Wingdings" panose="05000000000000000000" pitchFamily="2" charset="2"/>
              <a:buChar char="q"/>
            </a:pPr>
            <a:r>
              <a:rPr lang="en-US" dirty="0"/>
              <a:t>Explore the Reflections area. Here you can find logo material, forms, checklists, handbook, etc.</a:t>
            </a:r>
          </a:p>
          <a:p>
            <a:pPr marL="968375" indent="-285750">
              <a:spcAft>
                <a:spcPts val="600"/>
              </a:spcAft>
              <a:buSzPct val="75000"/>
              <a:buFont typeface="Wingdings" panose="05000000000000000000" pitchFamily="2" charset="2"/>
              <a:buChar char="q"/>
            </a:pPr>
            <a:r>
              <a:rPr lang="en-US" dirty="0"/>
              <a:t>Locate a generic form in the </a:t>
            </a:r>
            <a:r>
              <a:rPr lang="en-US" b="1" dirty="0">
                <a:solidFill>
                  <a:schemeClr val="accent5"/>
                </a:solidFill>
              </a:rPr>
              <a:t>Student Entry Packets </a:t>
            </a:r>
            <a:r>
              <a:rPr lang="en-US" dirty="0"/>
              <a:t>tab in the </a:t>
            </a:r>
            <a:r>
              <a:rPr lang="en-US" b="1" dirty="0"/>
              <a:t>Leadership section</a:t>
            </a:r>
            <a:r>
              <a:rPr lang="en-US" dirty="0"/>
              <a:t>. The last packet page is the same for all categories and can be used by all students. This is the only page that needs to accompany each piece.</a:t>
            </a:r>
          </a:p>
          <a:p>
            <a:pPr marL="968375" indent="-285750">
              <a:spcAft>
                <a:spcPts val="600"/>
              </a:spcAft>
              <a:buSzPct val="75000"/>
              <a:buFont typeface="Wingdings" panose="05000000000000000000" pitchFamily="2" charset="2"/>
              <a:buChar char="q"/>
            </a:pPr>
            <a:r>
              <a:rPr lang="en-US" dirty="0"/>
              <a:t>Fill out the top of the first and the</a:t>
            </a:r>
            <a:r>
              <a:rPr lang="en-US" b="1" dirty="0"/>
              <a:t> </a:t>
            </a:r>
            <a:r>
              <a:rPr lang="en-US" sz="2000" b="1" dirty="0">
                <a:solidFill>
                  <a:srgbClr val="C00000"/>
                </a:solidFill>
              </a:rPr>
              <a:t>ENTIRE</a:t>
            </a:r>
            <a:r>
              <a:rPr lang="en-US" dirty="0">
                <a:solidFill>
                  <a:srgbClr val="C00000"/>
                </a:solidFill>
              </a:rPr>
              <a:t> top section of the last page </a:t>
            </a:r>
            <a:r>
              <a:rPr lang="en-US" dirty="0"/>
              <a:t>with your school and contact information.</a:t>
            </a:r>
          </a:p>
          <a:p>
            <a:pPr marL="1255713" lvl="1" indent="-163513">
              <a:buSzPct val="75000"/>
              <a:buFont typeface="Arial" panose="020B0604020202020204" pitchFamily="34" charset="0"/>
              <a:buChar char="•"/>
            </a:pPr>
            <a:r>
              <a:rPr lang="en-US" dirty="0"/>
              <a:t>Contact your treasurer for requested paid dates.</a:t>
            </a:r>
          </a:p>
          <a:p>
            <a:pPr marL="1255713" lvl="1" indent="-163513">
              <a:buSzPct val="75000"/>
              <a:buFont typeface="Arial" panose="020B0604020202020204" pitchFamily="34" charset="0"/>
              <a:buChar char="•"/>
            </a:pPr>
            <a:r>
              <a:rPr lang="en-US" dirty="0"/>
              <a:t>If your school does not yet have these dates, use an estimate based on last year. (i.e. Dec 1)</a:t>
            </a:r>
          </a:p>
          <a:p>
            <a:pPr marL="1255713" lvl="1" indent="-163513">
              <a:buSzPct val="75000"/>
              <a:buFont typeface="Arial" panose="020B0604020202020204" pitchFamily="34" charset="0"/>
              <a:buChar char="•"/>
            </a:pPr>
            <a:r>
              <a:rPr lang="en-US" dirty="0"/>
              <a:t>Provide contact information for yourself that you will use for the remainder of the year.</a:t>
            </a:r>
          </a:p>
          <a:p>
            <a:pPr marL="1023938" lvl="1" indent="-285750">
              <a:buClr>
                <a:schemeClr val="tx1"/>
              </a:buClr>
              <a:buSzPct val="75000"/>
              <a:buFont typeface="Wingdings" panose="05000000000000000000" pitchFamily="2" charset="2"/>
              <a:buChar char="q"/>
            </a:pPr>
            <a:r>
              <a:rPr lang="en-US" sz="2000" dirty="0">
                <a:solidFill>
                  <a:srgbClr val="C00000"/>
                </a:solidFill>
              </a:rPr>
              <a:t>Post prepopulated entry forms on your school PTA site and wherever else your families access Reflections information.</a:t>
            </a:r>
          </a:p>
          <a:p>
            <a:endParaRPr lang="en-US" sz="1600" dirty="0"/>
          </a:p>
          <a:p>
            <a:r>
              <a:rPr lang="en-US" sz="1600" dirty="0"/>
              <a:t>	</a:t>
            </a:r>
          </a:p>
        </p:txBody>
      </p:sp>
    </p:spTree>
    <p:extLst>
      <p:ext uri="{BB962C8B-B14F-4D97-AF65-F5344CB8AC3E}">
        <p14:creationId xmlns:p14="http://schemas.microsoft.com/office/powerpoint/2010/main" val="1187363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Getting Started</a:t>
            </a:r>
          </a:p>
        </p:txBody>
      </p:sp>
      <p:sp>
        <p:nvSpPr>
          <p:cNvPr id="15" name="TextBox 14">
            <a:extLst>
              <a:ext uri="{FF2B5EF4-FFF2-40B4-BE49-F238E27FC236}">
                <a16:creationId xmlns:a16="http://schemas.microsoft.com/office/drawing/2014/main" id="{DFC615EC-0E42-4745-9B46-32A30BB7FC96}"/>
              </a:ext>
            </a:extLst>
          </p:cNvPr>
          <p:cNvSpPr txBox="1"/>
          <p:nvPr/>
        </p:nvSpPr>
        <p:spPr>
          <a:xfrm>
            <a:off x="365461" y="1884543"/>
            <a:ext cx="5867495" cy="1477328"/>
          </a:xfrm>
          <a:prstGeom prst="rect">
            <a:avLst/>
          </a:prstGeom>
          <a:noFill/>
        </p:spPr>
        <p:txBody>
          <a:bodyPr wrap="square" rtlCol="0">
            <a:spAutoFit/>
          </a:bodyPr>
          <a:lstStyle/>
          <a:p>
            <a:r>
              <a:rPr lang="en-US" dirty="0"/>
              <a:t>Complete these 2 sections before posting to your school sites. Doing this ahead of time ensures you will not have to fill it in multiple times for those advancing to district or be disqualified for an incomplete packet at the state level.</a:t>
            </a:r>
          </a:p>
          <a:p>
            <a:r>
              <a:rPr lang="en-US" dirty="0"/>
              <a:t>	</a:t>
            </a:r>
          </a:p>
        </p:txBody>
      </p:sp>
      <p:sp>
        <p:nvSpPr>
          <p:cNvPr id="5" name="Freeform: Shape 4">
            <a:extLst>
              <a:ext uri="{FF2B5EF4-FFF2-40B4-BE49-F238E27FC236}">
                <a16:creationId xmlns:a16="http://schemas.microsoft.com/office/drawing/2014/main" id="{468B11AA-D52B-4B1A-BC54-3D12282D5267}"/>
              </a:ext>
            </a:extLst>
          </p:cNvPr>
          <p:cNvSpPr/>
          <p:nvPr/>
        </p:nvSpPr>
        <p:spPr>
          <a:xfrm>
            <a:off x="240534" y="1231860"/>
            <a:ext cx="7315298" cy="452561"/>
          </a:xfrm>
          <a:custGeom>
            <a:avLst/>
            <a:gdLst>
              <a:gd name="connsiteX0" fmla="*/ 0 w 8779484"/>
              <a:gd name="connsiteY0" fmla="*/ 79954 h 799538"/>
              <a:gd name="connsiteX1" fmla="*/ 79954 w 8779484"/>
              <a:gd name="connsiteY1" fmla="*/ 0 h 799538"/>
              <a:gd name="connsiteX2" fmla="*/ 8699530 w 8779484"/>
              <a:gd name="connsiteY2" fmla="*/ 0 h 799538"/>
              <a:gd name="connsiteX3" fmla="*/ 8779484 w 8779484"/>
              <a:gd name="connsiteY3" fmla="*/ 79954 h 799538"/>
              <a:gd name="connsiteX4" fmla="*/ 8779484 w 8779484"/>
              <a:gd name="connsiteY4" fmla="*/ 719584 h 799538"/>
              <a:gd name="connsiteX5" fmla="*/ 8699530 w 8779484"/>
              <a:gd name="connsiteY5" fmla="*/ 799538 h 799538"/>
              <a:gd name="connsiteX6" fmla="*/ 79954 w 8779484"/>
              <a:gd name="connsiteY6" fmla="*/ 799538 h 799538"/>
              <a:gd name="connsiteX7" fmla="*/ 0 w 8779484"/>
              <a:gd name="connsiteY7" fmla="*/ 719584 h 799538"/>
              <a:gd name="connsiteX8" fmla="*/ 0 w 8779484"/>
              <a:gd name="connsiteY8" fmla="*/ 79954 h 7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9484" h="799538">
                <a:moveTo>
                  <a:pt x="0" y="79954"/>
                </a:moveTo>
                <a:cubicBezTo>
                  <a:pt x="0" y="35797"/>
                  <a:pt x="35797" y="0"/>
                  <a:pt x="79954" y="0"/>
                </a:cubicBezTo>
                <a:lnTo>
                  <a:pt x="8699530" y="0"/>
                </a:lnTo>
                <a:cubicBezTo>
                  <a:pt x="8743687" y="0"/>
                  <a:pt x="8779484" y="35797"/>
                  <a:pt x="8779484" y="79954"/>
                </a:cubicBezTo>
                <a:lnTo>
                  <a:pt x="8779484" y="719584"/>
                </a:lnTo>
                <a:cubicBezTo>
                  <a:pt x="8779484" y="763741"/>
                  <a:pt x="8743687" y="799538"/>
                  <a:pt x="8699530" y="799538"/>
                </a:cubicBezTo>
                <a:lnTo>
                  <a:pt x="79954" y="799538"/>
                </a:lnTo>
                <a:cubicBezTo>
                  <a:pt x="35797" y="799538"/>
                  <a:pt x="0" y="763741"/>
                  <a:pt x="0" y="719584"/>
                </a:cubicBezTo>
                <a:lnTo>
                  <a:pt x="0" y="79954"/>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5">
              <a:hueOff val="-2475018"/>
              <a:satOff val="0"/>
              <a:lumOff val="3726"/>
              <a:alphaOff val="0"/>
            </a:schemeClr>
          </a:effectRef>
          <a:fontRef idx="minor">
            <a:schemeClr val="lt1"/>
          </a:fontRef>
        </p:style>
        <p:txBody>
          <a:bodyPr spcFirstLastPara="0" vert="horz" wrap="square" lIns="107238" tIns="107238" rIns="1282549" bIns="107238" numCol="1" spcCol="1270" anchor="ctr" anchorCtr="0">
            <a:noAutofit/>
          </a:bodyPr>
          <a:lstStyle/>
          <a:p>
            <a:pPr marL="0" lvl="0" indent="0" algn="l" defTabSz="977900">
              <a:lnSpc>
                <a:spcPct val="90000"/>
              </a:lnSpc>
              <a:spcBef>
                <a:spcPct val="0"/>
              </a:spcBef>
              <a:spcAft>
                <a:spcPct val="35000"/>
              </a:spcAft>
              <a:buNone/>
            </a:pPr>
            <a:r>
              <a:rPr lang="en-US" sz="2000" kern="1200" dirty="0"/>
              <a:t>Prepopulate Student Entry Form and post on school site</a:t>
            </a:r>
          </a:p>
        </p:txBody>
      </p:sp>
      <p:pic>
        <p:nvPicPr>
          <p:cNvPr id="3" name="Picture 2">
            <a:extLst>
              <a:ext uri="{FF2B5EF4-FFF2-40B4-BE49-F238E27FC236}">
                <a16:creationId xmlns:a16="http://schemas.microsoft.com/office/drawing/2014/main" id="{49B30C2D-0B9D-4E93-AE7D-6E5954D6D7F8}"/>
              </a:ext>
            </a:extLst>
          </p:cNvPr>
          <p:cNvPicPr>
            <a:picLocks noChangeAspect="1"/>
          </p:cNvPicPr>
          <p:nvPr/>
        </p:nvPicPr>
        <p:blipFill>
          <a:blip r:embed="rId2"/>
          <a:stretch>
            <a:fillRect/>
          </a:stretch>
        </p:blipFill>
        <p:spPr>
          <a:xfrm>
            <a:off x="409287" y="3224270"/>
            <a:ext cx="7781925" cy="2895600"/>
          </a:xfrm>
          <a:prstGeom prst="rect">
            <a:avLst/>
          </a:prstGeom>
          <a:ln w="19050">
            <a:solidFill>
              <a:schemeClr val="tx1"/>
            </a:solidFill>
          </a:ln>
        </p:spPr>
      </p:pic>
      <p:pic>
        <p:nvPicPr>
          <p:cNvPr id="6" name="Picture 5">
            <a:extLst>
              <a:ext uri="{FF2B5EF4-FFF2-40B4-BE49-F238E27FC236}">
                <a16:creationId xmlns:a16="http://schemas.microsoft.com/office/drawing/2014/main" id="{DE0FD882-37F4-4100-B10A-F69BA86A4021}"/>
              </a:ext>
            </a:extLst>
          </p:cNvPr>
          <p:cNvPicPr>
            <a:picLocks noChangeAspect="1"/>
          </p:cNvPicPr>
          <p:nvPr/>
        </p:nvPicPr>
        <p:blipFill>
          <a:blip r:embed="rId3"/>
          <a:stretch>
            <a:fillRect/>
          </a:stretch>
        </p:blipFill>
        <p:spPr>
          <a:xfrm>
            <a:off x="6117913" y="2194710"/>
            <a:ext cx="5708626" cy="1397315"/>
          </a:xfrm>
          <a:prstGeom prst="rect">
            <a:avLst/>
          </a:prstGeom>
          <a:ln w="19050">
            <a:solidFill>
              <a:schemeClr val="tx1"/>
            </a:solidFill>
          </a:ln>
        </p:spPr>
      </p:pic>
    </p:spTree>
    <p:extLst>
      <p:ext uri="{BB962C8B-B14F-4D97-AF65-F5344CB8AC3E}">
        <p14:creationId xmlns:p14="http://schemas.microsoft.com/office/powerpoint/2010/main" val="3724264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Getting Started</a:t>
            </a:r>
          </a:p>
        </p:txBody>
      </p:sp>
      <p:sp>
        <p:nvSpPr>
          <p:cNvPr id="8" name="Freeform: Shape 7">
            <a:extLst>
              <a:ext uri="{FF2B5EF4-FFF2-40B4-BE49-F238E27FC236}">
                <a16:creationId xmlns:a16="http://schemas.microsoft.com/office/drawing/2014/main" id="{7DE61CC7-B5E7-4312-9104-F6B09DCBB659}"/>
              </a:ext>
            </a:extLst>
          </p:cNvPr>
          <p:cNvSpPr/>
          <p:nvPr/>
        </p:nvSpPr>
        <p:spPr>
          <a:xfrm>
            <a:off x="240534" y="1255924"/>
            <a:ext cx="7315200" cy="457200"/>
          </a:xfrm>
          <a:custGeom>
            <a:avLst/>
            <a:gdLst>
              <a:gd name="connsiteX0" fmla="*/ 0 w 8779484"/>
              <a:gd name="connsiteY0" fmla="*/ 79954 h 799538"/>
              <a:gd name="connsiteX1" fmla="*/ 79954 w 8779484"/>
              <a:gd name="connsiteY1" fmla="*/ 0 h 799538"/>
              <a:gd name="connsiteX2" fmla="*/ 8699530 w 8779484"/>
              <a:gd name="connsiteY2" fmla="*/ 0 h 799538"/>
              <a:gd name="connsiteX3" fmla="*/ 8779484 w 8779484"/>
              <a:gd name="connsiteY3" fmla="*/ 79954 h 799538"/>
              <a:gd name="connsiteX4" fmla="*/ 8779484 w 8779484"/>
              <a:gd name="connsiteY4" fmla="*/ 719584 h 799538"/>
              <a:gd name="connsiteX5" fmla="*/ 8699530 w 8779484"/>
              <a:gd name="connsiteY5" fmla="*/ 799538 h 799538"/>
              <a:gd name="connsiteX6" fmla="*/ 79954 w 8779484"/>
              <a:gd name="connsiteY6" fmla="*/ 799538 h 799538"/>
              <a:gd name="connsiteX7" fmla="*/ 0 w 8779484"/>
              <a:gd name="connsiteY7" fmla="*/ 719584 h 799538"/>
              <a:gd name="connsiteX8" fmla="*/ 0 w 8779484"/>
              <a:gd name="connsiteY8" fmla="*/ 79954 h 7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9484" h="799538">
                <a:moveTo>
                  <a:pt x="0" y="79954"/>
                </a:moveTo>
                <a:cubicBezTo>
                  <a:pt x="0" y="35797"/>
                  <a:pt x="35797" y="0"/>
                  <a:pt x="79954" y="0"/>
                </a:cubicBezTo>
                <a:lnTo>
                  <a:pt x="8699530" y="0"/>
                </a:lnTo>
                <a:cubicBezTo>
                  <a:pt x="8743687" y="0"/>
                  <a:pt x="8779484" y="35797"/>
                  <a:pt x="8779484" y="79954"/>
                </a:cubicBezTo>
                <a:lnTo>
                  <a:pt x="8779484" y="719584"/>
                </a:lnTo>
                <a:cubicBezTo>
                  <a:pt x="8779484" y="763741"/>
                  <a:pt x="8743687" y="799538"/>
                  <a:pt x="8699530" y="799538"/>
                </a:cubicBezTo>
                <a:lnTo>
                  <a:pt x="79954" y="799538"/>
                </a:lnTo>
                <a:cubicBezTo>
                  <a:pt x="35797" y="799538"/>
                  <a:pt x="0" y="763741"/>
                  <a:pt x="0" y="719584"/>
                </a:cubicBezTo>
                <a:lnTo>
                  <a:pt x="0" y="79954"/>
                </a:lnTo>
                <a:close/>
              </a:path>
            </a:pathLst>
          </a:custGeom>
          <a:solidFill>
            <a:schemeClr val="bg2"/>
          </a:solidFill>
        </p:spPr>
        <p:style>
          <a:lnRef idx="2">
            <a:schemeClr val="lt1">
              <a:hueOff val="0"/>
              <a:satOff val="0"/>
              <a:lumOff val="0"/>
              <a:alphaOff val="0"/>
            </a:schemeClr>
          </a:lnRef>
          <a:fillRef idx="1">
            <a:scrgbClr r="0" g="0" b="0"/>
          </a:fillRef>
          <a:effectRef idx="0">
            <a:schemeClr val="accent5">
              <a:hueOff val="-7425054"/>
              <a:satOff val="0"/>
              <a:lumOff val="11177"/>
              <a:alphaOff val="0"/>
            </a:schemeClr>
          </a:effectRef>
          <a:fontRef idx="minor">
            <a:schemeClr val="lt1"/>
          </a:fontRef>
        </p:style>
        <p:txBody>
          <a:bodyPr spcFirstLastPara="0" vert="horz" wrap="square" lIns="107238" tIns="107238" rIns="1282549" bIns="107238" numCol="1" spcCol="1270" anchor="ctr" anchorCtr="0">
            <a:noAutofit/>
          </a:bodyPr>
          <a:lstStyle/>
          <a:p>
            <a:pPr marL="0" lvl="0" indent="0" algn="l" defTabSz="977900">
              <a:lnSpc>
                <a:spcPct val="90000"/>
              </a:lnSpc>
              <a:spcBef>
                <a:spcPct val="0"/>
              </a:spcBef>
              <a:spcAft>
                <a:spcPct val="35000"/>
              </a:spcAft>
              <a:buNone/>
            </a:pPr>
            <a:r>
              <a:rPr lang="en-US" sz="2800" kern="1200" dirty="0">
                <a:solidFill>
                  <a:schemeClr val="accent5">
                    <a:lumMod val="50000"/>
                  </a:schemeClr>
                </a:solidFill>
              </a:rPr>
              <a:t>Check school PTA Reflections budget</a:t>
            </a:r>
          </a:p>
        </p:txBody>
      </p:sp>
      <p:sp>
        <p:nvSpPr>
          <p:cNvPr id="14" name="TextBox 13">
            <a:extLst>
              <a:ext uri="{FF2B5EF4-FFF2-40B4-BE49-F238E27FC236}">
                <a16:creationId xmlns:a16="http://schemas.microsoft.com/office/drawing/2014/main" id="{074F6B0E-67EF-4285-95BF-9BBCB55E6377}"/>
              </a:ext>
            </a:extLst>
          </p:cNvPr>
          <p:cNvSpPr txBox="1"/>
          <p:nvPr/>
        </p:nvSpPr>
        <p:spPr>
          <a:xfrm>
            <a:off x="677681" y="2013227"/>
            <a:ext cx="11514319" cy="4401205"/>
          </a:xfrm>
          <a:prstGeom prst="rect">
            <a:avLst/>
          </a:prstGeom>
          <a:noFill/>
        </p:spPr>
        <p:txBody>
          <a:bodyPr wrap="square" rtlCol="0">
            <a:spAutoFit/>
          </a:bodyPr>
          <a:lstStyle/>
          <a:p>
            <a:r>
              <a:rPr lang="en-US" sz="2000" dirty="0"/>
              <a:t>Reflections is an annual program, and your school should have a line item in their budget.</a:t>
            </a:r>
          </a:p>
          <a:p>
            <a:r>
              <a:rPr lang="en-US" sz="2000" dirty="0"/>
              <a:t>Common expenses are:</a:t>
            </a:r>
          </a:p>
          <a:p>
            <a:endParaRPr lang="en-US" sz="2000" dirty="0"/>
          </a:p>
          <a:p>
            <a:pPr marL="1203325" indent="-285750">
              <a:lnSpc>
                <a:spcPct val="150000"/>
              </a:lnSpc>
              <a:buSzPct val="75000"/>
              <a:buFont typeface="Wingdings" panose="05000000000000000000" pitchFamily="2" charset="2"/>
              <a:buChar char="q"/>
            </a:pPr>
            <a:r>
              <a:rPr lang="en-US" sz="2000" dirty="0"/>
              <a:t>Participation ribbons and certificates</a:t>
            </a:r>
          </a:p>
          <a:p>
            <a:pPr marL="1203325" indent="-285750">
              <a:lnSpc>
                <a:spcPct val="150000"/>
              </a:lnSpc>
              <a:buSzPct val="75000"/>
              <a:buFont typeface="Wingdings" panose="05000000000000000000" pitchFamily="2" charset="2"/>
              <a:buChar char="q"/>
            </a:pPr>
            <a:r>
              <a:rPr lang="en-US" sz="2000" dirty="0"/>
              <a:t>Reception refreshments</a:t>
            </a:r>
          </a:p>
          <a:p>
            <a:pPr marL="1203325" indent="-285750">
              <a:lnSpc>
                <a:spcPct val="150000"/>
              </a:lnSpc>
              <a:buSzPct val="75000"/>
              <a:buFont typeface="Wingdings" panose="05000000000000000000" pitchFamily="2" charset="2"/>
              <a:buChar char="q"/>
            </a:pPr>
            <a:r>
              <a:rPr lang="en-US" sz="2000" dirty="0"/>
              <a:t>Reception/display decorations</a:t>
            </a:r>
          </a:p>
          <a:p>
            <a:pPr marL="1203325" indent="-285750">
              <a:lnSpc>
                <a:spcPct val="150000"/>
              </a:lnSpc>
              <a:buSzPct val="75000"/>
              <a:buFont typeface="Wingdings" panose="05000000000000000000" pitchFamily="2" charset="2"/>
              <a:buChar char="q"/>
            </a:pPr>
            <a:r>
              <a:rPr lang="en-US" sz="2000" dirty="0"/>
              <a:t>Misc. art supplies, mounting material, page protectors, and cellophane wrapping</a:t>
            </a:r>
          </a:p>
          <a:p>
            <a:pPr marL="1203325" indent="-285750">
              <a:lnSpc>
                <a:spcPct val="150000"/>
              </a:lnSpc>
              <a:buSzPct val="75000"/>
              <a:buFont typeface="Wingdings" panose="05000000000000000000" pitchFamily="2" charset="2"/>
              <a:buChar char="q"/>
            </a:pPr>
            <a:r>
              <a:rPr lang="en-US" sz="2000" dirty="0"/>
              <a:t>Tokens of appreciation for judges</a:t>
            </a:r>
          </a:p>
          <a:p>
            <a:pPr marL="1203325" indent="-285750">
              <a:lnSpc>
                <a:spcPct val="150000"/>
              </a:lnSpc>
              <a:buSzPct val="75000"/>
              <a:buFont typeface="Wingdings" panose="05000000000000000000" pitchFamily="2" charset="2"/>
              <a:buChar char="q"/>
            </a:pPr>
            <a:r>
              <a:rPr lang="en-US" sz="2000" dirty="0"/>
              <a:t>X-Large heavy-duty art portfolio if you don’t currently have one or need a new one</a:t>
            </a:r>
          </a:p>
          <a:p>
            <a:endParaRPr lang="en-US" sz="2000" dirty="0"/>
          </a:p>
          <a:p>
            <a:r>
              <a:rPr lang="en-US" sz="2000" dirty="0"/>
              <a:t>	</a:t>
            </a:r>
          </a:p>
        </p:txBody>
      </p:sp>
    </p:spTree>
    <p:extLst>
      <p:ext uri="{BB962C8B-B14F-4D97-AF65-F5344CB8AC3E}">
        <p14:creationId xmlns:p14="http://schemas.microsoft.com/office/powerpoint/2010/main" val="2035995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Getting Started</a:t>
            </a:r>
          </a:p>
        </p:txBody>
      </p:sp>
      <p:sp>
        <p:nvSpPr>
          <p:cNvPr id="9" name="Freeform: Shape 8">
            <a:extLst>
              <a:ext uri="{FF2B5EF4-FFF2-40B4-BE49-F238E27FC236}">
                <a16:creationId xmlns:a16="http://schemas.microsoft.com/office/drawing/2014/main" id="{8AB84CBD-E453-456C-B59A-A62732F20713}"/>
              </a:ext>
            </a:extLst>
          </p:cNvPr>
          <p:cNvSpPr/>
          <p:nvPr/>
        </p:nvSpPr>
        <p:spPr>
          <a:xfrm>
            <a:off x="324755" y="1290649"/>
            <a:ext cx="7315200" cy="457200"/>
          </a:xfrm>
          <a:custGeom>
            <a:avLst/>
            <a:gdLst>
              <a:gd name="connsiteX0" fmla="*/ 0 w 8779484"/>
              <a:gd name="connsiteY0" fmla="*/ 79954 h 799538"/>
              <a:gd name="connsiteX1" fmla="*/ 79954 w 8779484"/>
              <a:gd name="connsiteY1" fmla="*/ 0 h 799538"/>
              <a:gd name="connsiteX2" fmla="*/ 8699530 w 8779484"/>
              <a:gd name="connsiteY2" fmla="*/ 0 h 799538"/>
              <a:gd name="connsiteX3" fmla="*/ 8779484 w 8779484"/>
              <a:gd name="connsiteY3" fmla="*/ 79954 h 799538"/>
              <a:gd name="connsiteX4" fmla="*/ 8779484 w 8779484"/>
              <a:gd name="connsiteY4" fmla="*/ 719584 h 799538"/>
              <a:gd name="connsiteX5" fmla="*/ 8699530 w 8779484"/>
              <a:gd name="connsiteY5" fmla="*/ 799538 h 799538"/>
              <a:gd name="connsiteX6" fmla="*/ 79954 w 8779484"/>
              <a:gd name="connsiteY6" fmla="*/ 799538 h 799538"/>
              <a:gd name="connsiteX7" fmla="*/ 0 w 8779484"/>
              <a:gd name="connsiteY7" fmla="*/ 719584 h 799538"/>
              <a:gd name="connsiteX8" fmla="*/ 0 w 8779484"/>
              <a:gd name="connsiteY8" fmla="*/ 79954 h 7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9484" h="799538">
                <a:moveTo>
                  <a:pt x="0" y="79954"/>
                </a:moveTo>
                <a:cubicBezTo>
                  <a:pt x="0" y="35797"/>
                  <a:pt x="35797" y="0"/>
                  <a:pt x="79954" y="0"/>
                </a:cubicBezTo>
                <a:lnTo>
                  <a:pt x="8699530" y="0"/>
                </a:lnTo>
                <a:cubicBezTo>
                  <a:pt x="8743687" y="0"/>
                  <a:pt x="8779484" y="35797"/>
                  <a:pt x="8779484" y="79954"/>
                </a:cubicBezTo>
                <a:lnTo>
                  <a:pt x="8779484" y="719584"/>
                </a:lnTo>
                <a:cubicBezTo>
                  <a:pt x="8779484" y="763741"/>
                  <a:pt x="8743687" y="799538"/>
                  <a:pt x="8699530" y="799538"/>
                </a:cubicBezTo>
                <a:lnTo>
                  <a:pt x="79954" y="799538"/>
                </a:lnTo>
                <a:cubicBezTo>
                  <a:pt x="35797" y="799538"/>
                  <a:pt x="0" y="763741"/>
                  <a:pt x="0" y="719584"/>
                </a:cubicBezTo>
                <a:lnTo>
                  <a:pt x="0" y="79954"/>
                </a:lnTo>
                <a:close/>
              </a:path>
            </a:pathLst>
          </a:custGeom>
          <a:solidFill>
            <a:schemeClr val="accent3">
              <a:lumMod val="75000"/>
            </a:schemeClr>
          </a:solidFill>
        </p:spPr>
        <p:style>
          <a:lnRef idx="2">
            <a:schemeClr val="lt1">
              <a:hueOff val="0"/>
              <a:satOff val="0"/>
              <a:lumOff val="0"/>
              <a:alphaOff val="0"/>
            </a:schemeClr>
          </a:lnRef>
          <a:fillRef idx="1">
            <a:scrgbClr r="0" g="0" b="0"/>
          </a:fillRef>
          <a:effectRef idx="0">
            <a:schemeClr val="accent5">
              <a:hueOff val="-9900071"/>
              <a:satOff val="0"/>
              <a:lumOff val="14902"/>
              <a:alphaOff val="0"/>
            </a:schemeClr>
          </a:effectRef>
          <a:fontRef idx="minor">
            <a:schemeClr val="lt1"/>
          </a:fontRef>
        </p:style>
        <p:txBody>
          <a:bodyPr spcFirstLastPara="0" vert="horz" wrap="square" lIns="107238" tIns="107238" rIns="1282549" bIns="107238" numCol="1" spcCol="1270" anchor="ctr" anchorCtr="0">
            <a:noAutofit/>
          </a:bodyPr>
          <a:lstStyle/>
          <a:p>
            <a:pPr marL="0" lvl="0" indent="0" algn="l" defTabSz="977900">
              <a:lnSpc>
                <a:spcPct val="90000"/>
              </a:lnSpc>
              <a:spcBef>
                <a:spcPct val="0"/>
              </a:spcBef>
              <a:spcAft>
                <a:spcPct val="35000"/>
              </a:spcAft>
              <a:buNone/>
            </a:pPr>
            <a:r>
              <a:rPr lang="en-US" sz="2800" kern="1200" dirty="0"/>
              <a:t>Begin contacting potential judges </a:t>
            </a:r>
          </a:p>
        </p:txBody>
      </p:sp>
      <p:sp>
        <p:nvSpPr>
          <p:cNvPr id="14" name="TextBox 13">
            <a:extLst>
              <a:ext uri="{FF2B5EF4-FFF2-40B4-BE49-F238E27FC236}">
                <a16:creationId xmlns:a16="http://schemas.microsoft.com/office/drawing/2014/main" id="{17F165EA-9882-43C7-A10B-076CD24F3CEC}"/>
              </a:ext>
            </a:extLst>
          </p:cNvPr>
          <p:cNvSpPr txBox="1"/>
          <p:nvPr/>
        </p:nvSpPr>
        <p:spPr>
          <a:xfrm>
            <a:off x="240534" y="1841242"/>
            <a:ext cx="11514319" cy="5016758"/>
          </a:xfrm>
          <a:prstGeom prst="rect">
            <a:avLst/>
          </a:prstGeom>
          <a:noFill/>
        </p:spPr>
        <p:txBody>
          <a:bodyPr wrap="square" rtlCol="0">
            <a:spAutoFit/>
          </a:bodyPr>
          <a:lstStyle/>
          <a:p>
            <a:r>
              <a:rPr lang="en-US" sz="2000" dirty="0"/>
              <a:t>Each category needs judges with experience in that artform to assess your students’ entries. If they are not a professional in the medium, they should have depth of experience/skills/knowledge. Begin identifying past and potential new judges and provide them your dates.</a:t>
            </a:r>
          </a:p>
          <a:p>
            <a:endParaRPr lang="en-US" sz="2000" dirty="0"/>
          </a:p>
          <a:p>
            <a:r>
              <a:rPr lang="en-US" sz="2000" b="1" dirty="0"/>
              <a:t>Factor time in your calendar schedule between judging and the district turn-in date to ready artwork that is moving on.</a:t>
            </a:r>
          </a:p>
          <a:p>
            <a:endParaRPr lang="en-US" sz="2000" dirty="0"/>
          </a:p>
          <a:p>
            <a:r>
              <a:rPr lang="en-US" sz="2000" dirty="0"/>
              <a:t>If you cannot find judges for each category, contact us for help. (Note, you may not need judges for every category.)</a:t>
            </a:r>
          </a:p>
          <a:p>
            <a:endParaRPr lang="en-US" sz="2000" dirty="0"/>
          </a:p>
          <a:p>
            <a:endParaRPr lang="en-US" sz="2000" dirty="0"/>
          </a:p>
          <a:p>
            <a:endParaRPr lang="en-US" sz="2000" dirty="0"/>
          </a:p>
          <a:p>
            <a:endParaRPr lang="en-US" sz="2000" dirty="0"/>
          </a:p>
          <a:p>
            <a:r>
              <a:rPr lang="en-US" sz="2000" dirty="0"/>
              <a:t>(More on judging in an upcoming slide.)</a:t>
            </a:r>
          </a:p>
          <a:p>
            <a:endParaRPr lang="en-US" sz="2000" dirty="0"/>
          </a:p>
          <a:p>
            <a:r>
              <a:rPr lang="en-US" sz="2000" dirty="0"/>
              <a:t>	</a:t>
            </a:r>
          </a:p>
        </p:txBody>
      </p:sp>
      <p:grpSp>
        <p:nvGrpSpPr>
          <p:cNvPr id="5" name="Group 4">
            <a:extLst>
              <a:ext uri="{FF2B5EF4-FFF2-40B4-BE49-F238E27FC236}">
                <a16:creationId xmlns:a16="http://schemas.microsoft.com/office/drawing/2014/main" id="{078E37BC-EFC0-4D35-97D1-E081E697402A}"/>
              </a:ext>
            </a:extLst>
          </p:cNvPr>
          <p:cNvGrpSpPr/>
          <p:nvPr/>
        </p:nvGrpSpPr>
        <p:grpSpPr>
          <a:xfrm>
            <a:off x="3692496" y="4795266"/>
            <a:ext cx="4610393" cy="627063"/>
            <a:chOff x="3734719" y="3635566"/>
            <a:chExt cx="4610393" cy="627063"/>
          </a:xfrm>
        </p:grpSpPr>
        <p:pic>
          <p:nvPicPr>
            <p:cNvPr id="6" name="Picture 3" descr="Look-Within-eye-logo">
              <a:extLst>
                <a:ext uri="{FF2B5EF4-FFF2-40B4-BE49-F238E27FC236}">
                  <a16:creationId xmlns:a16="http://schemas.microsoft.com/office/drawing/2014/main" id="{8ED2439F-7DA9-4D58-ADB3-40EEE156A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717" t="85843"/>
            <a:stretch>
              <a:fillRect/>
            </a:stretch>
          </p:blipFill>
          <p:spPr bwMode="auto">
            <a:xfrm>
              <a:off x="5280944" y="3635566"/>
              <a:ext cx="3064168" cy="6270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descr="Look-Within-eye-logo">
              <a:extLst>
                <a:ext uri="{FF2B5EF4-FFF2-40B4-BE49-F238E27FC236}">
                  <a16:creationId xmlns:a16="http://schemas.microsoft.com/office/drawing/2014/main" id="{86646EB4-5E23-42F2-9C21-69DB61E45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843" r="66512"/>
            <a:stretch>
              <a:fillRect/>
            </a:stretch>
          </p:blipFill>
          <p:spPr bwMode="auto">
            <a:xfrm>
              <a:off x="3734719" y="3635566"/>
              <a:ext cx="1546225" cy="6270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3214781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41F02D2-FBF9-4DCA-BD01-CAEC8038699C}"/>
              </a:ext>
            </a:extLst>
          </p:cNvPr>
          <p:cNvSpPr txBox="1"/>
          <p:nvPr/>
        </p:nvSpPr>
        <p:spPr>
          <a:xfrm>
            <a:off x="240534" y="1369209"/>
            <a:ext cx="11514319" cy="3170099"/>
          </a:xfrm>
          <a:prstGeom prst="rect">
            <a:avLst/>
          </a:prstGeom>
          <a:noFill/>
        </p:spPr>
        <p:txBody>
          <a:bodyPr wrap="square" rtlCol="0">
            <a:spAutoFit/>
          </a:bodyPr>
          <a:lstStyle/>
          <a:p>
            <a:r>
              <a:rPr lang="en-US" sz="2000" dirty="0"/>
              <a:t>Use all your school’s methods of communication to advertise Reflections and promote the program.</a:t>
            </a:r>
          </a:p>
          <a:p>
            <a:endParaRPr lang="en-US" sz="2000" dirty="0"/>
          </a:p>
          <a:p>
            <a:r>
              <a:rPr lang="en-US" sz="2000" dirty="0"/>
              <a:t>Link program rules and student entry form as much</a:t>
            </a:r>
            <a:br>
              <a:rPr lang="en-US" sz="2000" dirty="0"/>
            </a:br>
            <a:r>
              <a:rPr lang="en-US" sz="2000" dirty="0"/>
              <a:t>as possible.</a:t>
            </a:r>
          </a:p>
          <a:p>
            <a:r>
              <a:rPr lang="en-US" sz="2000" dirty="0"/>
              <a:t>Theme logo graphics can be</a:t>
            </a:r>
            <a:br>
              <a:rPr lang="en-US" sz="2000" dirty="0"/>
            </a:br>
            <a:r>
              <a:rPr lang="en-US" sz="2000" dirty="0"/>
              <a:t>found on the state and national</a:t>
            </a:r>
            <a:br>
              <a:rPr lang="en-US" sz="2000" dirty="0"/>
            </a:br>
            <a:r>
              <a:rPr lang="en-US" sz="2000" dirty="0"/>
              <a:t>websites.</a:t>
            </a:r>
          </a:p>
          <a:p>
            <a:endParaRPr lang="en-US" sz="2000" dirty="0"/>
          </a:p>
          <a:p>
            <a:endParaRPr lang="en-US" sz="2000" dirty="0"/>
          </a:p>
          <a:p>
            <a:r>
              <a:rPr lang="en-US" sz="2000" dirty="0"/>
              <a:t>	</a:t>
            </a:r>
          </a:p>
        </p:txBody>
      </p:sp>
      <p:sp>
        <p:nvSpPr>
          <p:cNvPr id="26" name="Rectangle 25">
            <a:extLst>
              <a:ext uri="{FF2B5EF4-FFF2-40B4-BE49-F238E27FC236}">
                <a16:creationId xmlns:a16="http://schemas.microsoft.com/office/drawing/2014/main" id="{E07EDCE3-B617-4460-B5A5-91688D8CB65C}"/>
              </a:ext>
            </a:extLst>
          </p:cNvPr>
          <p:cNvSpPr/>
          <p:nvPr/>
        </p:nvSpPr>
        <p:spPr>
          <a:xfrm>
            <a:off x="3842635" y="3011922"/>
            <a:ext cx="3558101" cy="1919571"/>
          </a:xfrm>
          <a:prstGeom prst="rect">
            <a:avLst/>
          </a:prstGeom>
        </p:spPr>
        <p:style>
          <a:lnRef idx="0">
            <a:schemeClr val="accent5"/>
          </a:lnRef>
          <a:fillRef idx="3">
            <a:schemeClr val="accent5"/>
          </a:fillRef>
          <a:effectRef idx="3">
            <a:schemeClr val="accent5"/>
          </a:effectRef>
          <a:fontRef idx="minor">
            <a:schemeClr val="lt1"/>
          </a:fontRef>
        </p:style>
      </p:sp>
      <p:sp>
        <p:nvSpPr>
          <p:cNvPr id="32" name="Rectangle 31">
            <a:extLst>
              <a:ext uri="{FF2B5EF4-FFF2-40B4-BE49-F238E27FC236}">
                <a16:creationId xmlns:a16="http://schemas.microsoft.com/office/drawing/2014/main" id="{E62A6A8B-91E0-44D5-89FD-165F1B5A7CFD}"/>
              </a:ext>
            </a:extLst>
          </p:cNvPr>
          <p:cNvSpPr/>
          <p:nvPr/>
        </p:nvSpPr>
        <p:spPr>
          <a:xfrm>
            <a:off x="7549180" y="3037574"/>
            <a:ext cx="2570032" cy="1515992"/>
          </a:xfrm>
          <a:prstGeom prst="rect">
            <a:avLst/>
          </a:prstGeom>
        </p:spPr>
        <p:style>
          <a:lnRef idx="0">
            <a:schemeClr val="accent1"/>
          </a:lnRef>
          <a:fillRef idx="3">
            <a:schemeClr val="accent1"/>
          </a:fillRef>
          <a:effectRef idx="3">
            <a:schemeClr val="accent1"/>
          </a:effectRef>
          <a:fontRef idx="minor">
            <a:schemeClr val="lt1"/>
          </a:fontRef>
        </p:style>
      </p:sp>
      <p:sp>
        <p:nvSpPr>
          <p:cNvPr id="35" name="Rectangle 34">
            <a:extLst>
              <a:ext uri="{FF2B5EF4-FFF2-40B4-BE49-F238E27FC236}">
                <a16:creationId xmlns:a16="http://schemas.microsoft.com/office/drawing/2014/main" id="{0A47247D-8185-4F6D-B81D-020017F2524F}"/>
              </a:ext>
            </a:extLst>
          </p:cNvPr>
          <p:cNvSpPr/>
          <p:nvPr/>
        </p:nvSpPr>
        <p:spPr>
          <a:xfrm>
            <a:off x="1531597" y="3754360"/>
            <a:ext cx="2172670" cy="2125909"/>
          </a:xfrm>
          <a:prstGeom prst="rect">
            <a:avLst/>
          </a:prstGeom>
          <a:solidFill>
            <a:schemeClr val="bg2"/>
          </a:solidFill>
        </p:spPr>
        <p:style>
          <a:lnRef idx="0">
            <a:schemeClr val="accent5"/>
          </a:lnRef>
          <a:fillRef idx="3">
            <a:schemeClr val="accent5"/>
          </a:fillRef>
          <a:effectRef idx="3">
            <a:schemeClr val="accent5"/>
          </a:effectRef>
          <a:fontRef idx="minor">
            <a:schemeClr val="lt1"/>
          </a:fontRef>
        </p:style>
      </p:sp>
      <p:sp>
        <p:nvSpPr>
          <p:cNvPr id="38" name="Rectangle 37">
            <a:extLst>
              <a:ext uri="{FF2B5EF4-FFF2-40B4-BE49-F238E27FC236}">
                <a16:creationId xmlns:a16="http://schemas.microsoft.com/office/drawing/2014/main" id="{40C4C1D8-EDFE-4625-8C79-F2EBBD4F949C}"/>
              </a:ext>
            </a:extLst>
          </p:cNvPr>
          <p:cNvSpPr/>
          <p:nvPr/>
        </p:nvSpPr>
        <p:spPr>
          <a:xfrm>
            <a:off x="6685869" y="5046098"/>
            <a:ext cx="1399385" cy="1137164"/>
          </a:xfrm>
          <a:prstGeom prst="rect">
            <a:avLst/>
          </a:prstGeom>
        </p:spPr>
        <p:style>
          <a:lnRef idx="0">
            <a:schemeClr val="accent2"/>
          </a:lnRef>
          <a:fillRef idx="3">
            <a:schemeClr val="accent2"/>
          </a:fillRef>
          <a:effectRef idx="3">
            <a:schemeClr val="accent2"/>
          </a:effectRef>
          <a:fontRef idx="minor">
            <a:schemeClr val="lt1"/>
          </a:fontRef>
        </p:style>
      </p:sp>
      <p:sp>
        <p:nvSpPr>
          <p:cNvPr id="41" name="Rectangle 40">
            <a:extLst>
              <a:ext uri="{FF2B5EF4-FFF2-40B4-BE49-F238E27FC236}">
                <a16:creationId xmlns:a16="http://schemas.microsoft.com/office/drawing/2014/main" id="{3B1ECEE7-E6AD-49D1-9E68-975FFE352D99}"/>
              </a:ext>
            </a:extLst>
          </p:cNvPr>
          <p:cNvSpPr/>
          <p:nvPr/>
        </p:nvSpPr>
        <p:spPr>
          <a:xfrm>
            <a:off x="3964524" y="5046098"/>
            <a:ext cx="1888235" cy="1068909"/>
          </a:xfrm>
          <a:prstGeom prst="rect">
            <a:avLst/>
          </a:prstGeom>
          <a:solidFill>
            <a:srgbClr val="C00000"/>
          </a:solidFill>
        </p:spPr>
        <p:style>
          <a:lnRef idx="0">
            <a:schemeClr val="accent3"/>
          </a:lnRef>
          <a:fillRef idx="3">
            <a:schemeClr val="accent3"/>
          </a:fillRef>
          <a:effectRef idx="3">
            <a:schemeClr val="accent3"/>
          </a:effectRef>
          <a:fontRef idx="minor">
            <a:schemeClr val="lt1"/>
          </a:fontRef>
        </p:style>
      </p:sp>
      <p:sp>
        <p:nvSpPr>
          <p:cNvPr id="44" name="Rectangle 43">
            <a:extLst>
              <a:ext uri="{FF2B5EF4-FFF2-40B4-BE49-F238E27FC236}">
                <a16:creationId xmlns:a16="http://schemas.microsoft.com/office/drawing/2014/main" id="{3C1E3DBD-C30D-4D39-BA7D-CF90C1DA0B60}"/>
              </a:ext>
            </a:extLst>
          </p:cNvPr>
          <p:cNvSpPr/>
          <p:nvPr/>
        </p:nvSpPr>
        <p:spPr>
          <a:xfrm>
            <a:off x="5888794" y="1898303"/>
            <a:ext cx="2283154" cy="998968"/>
          </a:xfrm>
          <a:prstGeom prst="rect">
            <a:avLst/>
          </a:prstGeom>
        </p:spPr>
        <p:style>
          <a:lnRef idx="0">
            <a:schemeClr val="accent6"/>
          </a:lnRef>
          <a:fillRef idx="3">
            <a:schemeClr val="accent6"/>
          </a:fillRef>
          <a:effectRef idx="3">
            <a:schemeClr val="accent6"/>
          </a:effectRef>
          <a:fontRef idx="minor">
            <a:schemeClr val="lt1"/>
          </a:fontRef>
        </p:style>
      </p:sp>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Promoting Your Program</a:t>
            </a:r>
          </a:p>
        </p:txBody>
      </p:sp>
      <p:sp>
        <p:nvSpPr>
          <p:cNvPr id="43" name="Freeform: Shape 42">
            <a:extLst>
              <a:ext uri="{FF2B5EF4-FFF2-40B4-BE49-F238E27FC236}">
                <a16:creationId xmlns:a16="http://schemas.microsoft.com/office/drawing/2014/main" id="{6A552B50-0EDC-4678-B75D-2E02EB48FCF3}"/>
              </a:ext>
            </a:extLst>
          </p:cNvPr>
          <p:cNvSpPr/>
          <p:nvPr/>
        </p:nvSpPr>
        <p:spPr>
          <a:xfrm>
            <a:off x="4568133" y="5357038"/>
            <a:ext cx="1057108" cy="298721"/>
          </a:xfrm>
          <a:custGeom>
            <a:avLst/>
            <a:gdLst>
              <a:gd name="connsiteX0" fmla="*/ 0 w 1057108"/>
              <a:gd name="connsiteY0" fmla="*/ 0 h 298721"/>
              <a:gd name="connsiteX1" fmla="*/ 1057108 w 1057108"/>
              <a:gd name="connsiteY1" fmla="*/ 0 h 298721"/>
              <a:gd name="connsiteX2" fmla="*/ 1057108 w 1057108"/>
              <a:gd name="connsiteY2" fmla="*/ 298721 h 298721"/>
              <a:gd name="connsiteX3" fmla="*/ 0 w 1057108"/>
              <a:gd name="connsiteY3" fmla="*/ 298721 h 298721"/>
              <a:gd name="connsiteX4" fmla="*/ 0 w 1057108"/>
              <a:gd name="connsiteY4" fmla="*/ 0 h 29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108" h="298721">
                <a:moveTo>
                  <a:pt x="0" y="0"/>
                </a:moveTo>
                <a:lnTo>
                  <a:pt x="1057108" y="0"/>
                </a:lnTo>
                <a:lnTo>
                  <a:pt x="1057108" y="298721"/>
                </a:lnTo>
                <a:lnTo>
                  <a:pt x="0" y="298721"/>
                </a:lnTo>
                <a:lnTo>
                  <a:pt x="0" y="0"/>
                </a:lnTo>
                <a:close/>
              </a:path>
            </a:pathLst>
          </a:custGeom>
          <a:noFill/>
          <a:ln>
            <a:noFill/>
          </a:ln>
          <a:sp3d/>
        </p:spPr>
        <p:style>
          <a:lnRef idx="0">
            <a:scrgbClr r="0" g="0" b="0"/>
          </a:lnRef>
          <a:fillRef idx="1">
            <a:scrgbClr r="0" g="0" b="0"/>
          </a:fillRef>
          <a:effectRef idx="2">
            <a:schemeClr val="accent5">
              <a:tint val="50000"/>
              <a:hueOff val="-10594760"/>
              <a:satOff val="30336"/>
              <a:lumOff val="16644"/>
              <a:alphaOff val="0"/>
            </a:schemeClr>
          </a:effectRef>
          <a:fontRef idx="minor">
            <a:schemeClr val="lt1">
              <a:hueOff val="0"/>
              <a:satOff val="0"/>
              <a:lumOff val="0"/>
              <a:alphaOff val="0"/>
            </a:schemeClr>
          </a:fontRef>
        </p:style>
        <p:txBody>
          <a:bodyPr spcFirstLastPara="0" vert="horz" wrap="square" lIns="40005" tIns="13335" rIns="40005" bIns="0" numCol="1" spcCol="1270" anchor="b" anchorCtr="0">
            <a:noAutofit/>
          </a:bodyPr>
          <a:lstStyle/>
          <a:p>
            <a:pPr marL="0" lvl="0" indent="0" algn="r" defTabSz="933450">
              <a:lnSpc>
                <a:spcPct val="90000"/>
              </a:lnSpc>
              <a:spcBef>
                <a:spcPct val="0"/>
              </a:spcBef>
              <a:spcAft>
                <a:spcPct val="35000"/>
              </a:spcAft>
              <a:buNone/>
            </a:pPr>
            <a:endParaRPr lang="en-US" sz="2100" kern="1200"/>
          </a:p>
        </p:txBody>
      </p:sp>
      <p:pic>
        <p:nvPicPr>
          <p:cNvPr id="46" name="Graphic 45" descr="Chat">
            <a:extLst>
              <a:ext uri="{FF2B5EF4-FFF2-40B4-BE49-F238E27FC236}">
                <a16:creationId xmlns:a16="http://schemas.microsoft.com/office/drawing/2014/main" id="{0D204CD7-EF60-4D29-9D1F-050B7CF914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7282" y="1802960"/>
            <a:ext cx="1234613" cy="1234613"/>
          </a:xfrm>
          <a:prstGeom prst="rect">
            <a:avLst/>
          </a:prstGeom>
        </p:spPr>
      </p:pic>
      <p:pic>
        <p:nvPicPr>
          <p:cNvPr id="48" name="Graphic 47" descr="Megaphone">
            <a:extLst>
              <a:ext uri="{FF2B5EF4-FFF2-40B4-BE49-F238E27FC236}">
                <a16:creationId xmlns:a16="http://schemas.microsoft.com/office/drawing/2014/main" id="{F04ECF79-0E37-4E94-BA83-E37B5188E6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26775">
            <a:off x="4081833" y="4874953"/>
            <a:ext cx="1013641" cy="1013641"/>
          </a:xfrm>
          <a:prstGeom prst="rect">
            <a:avLst/>
          </a:prstGeom>
        </p:spPr>
      </p:pic>
      <p:pic>
        <p:nvPicPr>
          <p:cNvPr id="50" name="Graphic 49" descr="Newspaper">
            <a:extLst>
              <a:ext uri="{FF2B5EF4-FFF2-40B4-BE49-F238E27FC236}">
                <a16:creationId xmlns:a16="http://schemas.microsoft.com/office/drawing/2014/main" id="{A1D313CD-011E-4D59-87B5-8D77576158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22610">
            <a:off x="7640141" y="2983117"/>
            <a:ext cx="1328813" cy="1592034"/>
          </a:xfrm>
          <a:prstGeom prst="rect">
            <a:avLst/>
          </a:prstGeom>
        </p:spPr>
      </p:pic>
      <p:pic>
        <p:nvPicPr>
          <p:cNvPr id="54" name="Graphic 53" descr="Laptop">
            <a:extLst>
              <a:ext uri="{FF2B5EF4-FFF2-40B4-BE49-F238E27FC236}">
                <a16:creationId xmlns:a16="http://schemas.microsoft.com/office/drawing/2014/main" id="{3BC66581-54CF-4027-9CB9-AA1398650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7439" y="4257236"/>
            <a:ext cx="1617810" cy="1617810"/>
          </a:xfrm>
          <a:prstGeom prst="rect">
            <a:avLst/>
          </a:prstGeom>
        </p:spPr>
      </p:pic>
      <p:pic>
        <p:nvPicPr>
          <p:cNvPr id="56" name="Graphic 55" descr="Smart Phone">
            <a:extLst>
              <a:ext uri="{FF2B5EF4-FFF2-40B4-BE49-F238E27FC236}">
                <a16:creationId xmlns:a16="http://schemas.microsoft.com/office/drawing/2014/main" id="{08CC9471-F7A8-4E82-A7B7-6C1867B366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826839">
            <a:off x="3818300" y="3076651"/>
            <a:ext cx="1698786" cy="1698786"/>
          </a:xfrm>
          <a:prstGeom prst="rect">
            <a:avLst/>
          </a:prstGeom>
        </p:spPr>
      </p:pic>
      <p:sp>
        <p:nvSpPr>
          <p:cNvPr id="57" name="TextBox 56">
            <a:extLst>
              <a:ext uri="{FF2B5EF4-FFF2-40B4-BE49-F238E27FC236}">
                <a16:creationId xmlns:a16="http://schemas.microsoft.com/office/drawing/2014/main" id="{D5984DD2-3A4B-4CCD-A4B8-49B679E4DB76}"/>
              </a:ext>
            </a:extLst>
          </p:cNvPr>
          <p:cNvSpPr txBox="1"/>
          <p:nvPr/>
        </p:nvSpPr>
        <p:spPr>
          <a:xfrm>
            <a:off x="1553020" y="3994259"/>
            <a:ext cx="2172670" cy="646331"/>
          </a:xfrm>
          <a:prstGeom prst="rect">
            <a:avLst/>
          </a:prstGeom>
          <a:noFill/>
        </p:spPr>
        <p:txBody>
          <a:bodyPr wrap="square" rtlCol="0">
            <a:spAutoFit/>
          </a:bodyPr>
          <a:lstStyle/>
          <a:p>
            <a:pPr algn="ctr"/>
            <a:r>
              <a:rPr lang="en-US" dirty="0">
                <a:solidFill>
                  <a:schemeClr val="bg1"/>
                </a:solidFill>
              </a:rPr>
              <a:t>PTSA and school websites</a:t>
            </a:r>
          </a:p>
        </p:txBody>
      </p:sp>
      <p:sp>
        <p:nvSpPr>
          <p:cNvPr id="58" name="TextBox 57">
            <a:extLst>
              <a:ext uri="{FF2B5EF4-FFF2-40B4-BE49-F238E27FC236}">
                <a16:creationId xmlns:a16="http://schemas.microsoft.com/office/drawing/2014/main" id="{78D06951-2F32-46A5-A191-4A953815DE8C}"/>
              </a:ext>
            </a:extLst>
          </p:cNvPr>
          <p:cNvSpPr txBox="1"/>
          <p:nvPr/>
        </p:nvSpPr>
        <p:spPr>
          <a:xfrm>
            <a:off x="3964523" y="5421072"/>
            <a:ext cx="1849109" cy="646331"/>
          </a:xfrm>
          <a:prstGeom prst="rect">
            <a:avLst/>
          </a:prstGeom>
          <a:noFill/>
        </p:spPr>
        <p:txBody>
          <a:bodyPr wrap="square" rtlCol="0">
            <a:spAutoFit/>
          </a:bodyPr>
          <a:lstStyle/>
          <a:p>
            <a:pPr algn="r"/>
            <a:r>
              <a:rPr lang="en-US" dirty="0">
                <a:solidFill>
                  <a:schemeClr val="bg1"/>
                </a:solidFill>
              </a:rPr>
              <a:t>Lunch</a:t>
            </a:r>
            <a:br>
              <a:rPr lang="en-US" dirty="0">
                <a:solidFill>
                  <a:schemeClr val="bg1"/>
                </a:solidFill>
              </a:rPr>
            </a:br>
            <a:r>
              <a:rPr lang="en-US" dirty="0">
                <a:solidFill>
                  <a:schemeClr val="bg1"/>
                </a:solidFill>
              </a:rPr>
              <a:t>announcements</a:t>
            </a:r>
          </a:p>
        </p:txBody>
      </p:sp>
      <p:sp>
        <p:nvSpPr>
          <p:cNvPr id="59" name="TextBox 58">
            <a:extLst>
              <a:ext uri="{FF2B5EF4-FFF2-40B4-BE49-F238E27FC236}">
                <a16:creationId xmlns:a16="http://schemas.microsoft.com/office/drawing/2014/main" id="{4835DCCB-3BAC-4EA0-970C-4AB001C5D812}"/>
              </a:ext>
            </a:extLst>
          </p:cNvPr>
          <p:cNvSpPr txBox="1"/>
          <p:nvPr/>
        </p:nvSpPr>
        <p:spPr>
          <a:xfrm>
            <a:off x="5039225" y="3368859"/>
            <a:ext cx="2172670" cy="646331"/>
          </a:xfrm>
          <a:prstGeom prst="rect">
            <a:avLst/>
          </a:prstGeom>
          <a:noFill/>
        </p:spPr>
        <p:txBody>
          <a:bodyPr wrap="square" rtlCol="0">
            <a:spAutoFit/>
          </a:bodyPr>
          <a:lstStyle/>
          <a:p>
            <a:pPr algn="ctr"/>
            <a:r>
              <a:rPr lang="en-US" dirty="0">
                <a:solidFill>
                  <a:schemeClr val="bg1"/>
                </a:solidFill>
              </a:rPr>
              <a:t>PTSA Facebook, Twitter, Instagram</a:t>
            </a:r>
          </a:p>
        </p:txBody>
      </p:sp>
      <p:sp>
        <p:nvSpPr>
          <p:cNvPr id="60" name="TextBox 59">
            <a:extLst>
              <a:ext uri="{FF2B5EF4-FFF2-40B4-BE49-F238E27FC236}">
                <a16:creationId xmlns:a16="http://schemas.microsoft.com/office/drawing/2014/main" id="{6F46A9BE-EA25-46B9-8E9E-BC25E3DC2CBC}"/>
              </a:ext>
            </a:extLst>
          </p:cNvPr>
          <p:cNvSpPr txBox="1"/>
          <p:nvPr/>
        </p:nvSpPr>
        <p:spPr>
          <a:xfrm>
            <a:off x="7093130" y="2061741"/>
            <a:ext cx="992123" cy="646331"/>
          </a:xfrm>
          <a:prstGeom prst="rect">
            <a:avLst/>
          </a:prstGeom>
          <a:noFill/>
        </p:spPr>
        <p:txBody>
          <a:bodyPr wrap="square" rtlCol="0">
            <a:spAutoFit/>
          </a:bodyPr>
          <a:lstStyle/>
          <a:p>
            <a:pPr algn="ctr"/>
            <a:r>
              <a:rPr lang="en-US" dirty="0">
                <a:solidFill>
                  <a:schemeClr val="bg1"/>
                </a:solidFill>
              </a:rPr>
              <a:t>Word of</a:t>
            </a:r>
            <a:br>
              <a:rPr lang="en-US" dirty="0">
                <a:solidFill>
                  <a:schemeClr val="bg1"/>
                </a:solidFill>
              </a:rPr>
            </a:br>
            <a:r>
              <a:rPr lang="en-US" dirty="0">
                <a:solidFill>
                  <a:schemeClr val="bg1"/>
                </a:solidFill>
              </a:rPr>
              <a:t>mouth</a:t>
            </a:r>
          </a:p>
        </p:txBody>
      </p:sp>
      <p:sp>
        <p:nvSpPr>
          <p:cNvPr id="62" name="TextBox 61">
            <a:extLst>
              <a:ext uri="{FF2B5EF4-FFF2-40B4-BE49-F238E27FC236}">
                <a16:creationId xmlns:a16="http://schemas.microsoft.com/office/drawing/2014/main" id="{95EBC524-B4F9-46B5-B389-9AD411BCCC84}"/>
              </a:ext>
            </a:extLst>
          </p:cNvPr>
          <p:cNvSpPr txBox="1"/>
          <p:nvPr/>
        </p:nvSpPr>
        <p:spPr>
          <a:xfrm>
            <a:off x="8709800" y="3333905"/>
            <a:ext cx="1472149" cy="923330"/>
          </a:xfrm>
          <a:prstGeom prst="rect">
            <a:avLst/>
          </a:prstGeom>
          <a:noFill/>
        </p:spPr>
        <p:txBody>
          <a:bodyPr wrap="square" rtlCol="0">
            <a:spAutoFit/>
          </a:bodyPr>
          <a:lstStyle/>
          <a:p>
            <a:pPr algn="ctr"/>
            <a:r>
              <a:rPr lang="en-US" dirty="0">
                <a:solidFill>
                  <a:schemeClr val="bg1"/>
                </a:solidFill>
              </a:rPr>
              <a:t>School</a:t>
            </a:r>
            <a:br>
              <a:rPr lang="en-US" dirty="0">
                <a:solidFill>
                  <a:schemeClr val="bg1"/>
                </a:solidFill>
              </a:rPr>
            </a:br>
            <a:r>
              <a:rPr lang="en-US" dirty="0">
                <a:solidFill>
                  <a:schemeClr val="bg1"/>
                </a:solidFill>
              </a:rPr>
              <a:t>newsletter/</a:t>
            </a:r>
            <a:br>
              <a:rPr lang="en-US" dirty="0">
                <a:solidFill>
                  <a:schemeClr val="bg1"/>
                </a:solidFill>
              </a:rPr>
            </a:br>
            <a:r>
              <a:rPr lang="en-US" dirty="0">
                <a:solidFill>
                  <a:schemeClr val="bg1"/>
                </a:solidFill>
              </a:rPr>
              <a:t>e-news</a:t>
            </a:r>
          </a:p>
        </p:txBody>
      </p:sp>
      <p:sp>
        <p:nvSpPr>
          <p:cNvPr id="63" name="Rectangle 62">
            <a:extLst>
              <a:ext uri="{FF2B5EF4-FFF2-40B4-BE49-F238E27FC236}">
                <a16:creationId xmlns:a16="http://schemas.microsoft.com/office/drawing/2014/main" id="{65F9882B-68AF-4052-90B9-07A65C680B8C}"/>
              </a:ext>
            </a:extLst>
          </p:cNvPr>
          <p:cNvSpPr/>
          <p:nvPr/>
        </p:nvSpPr>
        <p:spPr>
          <a:xfrm>
            <a:off x="10244689" y="2269781"/>
            <a:ext cx="1284825" cy="1535585"/>
          </a:xfrm>
          <a:prstGeom prst="rect">
            <a:avLst/>
          </a:prstGeom>
        </p:spPr>
        <p:style>
          <a:lnRef idx="0">
            <a:schemeClr val="accent2"/>
          </a:lnRef>
          <a:fillRef idx="3">
            <a:schemeClr val="accent2"/>
          </a:fillRef>
          <a:effectRef idx="3">
            <a:schemeClr val="accent2"/>
          </a:effectRef>
          <a:fontRef idx="minor">
            <a:schemeClr val="lt1"/>
          </a:fontRef>
        </p:style>
      </p:sp>
      <p:pic>
        <p:nvPicPr>
          <p:cNvPr id="52" name="Graphic 51" descr="Blackboard">
            <a:extLst>
              <a:ext uri="{FF2B5EF4-FFF2-40B4-BE49-F238E27FC236}">
                <a16:creationId xmlns:a16="http://schemas.microsoft.com/office/drawing/2014/main" id="{7C4B751F-91D6-4875-BAE2-635E96135A2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27126" y="2160342"/>
            <a:ext cx="1095313" cy="1095313"/>
          </a:xfrm>
          <a:prstGeom prst="rect">
            <a:avLst/>
          </a:prstGeom>
        </p:spPr>
      </p:pic>
      <p:sp>
        <p:nvSpPr>
          <p:cNvPr id="61" name="TextBox 60">
            <a:extLst>
              <a:ext uri="{FF2B5EF4-FFF2-40B4-BE49-F238E27FC236}">
                <a16:creationId xmlns:a16="http://schemas.microsoft.com/office/drawing/2014/main" id="{363FA612-CFD6-4782-96E2-71742B21EB94}"/>
              </a:ext>
            </a:extLst>
          </p:cNvPr>
          <p:cNvSpPr txBox="1"/>
          <p:nvPr/>
        </p:nvSpPr>
        <p:spPr>
          <a:xfrm>
            <a:off x="10244688" y="3064926"/>
            <a:ext cx="1284825" cy="646331"/>
          </a:xfrm>
          <a:prstGeom prst="rect">
            <a:avLst/>
          </a:prstGeom>
          <a:noFill/>
        </p:spPr>
        <p:txBody>
          <a:bodyPr wrap="square" rtlCol="0">
            <a:spAutoFit/>
          </a:bodyPr>
          <a:lstStyle/>
          <a:p>
            <a:pPr algn="ctr"/>
            <a:r>
              <a:rPr lang="en-US" dirty="0">
                <a:solidFill>
                  <a:schemeClr val="bg1"/>
                </a:solidFill>
              </a:rPr>
              <a:t>Bulletin</a:t>
            </a:r>
            <a:br>
              <a:rPr lang="en-US" dirty="0">
                <a:solidFill>
                  <a:schemeClr val="bg1"/>
                </a:solidFill>
              </a:rPr>
            </a:br>
            <a:r>
              <a:rPr lang="en-US" dirty="0">
                <a:solidFill>
                  <a:schemeClr val="bg1"/>
                </a:solidFill>
              </a:rPr>
              <a:t>boards</a:t>
            </a:r>
          </a:p>
        </p:txBody>
      </p:sp>
      <p:pic>
        <p:nvPicPr>
          <p:cNvPr id="65" name="Graphic 64" descr="Send">
            <a:extLst>
              <a:ext uri="{FF2B5EF4-FFF2-40B4-BE49-F238E27FC236}">
                <a16:creationId xmlns:a16="http://schemas.microsoft.com/office/drawing/2014/main" id="{4638B424-5F9C-4193-8BBE-D887D801133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19097" y="5267608"/>
            <a:ext cx="953258" cy="953258"/>
          </a:xfrm>
          <a:prstGeom prst="rect">
            <a:avLst/>
          </a:prstGeom>
        </p:spPr>
      </p:pic>
      <p:sp>
        <p:nvSpPr>
          <p:cNvPr id="66" name="TextBox 65">
            <a:extLst>
              <a:ext uri="{FF2B5EF4-FFF2-40B4-BE49-F238E27FC236}">
                <a16:creationId xmlns:a16="http://schemas.microsoft.com/office/drawing/2014/main" id="{69F760A6-4E96-4DF9-A466-E1303D7EC4A9}"/>
              </a:ext>
            </a:extLst>
          </p:cNvPr>
          <p:cNvSpPr txBox="1"/>
          <p:nvPr/>
        </p:nvSpPr>
        <p:spPr>
          <a:xfrm>
            <a:off x="6772563" y="5033872"/>
            <a:ext cx="1399385" cy="646331"/>
          </a:xfrm>
          <a:prstGeom prst="rect">
            <a:avLst/>
          </a:prstGeom>
          <a:noFill/>
        </p:spPr>
        <p:txBody>
          <a:bodyPr wrap="square" rtlCol="0">
            <a:spAutoFit/>
          </a:bodyPr>
          <a:lstStyle/>
          <a:p>
            <a:r>
              <a:rPr lang="en-US" dirty="0">
                <a:solidFill>
                  <a:schemeClr val="bg1"/>
                </a:solidFill>
              </a:rPr>
              <a:t>Peachjar/</a:t>
            </a:r>
            <a:br>
              <a:rPr lang="en-US" dirty="0">
                <a:solidFill>
                  <a:schemeClr val="bg1"/>
                </a:solidFill>
              </a:rPr>
            </a:br>
            <a:r>
              <a:rPr lang="en-US" dirty="0">
                <a:solidFill>
                  <a:schemeClr val="bg1"/>
                </a:solidFill>
              </a:rPr>
              <a:t>e-flyers</a:t>
            </a:r>
          </a:p>
        </p:txBody>
      </p:sp>
    </p:spTree>
    <p:extLst>
      <p:ext uri="{BB962C8B-B14F-4D97-AF65-F5344CB8AC3E}">
        <p14:creationId xmlns:p14="http://schemas.microsoft.com/office/powerpoint/2010/main" val="3185344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41F02D2-FBF9-4DCA-BD01-CAEC8038699C}"/>
              </a:ext>
            </a:extLst>
          </p:cNvPr>
          <p:cNvSpPr txBox="1"/>
          <p:nvPr/>
        </p:nvSpPr>
        <p:spPr>
          <a:xfrm>
            <a:off x="240534" y="1214980"/>
            <a:ext cx="11514319" cy="5324535"/>
          </a:xfrm>
          <a:prstGeom prst="rect">
            <a:avLst/>
          </a:prstGeom>
          <a:noFill/>
        </p:spPr>
        <p:txBody>
          <a:bodyPr wrap="square" rtlCol="0">
            <a:spAutoFit/>
          </a:bodyPr>
          <a:lstStyle/>
          <a:p>
            <a:r>
              <a:rPr lang="en-US" sz="2000" dirty="0"/>
              <a:t>While encouraging students to participate here are some things to emphasize:</a:t>
            </a:r>
          </a:p>
          <a:p>
            <a:endParaRPr lang="en-US" sz="2000" dirty="0"/>
          </a:p>
          <a:p>
            <a:pPr marL="1023938" indent="-395288">
              <a:buSzPct val="75000"/>
              <a:buFont typeface="Wingdings" panose="05000000000000000000" pitchFamily="2" charset="2"/>
              <a:buChar char="q"/>
            </a:pPr>
            <a:r>
              <a:rPr lang="en-US" sz="2000" dirty="0"/>
              <a:t>Copyright infringement and any form of plagiarism will disqualify a piece.</a:t>
            </a:r>
          </a:p>
          <a:p>
            <a:pPr marL="1023938" indent="-395288">
              <a:buSzPct val="75000"/>
              <a:buFont typeface="Wingdings" panose="05000000000000000000" pitchFamily="2" charset="2"/>
              <a:buChar char="q"/>
            </a:pPr>
            <a:endParaRPr lang="en-US" sz="2000" dirty="0"/>
          </a:p>
          <a:p>
            <a:pPr marL="1023938" indent="-395288">
              <a:buSzPct val="75000"/>
              <a:buFont typeface="Wingdings" panose="05000000000000000000" pitchFamily="2" charset="2"/>
              <a:buChar char="q"/>
            </a:pPr>
            <a:r>
              <a:rPr lang="en-US" sz="2000" dirty="0"/>
              <a:t>The importance of interpreting the theme. Interpretation is worth 40% of the</a:t>
            </a:r>
            <a:br>
              <a:rPr lang="en-US" sz="2000" dirty="0"/>
            </a:br>
            <a:r>
              <a:rPr lang="en-US" sz="2000" dirty="0"/>
              <a:t>judge’s score and often is a tie-breaker when deciding which piece will more onto the next level.</a:t>
            </a:r>
            <a:br>
              <a:rPr lang="en-US" sz="2000" dirty="0"/>
            </a:br>
            <a:endParaRPr lang="en-US" sz="2000" dirty="0"/>
          </a:p>
          <a:p>
            <a:pPr marL="1023938" indent="-395288">
              <a:buSzPct val="75000"/>
              <a:buFont typeface="Wingdings" panose="05000000000000000000" pitchFamily="2" charset="2"/>
              <a:buChar char="q"/>
            </a:pPr>
            <a:r>
              <a:rPr lang="en-US" sz="2000" dirty="0"/>
              <a:t>A strong title can greatly enhance a piece. Encourage students to use a title other than just stating the theme.</a:t>
            </a:r>
            <a:br>
              <a:rPr lang="en-US" sz="2000" dirty="0"/>
            </a:br>
            <a:endParaRPr lang="en-US" sz="2000" dirty="0"/>
          </a:p>
          <a:p>
            <a:pPr marL="1023938" indent="-395288">
              <a:buSzPct val="75000"/>
              <a:buFont typeface="Wingdings" panose="05000000000000000000" pitchFamily="2" charset="2"/>
              <a:buChar char="q"/>
            </a:pPr>
            <a:r>
              <a:rPr lang="en-US" sz="2000" dirty="0"/>
              <a:t>Artwork needs to be an original concept wholly imaged by the student and is therefore not suitable for whole class art lessons or docent lessons. Using a learned technique or style is fine, submitting something a group did together under direct instruction is not.</a:t>
            </a:r>
            <a:br>
              <a:rPr lang="en-US" sz="2000" dirty="0"/>
            </a:br>
            <a:endParaRPr lang="en-US" sz="2000" dirty="0"/>
          </a:p>
          <a:p>
            <a:pPr marL="1023938" indent="-395288">
              <a:buSzPct val="75000"/>
              <a:buFont typeface="Wingdings" panose="05000000000000000000" pitchFamily="2" charset="2"/>
              <a:buChar char="q"/>
            </a:pPr>
            <a:r>
              <a:rPr lang="en-US" sz="2000" dirty="0"/>
              <a:t>Some PTAs provide time outside of class (i.e. during lunch or after school) for students to work on projects and/or make supplies available for students who do not have these resources at home.</a:t>
            </a:r>
          </a:p>
          <a:p>
            <a:r>
              <a:rPr lang="en-US" sz="2000" dirty="0"/>
              <a:t>	</a:t>
            </a:r>
          </a:p>
        </p:txBody>
      </p:sp>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Promoting Your Program</a:t>
            </a:r>
          </a:p>
        </p:txBody>
      </p:sp>
      <p:pic>
        <p:nvPicPr>
          <p:cNvPr id="4" name="Graphic 3" descr="Easel">
            <a:extLst>
              <a:ext uri="{FF2B5EF4-FFF2-40B4-BE49-F238E27FC236}">
                <a16:creationId xmlns:a16="http://schemas.microsoft.com/office/drawing/2014/main" id="{B711A32C-73D0-4D62-B3AD-AA87F7D1E6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8931" y="543151"/>
            <a:ext cx="2144863" cy="2144863"/>
          </a:xfrm>
          <a:prstGeom prst="rect">
            <a:avLst/>
          </a:prstGeom>
        </p:spPr>
      </p:pic>
    </p:spTree>
    <p:extLst>
      <p:ext uri="{BB962C8B-B14F-4D97-AF65-F5344CB8AC3E}">
        <p14:creationId xmlns:p14="http://schemas.microsoft.com/office/powerpoint/2010/main" val="1532681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146CEA-AF55-4A84-8D47-EF1F9D829EB8}"/>
              </a:ext>
            </a:extLst>
          </p:cNvPr>
          <p:cNvSpPr/>
          <p:nvPr/>
        </p:nvSpPr>
        <p:spPr>
          <a:xfrm>
            <a:off x="0" y="0"/>
            <a:ext cx="12192000" cy="14194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8508CAA-F336-446D-95AA-398E14B2D7A6}"/>
              </a:ext>
            </a:extLst>
          </p:cNvPr>
          <p:cNvSpPr>
            <a:spLocks noGrp="1"/>
          </p:cNvSpPr>
          <p:nvPr>
            <p:ph type="title"/>
          </p:nvPr>
        </p:nvSpPr>
        <p:spPr>
          <a:xfrm>
            <a:off x="0" y="349956"/>
            <a:ext cx="8397025" cy="1069514"/>
          </a:xfrm>
        </p:spPr>
        <p:txBody>
          <a:bodyPr>
            <a:noAutofit/>
          </a:bodyPr>
          <a:lstStyle/>
          <a:p>
            <a:pPr algn="r"/>
            <a:r>
              <a:rPr lang="en-US" sz="4400" dirty="0">
                <a:solidFill>
                  <a:schemeClr val="bg1"/>
                </a:solidFill>
              </a:rPr>
              <a:t>Remote Learning - </a:t>
            </a:r>
            <a:r>
              <a:rPr lang="en-US" sz="4400" dirty="0">
                <a:solidFill>
                  <a:schemeClr val="tx1"/>
                </a:solidFill>
              </a:rPr>
              <a:t>Collecting art</a:t>
            </a:r>
            <a:br>
              <a:rPr lang="en-US" sz="4400" dirty="0">
                <a:solidFill>
                  <a:schemeClr val="bg1"/>
                </a:solidFill>
              </a:rPr>
            </a:br>
            <a:r>
              <a:rPr lang="en-US" sz="4400" dirty="0">
                <a:solidFill>
                  <a:schemeClr val="bg1"/>
                </a:solidFill>
              </a:rPr>
              <a:t>COVID-19</a:t>
            </a:r>
          </a:p>
        </p:txBody>
      </p:sp>
      <p:sp>
        <p:nvSpPr>
          <p:cNvPr id="9" name="TextBox 8">
            <a:extLst>
              <a:ext uri="{FF2B5EF4-FFF2-40B4-BE49-F238E27FC236}">
                <a16:creationId xmlns:a16="http://schemas.microsoft.com/office/drawing/2014/main" id="{EAD7BB9D-9BD7-436A-87FA-A422844415AE}"/>
              </a:ext>
            </a:extLst>
          </p:cNvPr>
          <p:cNvSpPr txBox="1"/>
          <p:nvPr/>
        </p:nvSpPr>
        <p:spPr>
          <a:xfrm>
            <a:off x="422313" y="1524727"/>
            <a:ext cx="11347374" cy="4708981"/>
          </a:xfrm>
          <a:prstGeom prst="rect">
            <a:avLst/>
          </a:prstGeom>
          <a:noFill/>
        </p:spPr>
        <p:txBody>
          <a:bodyPr wrap="square" rtlCol="0">
            <a:spAutoFit/>
          </a:bodyPr>
          <a:lstStyle/>
          <a:p>
            <a:r>
              <a:rPr lang="en-US" sz="2000" dirty="0"/>
              <a:t>Due to our unique circumstances this year, collecting art may be difficult or not an option for you.</a:t>
            </a:r>
          </a:p>
          <a:p>
            <a:endParaRPr lang="en-US" sz="2000" dirty="0"/>
          </a:p>
          <a:p>
            <a:r>
              <a:rPr lang="en-US" sz="2000" dirty="0"/>
              <a:t>Here are some suggestions for collecting art. Clearly communicate your collection method when advertising your program:</a:t>
            </a:r>
          </a:p>
          <a:p>
            <a:endParaRPr lang="en-US" sz="2000" dirty="0"/>
          </a:p>
          <a:p>
            <a:pPr marL="798513"/>
            <a:r>
              <a:rPr lang="en-US" sz="2000" dirty="0"/>
              <a:t>Completely Remote:</a:t>
            </a:r>
          </a:p>
          <a:p>
            <a:pPr marL="1481138" indent="-219075">
              <a:buFont typeface="Arial" panose="020B0604020202020204" pitchFamily="34" charset="0"/>
              <a:buChar char="•"/>
            </a:pPr>
            <a:r>
              <a:rPr lang="en-US" sz="2000" dirty="0"/>
              <a:t>Students submit art to you digitally. Families send you a photo of the artwork and accompanying entry form. You will send these to the judges. Once your 12 finalists are selected, you will need to collect the physical art for those 12 only to deliver to us on Nov 16.</a:t>
            </a:r>
          </a:p>
          <a:p>
            <a:pPr marL="796925"/>
            <a:r>
              <a:rPr lang="en-US" sz="2000" dirty="0"/>
              <a:t>OR</a:t>
            </a:r>
          </a:p>
          <a:p>
            <a:pPr marL="1262063"/>
            <a:endParaRPr lang="en-US" sz="2000" dirty="0"/>
          </a:p>
          <a:p>
            <a:pPr marL="798513"/>
            <a:r>
              <a:rPr lang="en-US" sz="2000" dirty="0"/>
              <a:t>In-person:</a:t>
            </a:r>
          </a:p>
          <a:p>
            <a:pPr marL="1481138" indent="-231775">
              <a:buFont typeface="Arial" panose="020B0604020202020204" pitchFamily="34" charset="0"/>
              <a:buChar char="•"/>
              <a:tabLst>
                <a:tab pos="1481138" algn="l"/>
              </a:tabLst>
            </a:pPr>
            <a:r>
              <a:rPr lang="en-US" sz="2000" dirty="0"/>
              <a:t>Collect physical art in a safe manner (distancing, masks, outside); perhaps outside in a central location during a set window of time. You will then transfer art to judges in your portfolio, which will be passed from judge to judge. (Build enough time for this in your schedule.)</a:t>
            </a:r>
          </a:p>
        </p:txBody>
      </p:sp>
    </p:spTree>
    <p:extLst>
      <p:ext uri="{BB962C8B-B14F-4D97-AF65-F5344CB8AC3E}">
        <p14:creationId xmlns:p14="http://schemas.microsoft.com/office/powerpoint/2010/main" val="1852644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41F02D2-FBF9-4DCA-BD01-CAEC8038699C}"/>
              </a:ext>
            </a:extLst>
          </p:cNvPr>
          <p:cNvSpPr txBox="1"/>
          <p:nvPr/>
        </p:nvSpPr>
        <p:spPr>
          <a:xfrm>
            <a:off x="336884" y="1255924"/>
            <a:ext cx="11417969" cy="6001643"/>
          </a:xfrm>
          <a:prstGeom prst="rect">
            <a:avLst/>
          </a:prstGeom>
          <a:noFill/>
        </p:spPr>
        <p:txBody>
          <a:bodyPr wrap="square" rtlCol="0">
            <a:spAutoFit/>
          </a:bodyPr>
          <a:lstStyle/>
          <a:p>
            <a:r>
              <a:rPr lang="en-US" sz="2000" dirty="0"/>
              <a:t>As students turn in art, review each piece to make sure it meets the category submission requirements. These details are found in the student entry packet for each category.</a:t>
            </a:r>
          </a:p>
          <a:p>
            <a:r>
              <a:rPr lang="en-US" sz="2400" dirty="0"/>
              <a:t>Use the Submission Checklist found </a:t>
            </a:r>
            <a:r>
              <a:rPr lang="en-US" sz="2400" dirty="0">
                <a:solidFill>
                  <a:srgbClr val="C00000"/>
                </a:solidFill>
                <a:hlinkClick r:id="rId2">
                  <a:extLst>
                    <a:ext uri="{A12FA001-AC4F-418D-AE19-62706E023703}">
                      <ahyp:hlinkClr xmlns:ahyp="http://schemas.microsoft.com/office/drawing/2018/hyperlinkcolor" val="tx"/>
                    </a:ext>
                  </a:extLst>
                </a:hlinkClick>
              </a:rPr>
              <a:t>HERE</a:t>
            </a:r>
            <a:r>
              <a:rPr lang="en-US" sz="2400" dirty="0"/>
              <a:t> </a:t>
            </a:r>
            <a:endParaRPr lang="en-US" sz="700" dirty="0"/>
          </a:p>
          <a:p>
            <a:br>
              <a:rPr lang="en-US" sz="2000" dirty="0"/>
            </a:br>
            <a:r>
              <a:rPr lang="en-US" sz="2000" dirty="0"/>
              <a:t>At turn-in review for:</a:t>
            </a:r>
          </a:p>
          <a:p>
            <a:pPr marL="1203325" indent="-285750">
              <a:buSzPct val="75000"/>
              <a:buFont typeface="Wingdings" panose="05000000000000000000" pitchFamily="2" charset="2"/>
              <a:buChar char="q"/>
            </a:pPr>
            <a:r>
              <a:rPr lang="en-US" sz="2000" dirty="0"/>
              <a:t>Completed Entry Form and signatures</a:t>
            </a:r>
          </a:p>
          <a:p>
            <a:pPr marL="1203325" indent="-285750">
              <a:buSzPct val="75000"/>
              <a:buFont typeface="Wingdings" panose="05000000000000000000" pitchFamily="2" charset="2"/>
              <a:buChar char="q"/>
            </a:pPr>
            <a:r>
              <a:rPr lang="en-US" sz="2000" dirty="0"/>
              <a:t>Legible Artist Statement </a:t>
            </a:r>
          </a:p>
          <a:p>
            <a:pPr marL="1203325" indent="-285750">
              <a:buSzPct val="75000"/>
              <a:buFont typeface="Wingdings" panose="05000000000000000000" pitchFamily="2" charset="2"/>
              <a:buChar char="q"/>
            </a:pPr>
            <a:r>
              <a:rPr lang="en-US" sz="2000" dirty="0"/>
              <a:t>Obvious disqualifications (i.e. size, framing, thickness, etc.)</a:t>
            </a:r>
          </a:p>
          <a:p>
            <a:pPr marL="1203325" indent="-285750">
              <a:buSzPct val="75000"/>
              <a:buFont typeface="Wingdings" panose="05000000000000000000" pitchFamily="2" charset="2"/>
              <a:buChar char="q"/>
            </a:pPr>
            <a:r>
              <a:rPr lang="en-US" sz="2000" dirty="0"/>
              <a:t>Copyright infringement, plagiarism, etc.</a:t>
            </a:r>
          </a:p>
          <a:p>
            <a:pPr marL="1203325" indent="-285750">
              <a:buSzPct val="75000"/>
              <a:buFont typeface="Wingdings" panose="05000000000000000000" pitchFamily="2" charset="2"/>
              <a:buChar char="q"/>
            </a:pPr>
            <a:r>
              <a:rPr lang="en-US" sz="2000" dirty="0"/>
              <a:t>Correct labeling on back of piece, correct media file format</a:t>
            </a:r>
          </a:p>
          <a:p>
            <a:pPr>
              <a:buSzPct val="75000"/>
            </a:pPr>
            <a:endParaRPr lang="en-US" sz="2000" dirty="0"/>
          </a:p>
          <a:p>
            <a:pPr>
              <a:buSzPct val="75000"/>
            </a:pPr>
            <a:r>
              <a:rPr lang="en-US" sz="2000" dirty="0"/>
              <a:t>After turn-in:</a:t>
            </a:r>
          </a:p>
          <a:p>
            <a:pPr marL="1203325" indent="-285750">
              <a:buSzPct val="75000"/>
              <a:buFont typeface="Wingdings" panose="05000000000000000000" pitchFamily="2" charset="2"/>
              <a:buChar char="q"/>
            </a:pPr>
            <a:r>
              <a:rPr lang="en-US" sz="2000" dirty="0"/>
              <a:t>Organize work by Category and Division</a:t>
            </a:r>
          </a:p>
          <a:p>
            <a:pPr marL="1203325" indent="-285750">
              <a:buSzPct val="75000"/>
              <a:buFont typeface="Wingdings" panose="05000000000000000000" pitchFamily="2" charset="2"/>
              <a:buChar char="q"/>
            </a:pPr>
            <a:r>
              <a:rPr lang="en-US" sz="2000" dirty="0"/>
              <a:t>Confirm needed judges</a:t>
            </a:r>
          </a:p>
          <a:p>
            <a:pPr marL="1203325" indent="-285750">
              <a:buSzPct val="75000"/>
              <a:buFont typeface="Wingdings" panose="05000000000000000000" pitchFamily="2" charset="2"/>
              <a:buChar char="q"/>
            </a:pPr>
            <a:r>
              <a:rPr lang="en-US" sz="2000" dirty="0"/>
              <a:t>Prepare judging packets or electronically send forms to judges</a:t>
            </a:r>
          </a:p>
          <a:p>
            <a:endParaRPr lang="en-US" sz="2000" dirty="0"/>
          </a:p>
          <a:p>
            <a:endParaRPr lang="en-US" sz="2000" dirty="0"/>
          </a:p>
          <a:p>
            <a:endParaRPr lang="en-US" sz="2000" dirty="0"/>
          </a:p>
          <a:p>
            <a:r>
              <a:rPr lang="en-US" sz="2000" dirty="0"/>
              <a:t>	</a:t>
            </a:r>
          </a:p>
        </p:txBody>
      </p:sp>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Organizing Artwork for Judging</a:t>
            </a:r>
          </a:p>
        </p:txBody>
      </p:sp>
      <p:pic>
        <p:nvPicPr>
          <p:cNvPr id="3" name="Picture 2">
            <a:extLst>
              <a:ext uri="{FF2B5EF4-FFF2-40B4-BE49-F238E27FC236}">
                <a16:creationId xmlns:a16="http://schemas.microsoft.com/office/drawing/2014/main" id="{773BC5EC-11B6-42AC-B245-0FFF883D4066}"/>
              </a:ext>
            </a:extLst>
          </p:cNvPr>
          <p:cNvPicPr>
            <a:picLocks noChangeAspect="1"/>
          </p:cNvPicPr>
          <p:nvPr/>
        </p:nvPicPr>
        <p:blipFill>
          <a:blip r:embed="rId3"/>
          <a:stretch>
            <a:fillRect/>
          </a:stretch>
        </p:blipFill>
        <p:spPr>
          <a:xfrm>
            <a:off x="8225551" y="1928534"/>
            <a:ext cx="2518396" cy="3246699"/>
          </a:xfrm>
          <a:prstGeom prst="rect">
            <a:avLst/>
          </a:prstGeom>
        </p:spPr>
      </p:pic>
      <p:pic>
        <p:nvPicPr>
          <p:cNvPr id="4" name="Picture 3">
            <a:extLst>
              <a:ext uri="{FF2B5EF4-FFF2-40B4-BE49-F238E27FC236}">
                <a16:creationId xmlns:a16="http://schemas.microsoft.com/office/drawing/2014/main" id="{11D5ECC5-C7E9-44DE-8A79-4B1D072D56CF}"/>
              </a:ext>
            </a:extLst>
          </p:cNvPr>
          <p:cNvPicPr>
            <a:picLocks noChangeAspect="1"/>
          </p:cNvPicPr>
          <p:nvPr/>
        </p:nvPicPr>
        <p:blipFill>
          <a:blip r:embed="rId4"/>
          <a:stretch>
            <a:fillRect/>
          </a:stretch>
        </p:blipFill>
        <p:spPr>
          <a:xfrm rot="513890">
            <a:off x="8930689" y="2553203"/>
            <a:ext cx="2682398" cy="3451134"/>
          </a:xfrm>
          <a:prstGeom prst="rect">
            <a:avLst/>
          </a:prstGeom>
        </p:spPr>
      </p:pic>
    </p:spTree>
    <p:extLst>
      <p:ext uri="{BB962C8B-B14F-4D97-AF65-F5344CB8AC3E}">
        <p14:creationId xmlns:p14="http://schemas.microsoft.com/office/powerpoint/2010/main" val="2368535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25A2E-317C-4CA9-BA4A-45AF273953F0}"/>
              </a:ext>
            </a:extLst>
          </p:cNvPr>
          <p:cNvSpPr/>
          <p:nvPr/>
        </p:nvSpPr>
        <p:spPr>
          <a:xfrm>
            <a:off x="0" y="0"/>
            <a:ext cx="12192000" cy="14194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6A0968A-B3B3-45AD-9F11-47A10D62BFD4}"/>
              </a:ext>
            </a:extLst>
          </p:cNvPr>
          <p:cNvSpPr>
            <a:spLocks noGrp="1"/>
          </p:cNvSpPr>
          <p:nvPr>
            <p:ph type="title"/>
          </p:nvPr>
        </p:nvSpPr>
        <p:spPr>
          <a:xfrm>
            <a:off x="0" y="349956"/>
            <a:ext cx="7715479" cy="1069514"/>
          </a:xfrm>
        </p:spPr>
        <p:txBody>
          <a:bodyPr>
            <a:noAutofit/>
          </a:bodyPr>
          <a:lstStyle/>
          <a:p>
            <a:pPr algn="r"/>
            <a:r>
              <a:rPr lang="en-US" sz="4400" dirty="0">
                <a:solidFill>
                  <a:schemeClr val="bg1"/>
                </a:solidFill>
              </a:rPr>
              <a:t>Remote Learning - </a:t>
            </a:r>
            <a:r>
              <a:rPr lang="en-US" sz="4400" dirty="0">
                <a:solidFill>
                  <a:schemeClr val="tx1"/>
                </a:solidFill>
              </a:rPr>
              <a:t>Judging art</a:t>
            </a:r>
            <a:br>
              <a:rPr lang="en-US" sz="4400" dirty="0">
                <a:solidFill>
                  <a:schemeClr val="bg1"/>
                </a:solidFill>
              </a:rPr>
            </a:br>
            <a:r>
              <a:rPr lang="en-US" sz="4400" dirty="0">
                <a:solidFill>
                  <a:schemeClr val="bg1"/>
                </a:solidFill>
              </a:rPr>
              <a:t>COVID-19</a:t>
            </a:r>
          </a:p>
        </p:txBody>
      </p:sp>
      <p:sp>
        <p:nvSpPr>
          <p:cNvPr id="9" name="TextBox 8">
            <a:extLst>
              <a:ext uri="{FF2B5EF4-FFF2-40B4-BE49-F238E27FC236}">
                <a16:creationId xmlns:a16="http://schemas.microsoft.com/office/drawing/2014/main" id="{CEB1470B-D28C-4EC7-9820-E6927D6C872B}"/>
              </a:ext>
            </a:extLst>
          </p:cNvPr>
          <p:cNvSpPr txBox="1"/>
          <p:nvPr/>
        </p:nvSpPr>
        <p:spPr>
          <a:xfrm>
            <a:off x="229128" y="1318661"/>
            <a:ext cx="11670951" cy="5016758"/>
          </a:xfrm>
          <a:prstGeom prst="rect">
            <a:avLst/>
          </a:prstGeom>
          <a:noFill/>
        </p:spPr>
        <p:txBody>
          <a:bodyPr wrap="square" rtlCol="0">
            <a:spAutoFit/>
          </a:bodyPr>
          <a:lstStyle/>
          <a:p>
            <a:pPr>
              <a:lnSpc>
                <a:spcPct val="150000"/>
              </a:lnSpc>
            </a:pPr>
            <a:r>
              <a:rPr lang="en-US" sz="2000" dirty="0"/>
              <a:t>Due to our unique circumstances this year, judging art will be conducted different than usual.</a:t>
            </a:r>
          </a:p>
          <a:p>
            <a:r>
              <a:rPr lang="en-US" sz="2000" dirty="0"/>
              <a:t>Due to a tighter timeframe, you may want to limit the number of judges you use this year. (If you have 12 or fewer pieces overall, or few in a single category, you may choose to pass those straight to district and forego judging.)</a:t>
            </a:r>
          </a:p>
          <a:p>
            <a:pPr>
              <a:lnSpc>
                <a:spcPct val="150000"/>
              </a:lnSpc>
            </a:pPr>
            <a:r>
              <a:rPr lang="en-US" sz="2000" b="1" dirty="0"/>
              <a:t>Schools are not conducting group in-person judging this year. </a:t>
            </a:r>
            <a:r>
              <a:rPr lang="en-US" sz="2000" dirty="0"/>
              <a:t>Here are suggestions for alternatives:</a:t>
            </a:r>
          </a:p>
          <a:p>
            <a:pPr marL="798513"/>
            <a:r>
              <a:rPr lang="en-US" sz="2000" dirty="0"/>
              <a:t>Completely Remote:</a:t>
            </a:r>
          </a:p>
          <a:p>
            <a:pPr marL="1481138" indent="-219075">
              <a:buFont typeface="Arial" panose="020B0604020202020204" pitchFamily="34" charset="0"/>
              <a:buChar char="•"/>
            </a:pPr>
            <a:r>
              <a:rPr lang="en-US" sz="2000" dirty="0"/>
              <a:t>Send digital photos of the artwork, artist statement, directions and scorecards to judges. Once your 12 finalists are selected, you will need to collect the physical art for those 12 only to deliver to us on Nov 16.</a:t>
            </a:r>
          </a:p>
          <a:p>
            <a:pPr marL="796925">
              <a:tabLst>
                <a:tab pos="796925" algn="l"/>
              </a:tabLst>
            </a:pPr>
            <a:r>
              <a:rPr lang="en-US" sz="2000" dirty="0"/>
              <a:t>OR</a:t>
            </a:r>
          </a:p>
          <a:p>
            <a:pPr marL="1262063"/>
            <a:endParaRPr lang="en-US" sz="2000" dirty="0"/>
          </a:p>
          <a:p>
            <a:pPr marL="798513"/>
            <a:r>
              <a:rPr lang="en-US" sz="2000" dirty="0"/>
              <a:t>Physically Handling Art:</a:t>
            </a:r>
          </a:p>
          <a:p>
            <a:pPr marL="1481138" indent="-231775">
              <a:buFont typeface="Arial" panose="020B0604020202020204" pitchFamily="34" charset="0"/>
              <a:buChar char="•"/>
              <a:tabLst>
                <a:tab pos="1481138" algn="l"/>
              </a:tabLst>
            </a:pPr>
            <a:r>
              <a:rPr lang="en-US" sz="2000" dirty="0"/>
              <a:t>Judges pass portfolio of art relay-style to each other. Collecting their feedback could be either on physical forms they include in the portfolio or electronically to you. Build enough time for this in your schedule. Once your 12 finalists are selected, you will bring those pieces to us on Nov 16.</a:t>
            </a:r>
          </a:p>
        </p:txBody>
      </p:sp>
    </p:spTree>
    <p:extLst>
      <p:ext uri="{BB962C8B-B14F-4D97-AF65-F5344CB8AC3E}">
        <p14:creationId xmlns:p14="http://schemas.microsoft.com/office/powerpoint/2010/main" val="355624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0514-20C5-4870-91C3-B24DDD20930E}"/>
              </a:ext>
            </a:extLst>
          </p:cNvPr>
          <p:cNvSpPr>
            <a:spLocks noGrp="1"/>
          </p:cNvSpPr>
          <p:nvPr>
            <p:ph type="title"/>
          </p:nvPr>
        </p:nvSpPr>
        <p:spPr>
          <a:xfrm>
            <a:off x="0" y="-209160"/>
            <a:ext cx="12192000" cy="1450757"/>
          </a:xfrm>
        </p:spPr>
        <p:txBody>
          <a:bodyPr/>
          <a:lstStyle/>
          <a:p>
            <a:pPr algn="ctr"/>
            <a:r>
              <a:rPr lang="en-US" dirty="0">
                <a:solidFill>
                  <a:schemeClr val="accent5">
                    <a:lumMod val="75000"/>
                  </a:schemeClr>
                </a:solidFill>
              </a:rPr>
              <a:t>Welcome Reflections Chairs</a:t>
            </a:r>
          </a:p>
        </p:txBody>
      </p:sp>
      <p:cxnSp>
        <p:nvCxnSpPr>
          <p:cNvPr id="6" name="Straight Connector 5">
            <a:extLst>
              <a:ext uri="{FF2B5EF4-FFF2-40B4-BE49-F238E27FC236}">
                <a16:creationId xmlns:a16="http://schemas.microsoft.com/office/drawing/2014/main" id="{AC4E6604-EB70-4BA8-B2DE-FF62258BED4A}"/>
              </a:ext>
            </a:extLst>
          </p:cNvPr>
          <p:cNvCxnSpPr/>
          <p:nvPr/>
        </p:nvCxnSpPr>
        <p:spPr>
          <a:xfrm>
            <a:off x="1722304" y="1241597"/>
            <a:ext cx="8494004" cy="0"/>
          </a:xfrm>
          <a:prstGeom prst="line">
            <a:avLst/>
          </a:prstGeom>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AB5F19D5-DD6C-4783-A98F-CCB70D951589}"/>
              </a:ext>
            </a:extLst>
          </p:cNvPr>
          <p:cNvSpPr txBox="1"/>
          <p:nvPr/>
        </p:nvSpPr>
        <p:spPr>
          <a:xfrm>
            <a:off x="728949" y="1574300"/>
            <a:ext cx="10898944" cy="3924151"/>
          </a:xfrm>
          <a:prstGeom prst="rect">
            <a:avLst/>
          </a:prstGeom>
          <a:noFill/>
        </p:spPr>
        <p:txBody>
          <a:bodyPr wrap="square" rtlCol="0">
            <a:spAutoFit/>
          </a:bodyPr>
          <a:lstStyle/>
          <a:p>
            <a:pPr>
              <a:spcAft>
                <a:spcPts val="600"/>
              </a:spcAft>
            </a:pPr>
            <a:r>
              <a:rPr lang="en-US" sz="2400" dirty="0"/>
              <a:t>Thank you so much for agreeing to chair your school’s annual Reflections arts recognition program. We, along with your school community, appreciate your time and leadership! </a:t>
            </a:r>
          </a:p>
          <a:p>
            <a:r>
              <a:rPr lang="en-US" sz="2400" dirty="0"/>
              <a:t>Please use this presentation as a guide and on-going reference as you move through your program. This overview contains:</a:t>
            </a:r>
            <a:br>
              <a:rPr lang="en-US" sz="2000" dirty="0"/>
            </a:br>
            <a:endParaRPr lang="en-US" sz="2000" dirty="0"/>
          </a:p>
          <a:p>
            <a:pPr marL="1200150" lvl="2" indent="-285750">
              <a:buSzPct val="75000"/>
              <a:buFont typeface="Wingdings" panose="05000000000000000000" pitchFamily="2" charset="2"/>
              <a:buChar char="q"/>
            </a:pPr>
            <a:r>
              <a:rPr lang="en-US" sz="2800" dirty="0"/>
              <a:t> National PTA Reflections program overview</a:t>
            </a:r>
          </a:p>
          <a:p>
            <a:pPr marL="1200150" lvl="2" indent="-285750">
              <a:buSzPct val="75000"/>
              <a:buFont typeface="Wingdings" panose="05000000000000000000" pitchFamily="2" charset="2"/>
              <a:buChar char="q"/>
            </a:pPr>
            <a:r>
              <a:rPr lang="en-US" sz="2800" dirty="0"/>
              <a:t> School Chairs procedures, checklists, and general guidance</a:t>
            </a:r>
          </a:p>
          <a:p>
            <a:pPr marL="1200150" lvl="2" indent="-285750">
              <a:buSzPct val="75000"/>
              <a:buFont typeface="Wingdings" panose="05000000000000000000" pitchFamily="2" charset="2"/>
              <a:buChar char="q"/>
            </a:pPr>
            <a:r>
              <a:rPr lang="en-US" sz="2800" dirty="0"/>
              <a:t> Contacts and resources</a:t>
            </a:r>
          </a:p>
          <a:p>
            <a:pPr marL="1200150" lvl="2" indent="-285750">
              <a:buFont typeface="Wingdings" panose="05000000000000000000" pitchFamily="2" charset="2"/>
              <a:buChar char="q"/>
            </a:pPr>
            <a:endParaRPr lang="en-US" sz="2000" dirty="0"/>
          </a:p>
        </p:txBody>
      </p:sp>
    </p:spTree>
    <p:extLst>
      <p:ext uri="{BB962C8B-B14F-4D97-AF65-F5344CB8AC3E}">
        <p14:creationId xmlns:p14="http://schemas.microsoft.com/office/powerpoint/2010/main" val="1807190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Judging</a:t>
            </a:r>
          </a:p>
        </p:txBody>
      </p:sp>
      <p:sp>
        <p:nvSpPr>
          <p:cNvPr id="3" name="TextBox 2">
            <a:extLst>
              <a:ext uri="{FF2B5EF4-FFF2-40B4-BE49-F238E27FC236}">
                <a16:creationId xmlns:a16="http://schemas.microsoft.com/office/drawing/2014/main" id="{17A5AC3C-9DA6-42CE-8EC2-EB7E2D73DC59}"/>
              </a:ext>
            </a:extLst>
          </p:cNvPr>
          <p:cNvSpPr txBox="1"/>
          <p:nvPr/>
        </p:nvSpPr>
        <p:spPr>
          <a:xfrm>
            <a:off x="387015" y="1367601"/>
            <a:ext cx="11417969" cy="5262979"/>
          </a:xfrm>
          <a:prstGeom prst="rect">
            <a:avLst/>
          </a:prstGeom>
          <a:noFill/>
        </p:spPr>
        <p:txBody>
          <a:bodyPr wrap="square" rtlCol="0">
            <a:spAutoFit/>
          </a:bodyPr>
          <a:lstStyle/>
          <a:p>
            <a:r>
              <a:rPr lang="en-US" sz="2000" dirty="0"/>
              <a:t>Judge directions and scorecards can be found </a:t>
            </a:r>
            <a:r>
              <a:rPr lang="en-US" sz="2000" dirty="0">
                <a:solidFill>
                  <a:srgbClr val="C00000"/>
                </a:solidFill>
                <a:hlinkClick r:id="rId2">
                  <a:extLst>
                    <a:ext uri="{A12FA001-AC4F-418D-AE19-62706E023703}">
                      <ahyp:hlinkClr xmlns:ahyp="http://schemas.microsoft.com/office/drawing/2018/hyperlinkcolor" val="tx"/>
                    </a:ext>
                  </a:extLst>
                </a:hlinkClick>
              </a:rPr>
              <a:t>HERE</a:t>
            </a:r>
            <a:r>
              <a:rPr lang="en-US" sz="2000" dirty="0"/>
              <a:t> and</a:t>
            </a:r>
            <a:br>
              <a:rPr lang="en-US" sz="2000" dirty="0"/>
            </a:br>
            <a:r>
              <a:rPr lang="en-US" sz="2000" dirty="0"/>
              <a:t>in the Leader’s Resources section at wastatepta.org</a:t>
            </a:r>
            <a:endParaRPr lang="en-US" sz="2000" dirty="0">
              <a:highlight>
                <a:srgbClr val="FFFF00"/>
              </a:highlight>
            </a:endParaRPr>
          </a:p>
          <a:p>
            <a:r>
              <a:rPr lang="en-US" sz="2000" dirty="0"/>
              <a:t>Suggestions for smooth judging:</a:t>
            </a:r>
          </a:p>
          <a:p>
            <a:endParaRPr lang="en-US" sz="2000" dirty="0"/>
          </a:p>
          <a:p>
            <a:pPr marL="1203325" indent="-285750">
              <a:buSzPct val="75000"/>
              <a:buFont typeface="Wingdings" panose="05000000000000000000" pitchFamily="2" charset="2"/>
              <a:buChar char="q"/>
            </a:pPr>
            <a:r>
              <a:rPr lang="en-US" sz="2000" dirty="0"/>
              <a:t>If multiple judges are using the same space,</a:t>
            </a:r>
            <a:br>
              <a:rPr lang="en-US" sz="2000" dirty="0"/>
            </a:br>
            <a:r>
              <a:rPr lang="en-US" sz="2000" dirty="0"/>
              <a:t>arrange for flow and stagger judging times.</a:t>
            </a:r>
          </a:p>
          <a:p>
            <a:pPr marL="1203325" indent="-285750">
              <a:buSzPct val="75000"/>
              <a:buFont typeface="Wingdings" panose="05000000000000000000" pitchFamily="2" charset="2"/>
              <a:buChar char="q"/>
            </a:pPr>
            <a:r>
              <a:rPr lang="en-US" sz="2000" dirty="0"/>
              <a:t>If using scorecards, provide clipboards and pencils.</a:t>
            </a:r>
          </a:p>
          <a:p>
            <a:pPr marL="1203325" indent="-285750">
              <a:buSzPct val="75000"/>
              <a:buFont typeface="Wingdings" panose="05000000000000000000" pitchFamily="2" charset="2"/>
              <a:buChar char="q"/>
            </a:pPr>
            <a:r>
              <a:rPr lang="en-US" sz="2000" dirty="0"/>
              <a:t>Make Artist Statements accessible and attached.</a:t>
            </a:r>
          </a:p>
          <a:p>
            <a:pPr marL="1203325" indent="-285750">
              <a:buSzPct val="75000"/>
              <a:buFont typeface="Wingdings" panose="05000000000000000000" pitchFamily="2" charset="2"/>
              <a:buChar char="q"/>
            </a:pPr>
            <a:r>
              <a:rPr lang="en-US" sz="2000" dirty="0"/>
              <a:t>Pieces must be anonymous – cover names on art and</a:t>
            </a:r>
            <a:br>
              <a:rPr lang="en-US" sz="2000" dirty="0"/>
            </a:br>
            <a:r>
              <a:rPr lang="en-US" sz="2000" dirty="0"/>
              <a:t>do not display entry forms.</a:t>
            </a:r>
          </a:p>
          <a:p>
            <a:pPr marL="1203325" indent="-285750">
              <a:buSzPct val="75000"/>
              <a:buFont typeface="Wingdings" panose="05000000000000000000" pitchFamily="2" charset="2"/>
              <a:buChar char="q"/>
            </a:pPr>
            <a:r>
              <a:rPr lang="en-US" sz="2000" dirty="0"/>
              <a:t>At elementary level, judge Primary pieces first, then Intermediate.</a:t>
            </a:r>
          </a:p>
          <a:p>
            <a:pPr marL="1203325" indent="-285750">
              <a:buSzPct val="75000"/>
              <a:buFont typeface="Wingdings" panose="05000000000000000000" pitchFamily="2" charset="2"/>
              <a:buChar char="q"/>
            </a:pPr>
            <a:r>
              <a:rPr lang="en-US" sz="2000" dirty="0"/>
              <a:t>If artists receive judge’s comments, make sure this is clear to judges.</a:t>
            </a:r>
          </a:p>
          <a:p>
            <a:pPr>
              <a:buSzPct val="75000"/>
            </a:pPr>
            <a:endParaRPr lang="en-US" sz="2000" dirty="0"/>
          </a:p>
          <a:p>
            <a:endParaRPr lang="en-US" dirty="0"/>
          </a:p>
          <a:p>
            <a:endParaRPr lang="en-US" dirty="0"/>
          </a:p>
          <a:p>
            <a:endParaRPr lang="en-US" sz="2000" dirty="0"/>
          </a:p>
          <a:p>
            <a:r>
              <a:rPr lang="en-US" sz="2000" dirty="0"/>
              <a:t>	</a:t>
            </a:r>
          </a:p>
        </p:txBody>
      </p:sp>
      <p:grpSp>
        <p:nvGrpSpPr>
          <p:cNvPr id="7" name="Group 6">
            <a:extLst>
              <a:ext uri="{FF2B5EF4-FFF2-40B4-BE49-F238E27FC236}">
                <a16:creationId xmlns:a16="http://schemas.microsoft.com/office/drawing/2014/main" id="{79C68E5C-55B9-4A13-9AE0-49EBF74E19B8}"/>
              </a:ext>
            </a:extLst>
          </p:cNvPr>
          <p:cNvGrpSpPr>
            <a:grpSpLocks noChangeAspect="1"/>
          </p:cNvGrpSpPr>
          <p:nvPr/>
        </p:nvGrpSpPr>
        <p:grpSpPr>
          <a:xfrm>
            <a:off x="7062101" y="298087"/>
            <a:ext cx="4580623" cy="4519574"/>
            <a:chOff x="0" y="-1698883"/>
            <a:chExt cx="10202584" cy="10066607"/>
          </a:xfrm>
        </p:grpSpPr>
        <p:pic>
          <p:nvPicPr>
            <p:cNvPr id="4" name="Picture 3">
              <a:extLst>
                <a:ext uri="{FF2B5EF4-FFF2-40B4-BE49-F238E27FC236}">
                  <a16:creationId xmlns:a16="http://schemas.microsoft.com/office/drawing/2014/main" id="{51B50A4E-5430-4BFC-8A75-9DE34DC788F7}"/>
                </a:ext>
              </a:extLst>
            </p:cNvPr>
            <p:cNvPicPr>
              <a:picLocks noChangeAspect="1"/>
            </p:cNvPicPr>
            <p:nvPr/>
          </p:nvPicPr>
          <p:blipFill>
            <a:blip r:embed="rId3"/>
            <a:stretch>
              <a:fillRect/>
            </a:stretch>
          </p:blipFill>
          <p:spPr>
            <a:xfrm>
              <a:off x="0" y="-1698883"/>
              <a:ext cx="5191125" cy="6734175"/>
            </a:xfrm>
            <a:prstGeom prst="rect">
              <a:avLst/>
            </a:prstGeom>
            <a:ln>
              <a:solidFill>
                <a:schemeClr val="tx1"/>
              </a:solidFill>
            </a:ln>
          </p:spPr>
        </p:pic>
        <p:pic>
          <p:nvPicPr>
            <p:cNvPr id="5" name="Picture 4">
              <a:extLst>
                <a:ext uri="{FF2B5EF4-FFF2-40B4-BE49-F238E27FC236}">
                  <a16:creationId xmlns:a16="http://schemas.microsoft.com/office/drawing/2014/main" id="{570C6B4F-BD18-4432-8074-79A9A33DE453}"/>
                </a:ext>
              </a:extLst>
            </p:cNvPr>
            <p:cNvPicPr>
              <a:picLocks noChangeAspect="1"/>
            </p:cNvPicPr>
            <p:nvPr/>
          </p:nvPicPr>
          <p:blipFill>
            <a:blip r:embed="rId4"/>
            <a:stretch>
              <a:fillRect/>
            </a:stretch>
          </p:blipFill>
          <p:spPr>
            <a:xfrm>
              <a:off x="2669409" y="-323211"/>
              <a:ext cx="5200650" cy="6705600"/>
            </a:xfrm>
            <a:prstGeom prst="rect">
              <a:avLst/>
            </a:prstGeom>
            <a:ln>
              <a:solidFill>
                <a:schemeClr val="tx1"/>
              </a:solidFill>
            </a:ln>
          </p:spPr>
        </p:pic>
        <p:pic>
          <p:nvPicPr>
            <p:cNvPr id="6" name="Picture 5">
              <a:extLst>
                <a:ext uri="{FF2B5EF4-FFF2-40B4-BE49-F238E27FC236}">
                  <a16:creationId xmlns:a16="http://schemas.microsoft.com/office/drawing/2014/main" id="{6F2DE0A0-C601-4ABF-9125-40EB044CB204}"/>
                </a:ext>
              </a:extLst>
            </p:cNvPr>
            <p:cNvPicPr>
              <a:picLocks noChangeAspect="1"/>
            </p:cNvPicPr>
            <p:nvPr/>
          </p:nvPicPr>
          <p:blipFill>
            <a:blip r:embed="rId5"/>
            <a:stretch>
              <a:fillRect/>
            </a:stretch>
          </p:blipFill>
          <p:spPr>
            <a:xfrm>
              <a:off x="5001934" y="1652599"/>
              <a:ext cx="5200650" cy="6715125"/>
            </a:xfrm>
            <a:prstGeom prst="rect">
              <a:avLst/>
            </a:prstGeom>
            <a:ln>
              <a:solidFill>
                <a:schemeClr val="tx1"/>
              </a:solidFill>
            </a:ln>
          </p:spPr>
        </p:pic>
      </p:grpSp>
    </p:spTree>
    <p:extLst>
      <p:ext uri="{BB962C8B-B14F-4D97-AF65-F5344CB8AC3E}">
        <p14:creationId xmlns:p14="http://schemas.microsoft.com/office/powerpoint/2010/main" val="3840049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Post Judging</a:t>
            </a:r>
          </a:p>
        </p:txBody>
      </p:sp>
      <p:sp>
        <p:nvSpPr>
          <p:cNvPr id="3" name="TextBox 2">
            <a:extLst>
              <a:ext uri="{FF2B5EF4-FFF2-40B4-BE49-F238E27FC236}">
                <a16:creationId xmlns:a16="http://schemas.microsoft.com/office/drawing/2014/main" id="{17A5AC3C-9DA6-42CE-8EC2-EB7E2D73DC59}"/>
              </a:ext>
            </a:extLst>
          </p:cNvPr>
          <p:cNvSpPr txBox="1"/>
          <p:nvPr/>
        </p:nvSpPr>
        <p:spPr>
          <a:xfrm>
            <a:off x="336884" y="1407698"/>
            <a:ext cx="11417969" cy="4893647"/>
          </a:xfrm>
          <a:prstGeom prst="rect">
            <a:avLst/>
          </a:prstGeom>
          <a:noFill/>
        </p:spPr>
        <p:txBody>
          <a:bodyPr wrap="square" rtlCol="0">
            <a:spAutoFit/>
          </a:bodyPr>
          <a:lstStyle/>
          <a:p>
            <a:pPr>
              <a:buSzPct val="75000"/>
            </a:pPr>
            <a:r>
              <a:rPr lang="en-US" sz="2400" dirty="0"/>
              <a:t>After judging:</a:t>
            </a:r>
          </a:p>
          <a:p>
            <a:pPr marL="1203325" indent="-285750">
              <a:buSzPct val="75000"/>
              <a:buFont typeface="Wingdings" panose="05000000000000000000" pitchFamily="2" charset="2"/>
              <a:buChar char="q"/>
            </a:pPr>
            <a:r>
              <a:rPr lang="en-US" sz="2400" dirty="0"/>
              <a:t>Decide which 12 pieces will advance to District.</a:t>
            </a:r>
            <a:br>
              <a:rPr lang="en-US" sz="2400" dirty="0"/>
            </a:br>
            <a:r>
              <a:rPr lang="en-US" sz="2400" dirty="0"/>
              <a:t>(Schools with 75+ entries are allowed 15 to advance, 100+ entries have 18 advance.)</a:t>
            </a:r>
          </a:p>
          <a:p>
            <a:pPr marL="1203325" indent="-285750">
              <a:buSzPct val="75000"/>
              <a:buFont typeface="Wingdings" panose="05000000000000000000" pitchFamily="2" charset="2"/>
              <a:buChar char="q"/>
            </a:pPr>
            <a:r>
              <a:rPr lang="en-US" sz="2400" dirty="0"/>
              <a:t>Register your 12 submissions into </a:t>
            </a:r>
            <a:r>
              <a:rPr lang="en-US" sz="2400" dirty="0">
                <a:solidFill>
                  <a:srgbClr val="C00000"/>
                </a:solidFill>
                <a:hlinkClick r:id="rId2">
                  <a:extLst>
                    <a:ext uri="{A12FA001-AC4F-418D-AE19-62706E023703}">
                      <ahyp:hlinkClr xmlns:ahyp="http://schemas.microsoft.com/office/drawing/2018/hyperlinkcolor" val="tx"/>
                    </a:ext>
                  </a:extLst>
                </a:hlinkClick>
              </a:rPr>
              <a:t>http://ptareflections.fluidreview.com/</a:t>
            </a:r>
            <a:r>
              <a:rPr lang="en-US" sz="2400" dirty="0">
                <a:solidFill>
                  <a:srgbClr val="C00000"/>
                </a:solidFill>
              </a:rPr>
              <a:t> </a:t>
            </a:r>
            <a:r>
              <a:rPr lang="en-US" sz="2400" dirty="0"/>
              <a:t>and print a screenshot when all entries have been entered.</a:t>
            </a:r>
          </a:p>
          <a:p>
            <a:pPr marL="1203325" indent="-285750">
              <a:buSzPct val="75000"/>
              <a:buFont typeface="Wingdings" panose="05000000000000000000" pitchFamily="2" charset="2"/>
              <a:buChar char="q"/>
            </a:pPr>
            <a:r>
              <a:rPr lang="en-US" sz="2400" dirty="0"/>
              <a:t>Register your 12 submissions into our site </a:t>
            </a:r>
            <a:r>
              <a:rPr lang="en-US" sz="2400" dirty="0">
                <a:solidFill>
                  <a:schemeClr val="accent5"/>
                </a:solidFill>
                <a:hlinkClick r:id="rId3">
                  <a:extLst>
                    <a:ext uri="{A12FA001-AC4F-418D-AE19-62706E023703}">
                      <ahyp:hlinkClr xmlns:ahyp="http://schemas.microsoft.com/office/drawing/2018/hyperlinkcolor" val="tx"/>
                    </a:ext>
                  </a:extLst>
                </a:hlinkClick>
              </a:rPr>
              <a:t>HERE</a:t>
            </a:r>
            <a:r>
              <a:rPr lang="en-US" sz="2400" dirty="0">
                <a:solidFill>
                  <a:schemeClr val="accent5"/>
                </a:solidFill>
              </a:rPr>
              <a:t> </a:t>
            </a:r>
            <a:r>
              <a:rPr lang="en-US" sz="2400" dirty="0">
                <a:solidFill>
                  <a:srgbClr val="C00000"/>
                </a:solidFill>
              </a:rPr>
              <a:t>by Nov 11</a:t>
            </a:r>
            <a:r>
              <a:rPr lang="en-US" sz="2400" baseline="30000" dirty="0">
                <a:solidFill>
                  <a:srgbClr val="C00000"/>
                </a:solidFill>
              </a:rPr>
              <a:t>th</a:t>
            </a:r>
            <a:r>
              <a:rPr lang="en-US" sz="2400" dirty="0">
                <a:solidFill>
                  <a:srgbClr val="C00000"/>
                </a:solidFill>
              </a:rPr>
              <a:t>.</a:t>
            </a:r>
            <a:endParaRPr lang="en-US" sz="2400" dirty="0">
              <a:solidFill>
                <a:srgbClr val="C00000"/>
              </a:solidFill>
              <a:highlight>
                <a:srgbClr val="FFFF00"/>
              </a:highlight>
            </a:endParaRPr>
          </a:p>
          <a:p>
            <a:pPr marL="1203325" indent="-285750">
              <a:buSzPct val="75000"/>
              <a:buFont typeface="Wingdings" panose="05000000000000000000" pitchFamily="2" charset="2"/>
              <a:buChar char="q"/>
            </a:pPr>
            <a:r>
              <a:rPr lang="en-US" sz="2400" dirty="0"/>
              <a:t>Send thank you/token of appreciation to judges.</a:t>
            </a:r>
          </a:p>
          <a:p>
            <a:pPr marL="1203325" indent="-285750">
              <a:buSzPct val="75000"/>
              <a:buFont typeface="Wingdings" panose="05000000000000000000" pitchFamily="2" charset="2"/>
              <a:buChar char="q"/>
            </a:pPr>
            <a:r>
              <a:rPr lang="en-US" sz="2400" dirty="0"/>
              <a:t>Review Submission Checklist (found </a:t>
            </a:r>
            <a:r>
              <a:rPr lang="en-US" sz="2400" dirty="0">
                <a:solidFill>
                  <a:srgbClr val="C00000"/>
                </a:solidFill>
                <a:hlinkClick r:id="rId4">
                  <a:extLst>
                    <a:ext uri="{A12FA001-AC4F-418D-AE19-62706E023703}">
                      <ahyp:hlinkClr xmlns:ahyp="http://schemas.microsoft.com/office/drawing/2018/hyperlinkcolor" val="tx"/>
                    </a:ext>
                  </a:extLst>
                </a:hlinkClick>
              </a:rPr>
              <a:t>HERE</a:t>
            </a:r>
            <a:r>
              <a:rPr lang="en-US" sz="2400" dirty="0"/>
              <a:t>) to double check that all works meet guidelines. </a:t>
            </a:r>
          </a:p>
          <a:p>
            <a:endParaRPr lang="en-US" sz="2400" dirty="0"/>
          </a:p>
          <a:p>
            <a:endParaRPr lang="en-US" sz="2400" dirty="0"/>
          </a:p>
          <a:p>
            <a:r>
              <a:rPr lang="en-US" sz="2400" dirty="0"/>
              <a:t>	</a:t>
            </a:r>
          </a:p>
        </p:txBody>
      </p:sp>
    </p:spTree>
    <p:extLst>
      <p:ext uri="{BB962C8B-B14F-4D97-AF65-F5344CB8AC3E}">
        <p14:creationId xmlns:p14="http://schemas.microsoft.com/office/powerpoint/2010/main" val="1925635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BA68AE-4623-4891-A139-E05971698E03}"/>
              </a:ext>
            </a:extLst>
          </p:cNvPr>
          <p:cNvSpPr/>
          <p:nvPr/>
        </p:nvSpPr>
        <p:spPr>
          <a:xfrm>
            <a:off x="0" y="0"/>
            <a:ext cx="12192000" cy="14194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A5B742F-2D2F-434E-A3C0-5AE49F1235B9}"/>
              </a:ext>
            </a:extLst>
          </p:cNvPr>
          <p:cNvSpPr>
            <a:spLocks noGrp="1"/>
          </p:cNvSpPr>
          <p:nvPr>
            <p:ph type="title"/>
          </p:nvPr>
        </p:nvSpPr>
        <p:spPr>
          <a:xfrm>
            <a:off x="-51412" y="349956"/>
            <a:ext cx="11075831" cy="1069514"/>
          </a:xfrm>
        </p:spPr>
        <p:txBody>
          <a:bodyPr>
            <a:noAutofit/>
          </a:bodyPr>
          <a:lstStyle/>
          <a:p>
            <a:pPr algn="r"/>
            <a:r>
              <a:rPr lang="en-US" sz="4400" dirty="0">
                <a:solidFill>
                  <a:schemeClr val="bg1"/>
                </a:solidFill>
              </a:rPr>
              <a:t>Remote Learning - </a:t>
            </a:r>
            <a:r>
              <a:rPr lang="en-US" sz="4400" dirty="0">
                <a:solidFill>
                  <a:schemeClr val="tx1"/>
                </a:solidFill>
              </a:rPr>
              <a:t>Submitting art to district</a:t>
            </a:r>
            <a:br>
              <a:rPr lang="en-US" sz="4400" dirty="0">
                <a:solidFill>
                  <a:schemeClr val="bg1"/>
                </a:solidFill>
              </a:rPr>
            </a:br>
            <a:r>
              <a:rPr lang="en-US" sz="4400" dirty="0">
                <a:solidFill>
                  <a:schemeClr val="bg1"/>
                </a:solidFill>
              </a:rPr>
              <a:t>COVID-19</a:t>
            </a:r>
          </a:p>
        </p:txBody>
      </p:sp>
      <p:sp>
        <p:nvSpPr>
          <p:cNvPr id="4" name="TextBox 3">
            <a:extLst>
              <a:ext uri="{FF2B5EF4-FFF2-40B4-BE49-F238E27FC236}">
                <a16:creationId xmlns:a16="http://schemas.microsoft.com/office/drawing/2014/main" id="{788F2027-5E78-4187-B666-B1649DDF74FF}"/>
              </a:ext>
            </a:extLst>
          </p:cNvPr>
          <p:cNvSpPr txBox="1"/>
          <p:nvPr/>
        </p:nvSpPr>
        <p:spPr>
          <a:xfrm>
            <a:off x="521050" y="1548259"/>
            <a:ext cx="11263120" cy="3908762"/>
          </a:xfrm>
          <a:prstGeom prst="rect">
            <a:avLst/>
          </a:prstGeom>
          <a:noFill/>
        </p:spPr>
        <p:txBody>
          <a:bodyPr wrap="square" rtlCol="0">
            <a:spAutoFit/>
          </a:bodyPr>
          <a:lstStyle/>
          <a:p>
            <a:r>
              <a:rPr lang="en-US" sz="2000" dirty="0"/>
              <a:t>Due to our unique circumstances this year, collecting your art will be conducted different than usual. Follow these steps to ensure your artwork will be qualified. </a:t>
            </a:r>
          </a:p>
          <a:p>
            <a:endParaRPr lang="en-US" sz="2000" dirty="0"/>
          </a:p>
          <a:p>
            <a:pPr marL="463550" indent="-463550">
              <a:buAutoNum type="arabicPeriod"/>
            </a:pPr>
            <a:r>
              <a:rPr lang="en-US" sz="2800" b="1" dirty="0">
                <a:solidFill>
                  <a:srgbClr val="C00000"/>
                </a:solidFill>
              </a:rPr>
              <a:t>Complete all steps on slides 31-36.</a:t>
            </a:r>
            <a:br>
              <a:rPr lang="en-US" sz="2000" dirty="0"/>
            </a:br>
            <a:r>
              <a:rPr lang="en-US" sz="2000" dirty="0"/>
              <a:t>Due to the circumstances this year, we need everything submitted on both electronic sites and properly prepared </a:t>
            </a:r>
            <a:r>
              <a:rPr lang="en-US" sz="2000" b="1" dirty="0"/>
              <a:t>before drop-off</a:t>
            </a:r>
            <a:r>
              <a:rPr lang="en-US" sz="2000" dirty="0"/>
              <a:t> or we cannot judge it. </a:t>
            </a:r>
            <a:br>
              <a:rPr lang="en-US" sz="2000" dirty="0"/>
            </a:br>
            <a:endParaRPr lang="en-US" sz="2000" dirty="0"/>
          </a:p>
          <a:p>
            <a:pPr marL="457200" indent="-457200">
              <a:buAutoNum type="arabicPeriod"/>
            </a:pPr>
            <a:r>
              <a:rPr lang="en-US" sz="2000" dirty="0"/>
              <a:t>Bring your portfolio and 12 pieces to us on November 16</a:t>
            </a:r>
            <a:r>
              <a:rPr lang="en-US" sz="2000" baseline="30000" dirty="0"/>
              <a:t>th</a:t>
            </a:r>
            <a:r>
              <a:rPr lang="en-US" sz="2000" dirty="0"/>
              <a:t>. (Location, time frame, and phone contact will be sent to you closer to date). We will collect your art from your vehicle in front of the building.</a:t>
            </a:r>
            <a:br>
              <a:rPr lang="en-US" sz="2000" dirty="0"/>
            </a:br>
            <a:br>
              <a:rPr lang="en-US" sz="2000" dirty="0"/>
            </a:br>
            <a:r>
              <a:rPr lang="en-US" sz="2000" dirty="0"/>
              <a:t>We will check that your portfolio is complete after you drop it off. You will not have an opportunity at drop-off to make corrections or electronic data base submissions.</a:t>
            </a:r>
          </a:p>
        </p:txBody>
      </p:sp>
    </p:spTree>
    <p:extLst>
      <p:ext uri="{BB962C8B-B14F-4D97-AF65-F5344CB8AC3E}">
        <p14:creationId xmlns:p14="http://schemas.microsoft.com/office/powerpoint/2010/main" val="237927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District Turn-in</a:t>
            </a:r>
          </a:p>
        </p:txBody>
      </p:sp>
      <p:sp>
        <p:nvSpPr>
          <p:cNvPr id="3" name="TextBox 2">
            <a:extLst>
              <a:ext uri="{FF2B5EF4-FFF2-40B4-BE49-F238E27FC236}">
                <a16:creationId xmlns:a16="http://schemas.microsoft.com/office/drawing/2014/main" id="{17A5AC3C-9DA6-42CE-8EC2-EB7E2D73DC59}"/>
              </a:ext>
            </a:extLst>
          </p:cNvPr>
          <p:cNvSpPr txBox="1"/>
          <p:nvPr/>
        </p:nvSpPr>
        <p:spPr>
          <a:xfrm>
            <a:off x="240534" y="1255924"/>
            <a:ext cx="11417969" cy="5632311"/>
          </a:xfrm>
          <a:prstGeom prst="rect">
            <a:avLst/>
          </a:prstGeom>
          <a:noFill/>
        </p:spPr>
        <p:txBody>
          <a:bodyPr wrap="square" rtlCol="0">
            <a:spAutoFit/>
          </a:bodyPr>
          <a:lstStyle/>
          <a:p>
            <a:pPr>
              <a:buSzPct val="75000"/>
            </a:pPr>
            <a:r>
              <a:rPr lang="en-US" sz="2000" dirty="0"/>
              <a:t>Bring advancing pieces on date to designated turn-in place in your school’s sturdy portfolio. (If you do not have a portfolio in </a:t>
            </a:r>
            <a:r>
              <a:rPr lang="en-US" sz="2000" u="sng" dirty="0"/>
              <a:t>usable</a:t>
            </a:r>
            <a:r>
              <a:rPr lang="en-US" sz="2000" dirty="0"/>
              <a:t> condition work with your PTA for funding to purchase a new one; contact us if this is not an option.) If you cannot bring your art during the designated time contact us.</a:t>
            </a:r>
            <a:endParaRPr lang="en-US" sz="2400" dirty="0"/>
          </a:p>
          <a:p>
            <a:pPr>
              <a:spcBef>
                <a:spcPts val="600"/>
              </a:spcBef>
              <a:buSzPct val="75000"/>
            </a:pPr>
            <a:endParaRPr lang="en-US" sz="2200" dirty="0"/>
          </a:p>
          <a:p>
            <a:pPr>
              <a:spcBef>
                <a:spcPts val="600"/>
              </a:spcBef>
              <a:buSzPct val="75000"/>
            </a:pPr>
            <a:r>
              <a:rPr lang="en-US" sz="2200" dirty="0"/>
              <a:t>Each piece needs the following:</a:t>
            </a:r>
          </a:p>
          <a:p>
            <a:pPr marL="1201738" indent="-285750">
              <a:buSzPct val="75000"/>
              <a:buFont typeface="Wingdings" panose="05000000000000000000" pitchFamily="2" charset="2"/>
              <a:buChar char="q"/>
            </a:pPr>
            <a:r>
              <a:rPr lang="en-US" sz="2200" dirty="0"/>
              <a:t>Entered into National PTA portal </a:t>
            </a:r>
            <a:r>
              <a:rPr lang="en-US" dirty="0">
                <a:solidFill>
                  <a:schemeClr val="accent6">
                    <a:lumMod val="75000"/>
                  </a:schemeClr>
                </a:solidFill>
                <a:hlinkClick r:id="rId2">
                  <a:extLst>
                    <a:ext uri="{A12FA001-AC4F-418D-AE19-62706E023703}">
                      <ahyp:hlinkClr xmlns:ahyp="http://schemas.microsoft.com/office/drawing/2018/hyperlinkcolor" val="tx"/>
                    </a:ext>
                  </a:extLst>
                </a:hlinkClick>
              </a:rPr>
              <a:t>http://ptareflections.fluidreview.com/</a:t>
            </a:r>
            <a:r>
              <a:rPr lang="en-US" dirty="0">
                <a:solidFill>
                  <a:schemeClr val="accent6">
                    <a:lumMod val="75000"/>
                  </a:schemeClr>
                </a:solidFill>
              </a:rPr>
              <a:t> </a:t>
            </a:r>
            <a:endParaRPr lang="en-US" sz="2200" dirty="0"/>
          </a:p>
          <a:p>
            <a:pPr marL="1201738" indent="-285750">
              <a:buSzPct val="75000"/>
              <a:buFont typeface="Wingdings" panose="05000000000000000000" pitchFamily="2" charset="2"/>
              <a:buChar char="q"/>
            </a:pPr>
            <a:r>
              <a:rPr lang="en-US" sz="2200" dirty="0"/>
              <a:t>Entered into district database </a:t>
            </a:r>
            <a:r>
              <a:rPr lang="en-US" sz="2200" dirty="0">
                <a:solidFill>
                  <a:schemeClr val="accent5"/>
                </a:solidFill>
                <a:hlinkClick r:id="rId3">
                  <a:extLst>
                    <a:ext uri="{A12FA001-AC4F-418D-AE19-62706E023703}">
                      <ahyp:hlinkClr xmlns:ahyp="http://schemas.microsoft.com/office/drawing/2018/hyperlinkcolor" val="tx"/>
                    </a:ext>
                  </a:extLst>
                </a:hlinkClick>
              </a:rPr>
              <a:t>HERE</a:t>
            </a:r>
            <a:r>
              <a:rPr lang="en-US" sz="2200" dirty="0"/>
              <a:t> (see next slide)</a:t>
            </a:r>
          </a:p>
          <a:p>
            <a:pPr marL="1201738" indent="-285750">
              <a:buSzPct val="75000"/>
              <a:buFont typeface="Wingdings" panose="05000000000000000000" pitchFamily="2" charset="2"/>
              <a:buChar char="q"/>
            </a:pPr>
            <a:r>
              <a:rPr lang="en-US" sz="2200" dirty="0"/>
              <a:t>Completed entry form visible and attached to back of art</a:t>
            </a:r>
            <a:br>
              <a:rPr lang="en-US" sz="2200" dirty="0"/>
            </a:br>
            <a:r>
              <a:rPr lang="en-US" sz="2200" dirty="0"/>
              <a:t>or manila envelope (in page protectors preferred)</a:t>
            </a:r>
          </a:p>
          <a:p>
            <a:pPr marL="1201738" indent="-285750">
              <a:buSzPct val="75000"/>
              <a:buFont typeface="Wingdings" panose="05000000000000000000" pitchFamily="2" charset="2"/>
              <a:buChar char="q"/>
            </a:pPr>
            <a:r>
              <a:rPr lang="en-US" sz="2200" dirty="0"/>
              <a:t>Art correctly labeled on back - visual art and photography</a:t>
            </a:r>
            <a:br>
              <a:rPr lang="en-US" sz="2200" dirty="0"/>
            </a:br>
            <a:r>
              <a:rPr lang="en-US" sz="2200" dirty="0"/>
              <a:t>(see checklist for details)</a:t>
            </a:r>
          </a:p>
          <a:p>
            <a:pPr marL="1201738" indent="-285750">
              <a:buSzPct val="75000"/>
              <a:buFont typeface="Wingdings" panose="05000000000000000000" pitchFamily="2" charset="2"/>
              <a:buChar char="q"/>
            </a:pPr>
            <a:r>
              <a:rPr lang="en-US" sz="2200" dirty="0"/>
              <a:t>USB drives correctly labeled (see checklist for details)</a:t>
            </a:r>
          </a:p>
          <a:p>
            <a:pPr marL="1201738" indent="-285750">
              <a:buSzPct val="75000"/>
              <a:buFont typeface="Wingdings" panose="05000000000000000000" pitchFamily="2" charset="2"/>
              <a:buChar char="q"/>
            </a:pPr>
            <a:r>
              <a:rPr lang="en-US" sz="2200" dirty="0"/>
              <a:t>Visual art correctly mounted and wrapped in cellophane</a:t>
            </a:r>
            <a:br>
              <a:rPr lang="en-US" sz="2200" dirty="0"/>
            </a:br>
            <a:r>
              <a:rPr lang="en-US" sz="2200" dirty="0"/>
              <a:t>(see next slides)</a:t>
            </a:r>
          </a:p>
          <a:p>
            <a:endParaRPr lang="en-US" sz="2400" dirty="0"/>
          </a:p>
          <a:p>
            <a:r>
              <a:rPr lang="en-US" sz="2400" dirty="0"/>
              <a:t>	</a:t>
            </a:r>
          </a:p>
        </p:txBody>
      </p:sp>
      <p:pic>
        <p:nvPicPr>
          <p:cNvPr id="4" name="Picture 3">
            <a:extLst>
              <a:ext uri="{FF2B5EF4-FFF2-40B4-BE49-F238E27FC236}">
                <a16:creationId xmlns:a16="http://schemas.microsoft.com/office/drawing/2014/main" id="{E88684C3-2038-4B7B-9982-2B55D3E71275}"/>
              </a:ext>
            </a:extLst>
          </p:cNvPr>
          <p:cNvPicPr>
            <a:picLocks noChangeAspect="1"/>
          </p:cNvPicPr>
          <p:nvPr/>
        </p:nvPicPr>
        <p:blipFill>
          <a:blip r:embed="rId4"/>
          <a:stretch>
            <a:fillRect/>
          </a:stretch>
        </p:blipFill>
        <p:spPr>
          <a:xfrm>
            <a:off x="8788437" y="2270669"/>
            <a:ext cx="3020993" cy="3930373"/>
          </a:xfrm>
          <a:prstGeom prst="rect">
            <a:avLst/>
          </a:prstGeom>
        </p:spPr>
      </p:pic>
    </p:spTree>
    <p:extLst>
      <p:ext uri="{BB962C8B-B14F-4D97-AF65-F5344CB8AC3E}">
        <p14:creationId xmlns:p14="http://schemas.microsoft.com/office/powerpoint/2010/main" val="4230133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District Turn-in</a:t>
            </a:r>
          </a:p>
        </p:txBody>
      </p:sp>
      <p:sp>
        <p:nvSpPr>
          <p:cNvPr id="3" name="TextBox 2">
            <a:extLst>
              <a:ext uri="{FF2B5EF4-FFF2-40B4-BE49-F238E27FC236}">
                <a16:creationId xmlns:a16="http://schemas.microsoft.com/office/drawing/2014/main" id="{17A5AC3C-9DA6-42CE-8EC2-EB7E2D73DC59}"/>
              </a:ext>
            </a:extLst>
          </p:cNvPr>
          <p:cNvSpPr txBox="1"/>
          <p:nvPr/>
        </p:nvSpPr>
        <p:spPr>
          <a:xfrm>
            <a:off x="425580" y="1518528"/>
            <a:ext cx="5338893" cy="1938992"/>
          </a:xfrm>
          <a:prstGeom prst="rect">
            <a:avLst/>
          </a:prstGeom>
          <a:noFill/>
        </p:spPr>
        <p:txBody>
          <a:bodyPr wrap="square" rtlCol="0">
            <a:spAutoFit/>
          </a:bodyPr>
          <a:lstStyle/>
          <a:p>
            <a:pPr>
              <a:buSzPct val="75000"/>
            </a:pPr>
            <a:r>
              <a:rPr lang="en-US" sz="2400" dirty="0"/>
              <a:t>Enter </a:t>
            </a:r>
            <a:r>
              <a:rPr lang="en-US" sz="2400" b="1" dirty="0"/>
              <a:t>each</a:t>
            </a:r>
            <a:r>
              <a:rPr lang="en-US" sz="2400" dirty="0"/>
              <a:t> entry into district database </a:t>
            </a:r>
            <a:r>
              <a:rPr lang="en-US" sz="2400" dirty="0">
                <a:solidFill>
                  <a:srgbClr val="C00000"/>
                </a:solidFill>
                <a:hlinkClick r:id="rId2">
                  <a:extLst>
                    <a:ext uri="{A12FA001-AC4F-418D-AE19-62706E023703}">
                      <ahyp:hlinkClr xmlns:ahyp="http://schemas.microsoft.com/office/drawing/2018/hyperlinkcolor" val="tx"/>
                    </a:ext>
                  </a:extLst>
                </a:hlinkClick>
              </a:rPr>
              <a:t>HERE</a:t>
            </a:r>
            <a:endParaRPr lang="en-US" sz="2400" dirty="0">
              <a:solidFill>
                <a:srgbClr val="C00000"/>
              </a:solidFill>
            </a:endParaRPr>
          </a:p>
          <a:p>
            <a:r>
              <a:rPr lang="en-US" sz="2400" dirty="0"/>
              <a:t>	</a:t>
            </a:r>
          </a:p>
          <a:p>
            <a:r>
              <a:rPr lang="en-US" sz="2400" dirty="0"/>
              <a:t>Complete this step before bringing art to district collection site. </a:t>
            </a:r>
          </a:p>
        </p:txBody>
      </p:sp>
      <p:pic>
        <p:nvPicPr>
          <p:cNvPr id="7" name="Picture 6">
            <a:extLst>
              <a:ext uri="{FF2B5EF4-FFF2-40B4-BE49-F238E27FC236}">
                <a16:creationId xmlns:a16="http://schemas.microsoft.com/office/drawing/2014/main" id="{E21E6170-8B3A-4E87-AD39-FBF26C89A98F}"/>
              </a:ext>
            </a:extLst>
          </p:cNvPr>
          <p:cNvPicPr>
            <a:picLocks noChangeAspect="1"/>
          </p:cNvPicPr>
          <p:nvPr/>
        </p:nvPicPr>
        <p:blipFill>
          <a:blip r:embed="rId3"/>
          <a:stretch>
            <a:fillRect/>
          </a:stretch>
        </p:blipFill>
        <p:spPr>
          <a:xfrm>
            <a:off x="5949518" y="186410"/>
            <a:ext cx="3979325" cy="5931055"/>
          </a:xfrm>
          <a:prstGeom prst="rect">
            <a:avLst/>
          </a:prstGeom>
          <a:ln w="19050">
            <a:solidFill>
              <a:schemeClr val="tx1"/>
            </a:solidFill>
          </a:ln>
        </p:spPr>
      </p:pic>
      <p:pic>
        <p:nvPicPr>
          <p:cNvPr id="8" name="Picture 7">
            <a:extLst>
              <a:ext uri="{FF2B5EF4-FFF2-40B4-BE49-F238E27FC236}">
                <a16:creationId xmlns:a16="http://schemas.microsoft.com/office/drawing/2014/main" id="{BAC886A5-4C5B-439F-9F1E-A7DF789AB51A}"/>
              </a:ext>
            </a:extLst>
          </p:cNvPr>
          <p:cNvPicPr>
            <a:picLocks noChangeAspect="1"/>
          </p:cNvPicPr>
          <p:nvPr/>
        </p:nvPicPr>
        <p:blipFill>
          <a:blip r:embed="rId4"/>
          <a:stretch>
            <a:fillRect/>
          </a:stretch>
        </p:blipFill>
        <p:spPr>
          <a:xfrm>
            <a:off x="8514223" y="1524734"/>
            <a:ext cx="2905537" cy="4202472"/>
          </a:xfrm>
          <a:prstGeom prst="rect">
            <a:avLst/>
          </a:prstGeom>
          <a:ln w="19050">
            <a:solidFill>
              <a:schemeClr val="tx1"/>
            </a:solidFill>
          </a:ln>
        </p:spPr>
      </p:pic>
    </p:spTree>
    <p:extLst>
      <p:ext uri="{BB962C8B-B14F-4D97-AF65-F5344CB8AC3E}">
        <p14:creationId xmlns:p14="http://schemas.microsoft.com/office/powerpoint/2010/main" val="3790396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District Turn-in</a:t>
            </a:r>
          </a:p>
        </p:txBody>
      </p:sp>
      <p:sp>
        <p:nvSpPr>
          <p:cNvPr id="3" name="TextBox 2">
            <a:extLst>
              <a:ext uri="{FF2B5EF4-FFF2-40B4-BE49-F238E27FC236}">
                <a16:creationId xmlns:a16="http://schemas.microsoft.com/office/drawing/2014/main" id="{17A5AC3C-9DA6-42CE-8EC2-EB7E2D73DC59}"/>
              </a:ext>
            </a:extLst>
          </p:cNvPr>
          <p:cNvSpPr txBox="1"/>
          <p:nvPr/>
        </p:nvSpPr>
        <p:spPr>
          <a:xfrm>
            <a:off x="336884" y="1331397"/>
            <a:ext cx="11417969" cy="830997"/>
          </a:xfrm>
          <a:prstGeom prst="rect">
            <a:avLst/>
          </a:prstGeom>
          <a:noFill/>
        </p:spPr>
        <p:txBody>
          <a:bodyPr wrap="square" rtlCol="0">
            <a:spAutoFit/>
          </a:bodyPr>
          <a:lstStyle/>
          <a:p>
            <a:r>
              <a:rPr lang="en-US" sz="2400" dirty="0"/>
              <a:t>Correctly mount Visual Art and Photography. </a:t>
            </a:r>
            <a:r>
              <a:rPr lang="en-US" sz="2400" b="1" dirty="0"/>
              <a:t>Must be rigid to qualify</a:t>
            </a:r>
            <a:r>
              <a:rPr lang="en-US" sz="2400" dirty="0"/>
              <a:t>. </a:t>
            </a:r>
          </a:p>
          <a:p>
            <a:r>
              <a:rPr lang="en-US" sz="2400" dirty="0"/>
              <a:t>	</a:t>
            </a:r>
          </a:p>
        </p:txBody>
      </p:sp>
      <p:sp>
        <p:nvSpPr>
          <p:cNvPr id="9" name="TextBox 8">
            <a:extLst>
              <a:ext uri="{FF2B5EF4-FFF2-40B4-BE49-F238E27FC236}">
                <a16:creationId xmlns:a16="http://schemas.microsoft.com/office/drawing/2014/main" id="{2F58497D-EC71-4E8C-80CB-F579A9BDB817}"/>
              </a:ext>
            </a:extLst>
          </p:cNvPr>
          <p:cNvSpPr txBox="1"/>
          <p:nvPr/>
        </p:nvSpPr>
        <p:spPr>
          <a:xfrm>
            <a:off x="9065150" y="1868082"/>
            <a:ext cx="2789965" cy="1631216"/>
          </a:xfrm>
          <a:prstGeom prst="rect">
            <a:avLst/>
          </a:prstGeom>
          <a:noFill/>
        </p:spPr>
        <p:txBody>
          <a:bodyPr wrap="square" rtlCol="0">
            <a:spAutoFit/>
          </a:bodyPr>
          <a:lstStyle/>
          <a:p>
            <a:r>
              <a:rPr lang="en-US" sz="2000" dirty="0">
                <a:solidFill>
                  <a:srgbClr val="C00000"/>
                </a:solidFill>
              </a:rPr>
              <a:t>Does not bend when held by corner: </a:t>
            </a:r>
            <a:r>
              <a:rPr lang="en-US" sz="2000" dirty="0"/>
              <a:t>i.e.</a:t>
            </a:r>
            <a:r>
              <a:rPr lang="en-US" sz="2000" dirty="0">
                <a:solidFill>
                  <a:srgbClr val="C00000"/>
                </a:solidFill>
              </a:rPr>
              <a:t> </a:t>
            </a:r>
            <a:r>
              <a:rPr lang="en-US" sz="2000" dirty="0"/>
              <a:t>foam core, very thick poster board, photo matting, very thick cardboard</a:t>
            </a:r>
          </a:p>
        </p:txBody>
      </p:sp>
      <p:sp>
        <p:nvSpPr>
          <p:cNvPr id="10" name="TextBox 9">
            <a:extLst>
              <a:ext uri="{FF2B5EF4-FFF2-40B4-BE49-F238E27FC236}">
                <a16:creationId xmlns:a16="http://schemas.microsoft.com/office/drawing/2014/main" id="{C40EAD8A-36C7-4E98-AA9C-A8FF2AB11B1E}"/>
              </a:ext>
            </a:extLst>
          </p:cNvPr>
          <p:cNvSpPr txBox="1"/>
          <p:nvPr/>
        </p:nvSpPr>
        <p:spPr>
          <a:xfrm>
            <a:off x="9509352" y="4108284"/>
            <a:ext cx="2682648" cy="707886"/>
          </a:xfrm>
          <a:prstGeom prst="rect">
            <a:avLst/>
          </a:prstGeom>
          <a:noFill/>
        </p:spPr>
        <p:txBody>
          <a:bodyPr wrap="square" rtlCol="0">
            <a:spAutoFit/>
          </a:bodyPr>
          <a:lstStyle/>
          <a:p>
            <a:r>
              <a:rPr lang="en-US" sz="2000" dirty="0">
                <a:solidFill>
                  <a:srgbClr val="C00000"/>
                </a:solidFill>
              </a:rPr>
              <a:t>Sags when held by corner</a:t>
            </a:r>
            <a:endParaRPr lang="en-US" sz="2000" dirty="0"/>
          </a:p>
        </p:txBody>
      </p:sp>
      <p:grpSp>
        <p:nvGrpSpPr>
          <p:cNvPr id="14" name="Group 13">
            <a:extLst>
              <a:ext uri="{FF2B5EF4-FFF2-40B4-BE49-F238E27FC236}">
                <a16:creationId xmlns:a16="http://schemas.microsoft.com/office/drawing/2014/main" id="{C34A4593-0CB0-45D2-9410-B314A4E7A0B9}"/>
              </a:ext>
            </a:extLst>
          </p:cNvPr>
          <p:cNvGrpSpPr/>
          <p:nvPr/>
        </p:nvGrpSpPr>
        <p:grpSpPr>
          <a:xfrm>
            <a:off x="336884" y="1798409"/>
            <a:ext cx="8695215" cy="4162553"/>
            <a:chOff x="336884" y="1798409"/>
            <a:chExt cx="8695215" cy="4162553"/>
          </a:xfrm>
        </p:grpSpPr>
        <p:pic>
          <p:nvPicPr>
            <p:cNvPr id="4" name="Picture 3">
              <a:extLst>
                <a:ext uri="{FF2B5EF4-FFF2-40B4-BE49-F238E27FC236}">
                  <a16:creationId xmlns:a16="http://schemas.microsoft.com/office/drawing/2014/main" id="{BBA49024-E13C-45CF-8AC4-6AC2A6FFDE74}"/>
                </a:ext>
              </a:extLst>
            </p:cNvPr>
            <p:cNvPicPr>
              <a:picLocks noChangeAspect="1"/>
            </p:cNvPicPr>
            <p:nvPr/>
          </p:nvPicPr>
          <p:blipFill rotWithShape="1">
            <a:blip r:embed="rId2"/>
            <a:srcRect b="2916"/>
            <a:stretch/>
          </p:blipFill>
          <p:spPr>
            <a:xfrm>
              <a:off x="336884" y="1798409"/>
              <a:ext cx="8421372" cy="4162553"/>
            </a:xfrm>
            <a:prstGeom prst="rect">
              <a:avLst/>
            </a:prstGeom>
          </p:spPr>
        </p:pic>
        <p:sp>
          <p:nvSpPr>
            <p:cNvPr id="5" name="Rectangle 4">
              <a:extLst>
                <a:ext uri="{FF2B5EF4-FFF2-40B4-BE49-F238E27FC236}">
                  <a16:creationId xmlns:a16="http://schemas.microsoft.com/office/drawing/2014/main" id="{9321C13B-63AC-4053-ADBC-930B96ED92CB}"/>
                </a:ext>
              </a:extLst>
            </p:cNvPr>
            <p:cNvSpPr/>
            <p:nvPr/>
          </p:nvSpPr>
          <p:spPr>
            <a:xfrm>
              <a:off x="6356733" y="2162394"/>
              <a:ext cx="1815181" cy="65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37F6D6-FF1E-4151-8C67-6789ACC4116C}"/>
                </a:ext>
              </a:extLst>
            </p:cNvPr>
            <p:cNvSpPr/>
            <p:nvPr/>
          </p:nvSpPr>
          <p:spPr>
            <a:xfrm>
              <a:off x="6411033" y="4134156"/>
              <a:ext cx="2218081" cy="65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245527-A8C2-4C99-9B95-BE766487BC0A}"/>
                </a:ext>
              </a:extLst>
            </p:cNvPr>
            <p:cNvSpPr txBox="1"/>
            <p:nvPr/>
          </p:nvSpPr>
          <p:spPr>
            <a:xfrm>
              <a:off x="6356733" y="2313493"/>
              <a:ext cx="1917719" cy="353943"/>
            </a:xfrm>
            <a:prstGeom prst="rect">
              <a:avLst/>
            </a:prstGeom>
            <a:noFill/>
          </p:spPr>
          <p:txBody>
            <a:bodyPr wrap="square" rtlCol="0">
              <a:spAutoFit/>
            </a:bodyPr>
            <a:lstStyle/>
            <a:p>
              <a:r>
                <a:rPr lang="en-US" sz="1700" b="1" dirty="0"/>
                <a:t>RIGID MOUNTING</a:t>
              </a:r>
            </a:p>
          </p:txBody>
        </p:sp>
        <p:sp>
          <p:nvSpPr>
            <p:cNvPr id="12" name="TextBox 11">
              <a:extLst>
                <a:ext uri="{FF2B5EF4-FFF2-40B4-BE49-F238E27FC236}">
                  <a16:creationId xmlns:a16="http://schemas.microsoft.com/office/drawing/2014/main" id="{8CE495DB-D4DA-4473-8F1A-56F6468FD05F}"/>
                </a:ext>
              </a:extLst>
            </p:cNvPr>
            <p:cNvSpPr txBox="1"/>
            <p:nvPr/>
          </p:nvSpPr>
          <p:spPr>
            <a:xfrm>
              <a:off x="6377982" y="4308560"/>
              <a:ext cx="2654117" cy="353943"/>
            </a:xfrm>
            <a:prstGeom prst="rect">
              <a:avLst/>
            </a:prstGeom>
            <a:noFill/>
          </p:spPr>
          <p:txBody>
            <a:bodyPr wrap="square" rtlCol="0">
              <a:spAutoFit/>
            </a:bodyPr>
            <a:lstStyle/>
            <a:p>
              <a:r>
                <a:rPr lang="en-US" sz="1700" b="1" dirty="0"/>
                <a:t>NOT RIGID MOUNTING</a:t>
              </a:r>
            </a:p>
          </p:txBody>
        </p:sp>
      </p:grpSp>
      <p:pic>
        <p:nvPicPr>
          <p:cNvPr id="6" name="Graphic 5" descr="Smiling face with solid fill">
            <a:extLst>
              <a:ext uri="{FF2B5EF4-FFF2-40B4-BE49-F238E27FC236}">
                <a16:creationId xmlns:a16="http://schemas.microsoft.com/office/drawing/2014/main" id="{707CDB4D-EC8B-4D7E-9280-AAFEA84E5D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1914" y="1987539"/>
            <a:ext cx="914400" cy="914400"/>
          </a:xfrm>
          <a:prstGeom prst="rect">
            <a:avLst/>
          </a:prstGeom>
        </p:spPr>
      </p:pic>
      <p:pic>
        <p:nvPicPr>
          <p:cNvPr id="8" name="Graphic 7" descr="Sad face with solid fill">
            <a:extLst>
              <a:ext uri="{FF2B5EF4-FFF2-40B4-BE49-F238E27FC236}">
                <a16:creationId xmlns:a16="http://schemas.microsoft.com/office/drawing/2014/main" id="{671B1FD1-1620-4EF6-AD6C-66B56E5D46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9114" y="3974250"/>
            <a:ext cx="914400" cy="914400"/>
          </a:xfrm>
          <a:prstGeom prst="rect">
            <a:avLst/>
          </a:prstGeom>
        </p:spPr>
      </p:pic>
    </p:spTree>
    <p:extLst>
      <p:ext uri="{BB962C8B-B14F-4D97-AF65-F5344CB8AC3E}">
        <p14:creationId xmlns:p14="http://schemas.microsoft.com/office/powerpoint/2010/main" val="1879096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A266F2E-B1E3-4CD3-BF94-201111C8322E}"/>
              </a:ext>
            </a:extLst>
          </p:cNvPr>
          <p:cNvSpPr/>
          <p:nvPr/>
        </p:nvSpPr>
        <p:spPr>
          <a:xfrm>
            <a:off x="7637749" y="5218717"/>
            <a:ext cx="2765796" cy="130061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06092B6-74F4-4B03-B108-B872C8E41555}"/>
              </a:ext>
            </a:extLst>
          </p:cNvPr>
          <p:cNvSpPr/>
          <p:nvPr/>
        </p:nvSpPr>
        <p:spPr>
          <a:xfrm>
            <a:off x="1713603" y="1970760"/>
            <a:ext cx="2858938" cy="46989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722F62-41D9-4333-BCAA-9BEBEE2AF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282" y="2073975"/>
            <a:ext cx="2518200" cy="1888650"/>
          </a:xfrm>
          <a:prstGeom prst="rect">
            <a:avLst/>
          </a:prstGeom>
        </p:spPr>
      </p:pic>
      <p:sp>
        <p:nvSpPr>
          <p:cNvPr id="11" name="Title 1">
            <a:extLst>
              <a:ext uri="{FF2B5EF4-FFF2-40B4-BE49-F238E27FC236}">
                <a16:creationId xmlns:a16="http://schemas.microsoft.com/office/drawing/2014/main" id="{7BB1FCCA-B61A-466F-9ABE-8959132FD4A8}"/>
              </a:ext>
            </a:extLst>
          </p:cNvPr>
          <p:cNvSpPr txBox="1">
            <a:spLocks/>
          </p:cNvSpPr>
          <p:nvPr/>
        </p:nvSpPr>
        <p:spPr>
          <a:xfrm>
            <a:off x="218617" y="344460"/>
            <a:ext cx="10058400" cy="10695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accent5">
                    <a:lumMod val="75000"/>
                  </a:schemeClr>
                </a:solidFill>
              </a:rPr>
              <a:t>District Turn-in</a:t>
            </a:r>
          </a:p>
        </p:txBody>
      </p:sp>
      <p:sp>
        <p:nvSpPr>
          <p:cNvPr id="13" name="Rectangle 12">
            <a:extLst>
              <a:ext uri="{FF2B5EF4-FFF2-40B4-BE49-F238E27FC236}">
                <a16:creationId xmlns:a16="http://schemas.microsoft.com/office/drawing/2014/main" id="{190F53C9-ABB7-42D4-80D4-AD0BAF8494C7}"/>
              </a:ext>
            </a:extLst>
          </p:cNvPr>
          <p:cNvSpPr/>
          <p:nvPr/>
        </p:nvSpPr>
        <p:spPr>
          <a:xfrm>
            <a:off x="4581889" y="1970760"/>
            <a:ext cx="2765796" cy="46989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6" name="Picture 15" descr="A picture containing television, monitor, screen, computer&#10;&#10;Description automatically generated">
            <a:extLst>
              <a:ext uri="{FF2B5EF4-FFF2-40B4-BE49-F238E27FC236}">
                <a16:creationId xmlns:a16="http://schemas.microsoft.com/office/drawing/2014/main" id="{3BCEA4B9-567D-4F29-A321-70E7B45EF4AA}"/>
              </a:ext>
            </a:extLst>
          </p:cNvPr>
          <p:cNvPicPr>
            <a:picLocks noChangeAspect="1"/>
          </p:cNvPicPr>
          <p:nvPr/>
        </p:nvPicPr>
        <p:blipFill rotWithShape="1">
          <a:blip r:embed="rId3">
            <a:extLst>
              <a:ext uri="{28A0092B-C50C-407E-A947-70E740481C1C}">
                <a14:useLocalDpi xmlns:a14="http://schemas.microsoft.com/office/drawing/2010/main" val="0"/>
              </a:ext>
            </a:extLst>
          </a:blip>
          <a:srcRect l="6045" t="3519" r="3715" b="2264"/>
          <a:stretch/>
        </p:blipFill>
        <p:spPr>
          <a:xfrm rot="10800000">
            <a:off x="4789626" y="2122361"/>
            <a:ext cx="2360911" cy="1848698"/>
          </a:xfrm>
          <a:prstGeom prst="rect">
            <a:avLst/>
          </a:prstGeom>
        </p:spPr>
      </p:pic>
      <p:sp>
        <p:nvSpPr>
          <p:cNvPr id="15" name="Rectangle 14">
            <a:extLst>
              <a:ext uri="{FF2B5EF4-FFF2-40B4-BE49-F238E27FC236}">
                <a16:creationId xmlns:a16="http://schemas.microsoft.com/office/drawing/2014/main" id="{FB5FA69A-AB6E-4A55-B6DB-C15589C2BA1F}"/>
              </a:ext>
            </a:extLst>
          </p:cNvPr>
          <p:cNvSpPr/>
          <p:nvPr/>
        </p:nvSpPr>
        <p:spPr>
          <a:xfrm>
            <a:off x="7637749" y="461944"/>
            <a:ext cx="2765796" cy="4160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text on a white background&#10;&#10;Description automatically generated">
            <a:extLst>
              <a:ext uri="{FF2B5EF4-FFF2-40B4-BE49-F238E27FC236}">
                <a16:creationId xmlns:a16="http://schemas.microsoft.com/office/drawing/2014/main" id="{A3D66A0A-E3CE-4FFE-A984-02F74E024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39298" y="3121084"/>
            <a:ext cx="1654737" cy="1241053"/>
          </a:xfrm>
          <a:prstGeom prst="rect">
            <a:avLst/>
          </a:prstGeom>
        </p:spPr>
      </p:pic>
      <p:grpSp>
        <p:nvGrpSpPr>
          <p:cNvPr id="7" name="Group 6">
            <a:extLst>
              <a:ext uri="{FF2B5EF4-FFF2-40B4-BE49-F238E27FC236}">
                <a16:creationId xmlns:a16="http://schemas.microsoft.com/office/drawing/2014/main" id="{9FE8EE51-9C05-453C-9A93-75D5C5B3D7DA}"/>
              </a:ext>
            </a:extLst>
          </p:cNvPr>
          <p:cNvGrpSpPr/>
          <p:nvPr/>
        </p:nvGrpSpPr>
        <p:grpSpPr>
          <a:xfrm>
            <a:off x="4789626" y="4335990"/>
            <a:ext cx="2355616" cy="1818141"/>
            <a:chOff x="9457224" y="782908"/>
            <a:chExt cx="2524461" cy="2180639"/>
          </a:xfrm>
        </p:grpSpPr>
        <p:pic>
          <p:nvPicPr>
            <p:cNvPr id="14" name="Picture 13" descr="A close up of text on a white background&#10;&#10;Description automatically generated">
              <a:extLst>
                <a:ext uri="{FF2B5EF4-FFF2-40B4-BE49-F238E27FC236}">
                  <a16:creationId xmlns:a16="http://schemas.microsoft.com/office/drawing/2014/main" id="{6628CA14-5B8C-4C47-96FA-E6EDCB94361C}"/>
                </a:ext>
              </a:extLst>
            </p:cNvPr>
            <p:cNvPicPr>
              <a:picLocks noChangeAspect="1"/>
            </p:cNvPicPr>
            <p:nvPr/>
          </p:nvPicPr>
          <p:blipFill rotWithShape="1">
            <a:blip r:embed="rId5">
              <a:extLst>
                <a:ext uri="{28A0092B-C50C-407E-A947-70E740481C1C}">
                  <a14:useLocalDpi xmlns:a14="http://schemas.microsoft.com/office/drawing/2010/main" val="0"/>
                </a:ext>
              </a:extLst>
            </a:blip>
            <a:srcRect l="8801" t="5692" r="14440" b="5901"/>
            <a:stretch/>
          </p:blipFill>
          <p:spPr>
            <a:xfrm>
              <a:off x="9457224" y="782908"/>
              <a:ext cx="2524461" cy="2180639"/>
            </a:xfrm>
            <a:prstGeom prst="rect">
              <a:avLst/>
            </a:prstGeom>
          </p:spPr>
        </p:pic>
        <p:sp>
          <p:nvSpPr>
            <p:cNvPr id="5" name="Rectangle 4">
              <a:extLst>
                <a:ext uri="{FF2B5EF4-FFF2-40B4-BE49-F238E27FC236}">
                  <a16:creationId xmlns:a16="http://schemas.microsoft.com/office/drawing/2014/main" id="{316B9854-68B5-4462-ABE1-86C6A79075B7}"/>
                </a:ext>
              </a:extLst>
            </p:cNvPr>
            <p:cNvSpPr/>
            <p:nvPr/>
          </p:nvSpPr>
          <p:spPr>
            <a:xfrm>
              <a:off x="10779720" y="965402"/>
              <a:ext cx="364302"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B3F83-A8FA-41BB-A65F-432F1D328212}"/>
                </a:ext>
              </a:extLst>
            </p:cNvPr>
            <p:cNvSpPr/>
            <p:nvPr/>
          </p:nvSpPr>
          <p:spPr>
            <a:xfrm rot="5400000">
              <a:off x="9944975" y="1882956"/>
              <a:ext cx="1362490" cy="2487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C84AB0-60C4-40E7-8FDC-1890F322302D}"/>
                </a:ext>
              </a:extLst>
            </p:cNvPr>
            <p:cNvSpPr/>
            <p:nvPr/>
          </p:nvSpPr>
          <p:spPr>
            <a:xfrm rot="5400000">
              <a:off x="10802579" y="2276286"/>
              <a:ext cx="364302"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744AE6-C20C-42F3-A07E-C4E50D653C09}"/>
                </a:ext>
              </a:extLst>
            </p:cNvPr>
            <p:cNvSpPr/>
            <p:nvPr/>
          </p:nvSpPr>
          <p:spPr>
            <a:xfrm rot="5400000">
              <a:off x="10802578" y="1385236"/>
              <a:ext cx="364302"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F049363-4F21-49BF-96D8-533819E8E311}"/>
              </a:ext>
            </a:extLst>
          </p:cNvPr>
          <p:cNvGrpSpPr/>
          <p:nvPr/>
        </p:nvGrpSpPr>
        <p:grpSpPr>
          <a:xfrm>
            <a:off x="7827721" y="574947"/>
            <a:ext cx="1434812" cy="1981981"/>
            <a:chOff x="6521776" y="3349934"/>
            <a:chExt cx="2155268" cy="2828783"/>
          </a:xfrm>
        </p:grpSpPr>
        <p:pic>
          <p:nvPicPr>
            <p:cNvPr id="10" name="Picture 9" descr="A close up of text on a white background&#10;&#10;Description automatically generated">
              <a:extLst>
                <a:ext uri="{FF2B5EF4-FFF2-40B4-BE49-F238E27FC236}">
                  <a16:creationId xmlns:a16="http://schemas.microsoft.com/office/drawing/2014/main" id="{1D694405-39B4-4485-A589-8ABB51EECD04}"/>
                </a:ext>
              </a:extLst>
            </p:cNvPr>
            <p:cNvPicPr>
              <a:picLocks noChangeAspect="1"/>
            </p:cNvPicPr>
            <p:nvPr/>
          </p:nvPicPr>
          <p:blipFill rotWithShape="1">
            <a:blip r:embed="rId6">
              <a:extLst>
                <a:ext uri="{28A0092B-C50C-407E-A947-70E740481C1C}">
                  <a14:useLocalDpi xmlns:a14="http://schemas.microsoft.com/office/drawing/2010/main" val="0"/>
                </a:ext>
              </a:extLst>
            </a:blip>
            <a:srcRect l="3343" t="1809"/>
            <a:stretch/>
          </p:blipFill>
          <p:spPr>
            <a:xfrm rot="5400000">
              <a:off x="6185018" y="3686692"/>
              <a:ext cx="2828783" cy="2155268"/>
            </a:xfrm>
            <a:prstGeom prst="rect">
              <a:avLst/>
            </a:prstGeom>
          </p:spPr>
        </p:pic>
        <p:sp>
          <p:nvSpPr>
            <p:cNvPr id="21" name="Rectangle 20">
              <a:extLst>
                <a:ext uri="{FF2B5EF4-FFF2-40B4-BE49-F238E27FC236}">
                  <a16:creationId xmlns:a16="http://schemas.microsoft.com/office/drawing/2014/main" id="{8ABE9961-A697-4367-944B-58C826B7592C}"/>
                </a:ext>
              </a:extLst>
            </p:cNvPr>
            <p:cNvSpPr/>
            <p:nvPr/>
          </p:nvSpPr>
          <p:spPr>
            <a:xfrm rot="10800000">
              <a:off x="7129436" y="3592595"/>
              <a:ext cx="562791" cy="8369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907F94B-0C2C-4031-B7C8-D1206F06038F}"/>
              </a:ext>
            </a:extLst>
          </p:cNvPr>
          <p:cNvGrpSpPr/>
          <p:nvPr/>
        </p:nvGrpSpPr>
        <p:grpSpPr>
          <a:xfrm>
            <a:off x="8528062" y="1271881"/>
            <a:ext cx="1742948" cy="2299168"/>
            <a:chOff x="4695233" y="4406728"/>
            <a:chExt cx="1480675" cy="1974233"/>
          </a:xfrm>
        </p:grpSpPr>
        <p:pic>
          <p:nvPicPr>
            <p:cNvPr id="8" name="Picture 7" descr="A close up of text on a white background&#10;&#10;Description automatically generated">
              <a:extLst>
                <a:ext uri="{FF2B5EF4-FFF2-40B4-BE49-F238E27FC236}">
                  <a16:creationId xmlns:a16="http://schemas.microsoft.com/office/drawing/2014/main" id="{3ABFBC0B-5743-48DF-ACFA-719696573D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448454" y="4653507"/>
              <a:ext cx="1974233" cy="1480675"/>
            </a:xfrm>
            <a:prstGeom prst="rect">
              <a:avLst/>
            </a:prstGeom>
          </p:spPr>
        </p:pic>
        <p:sp>
          <p:nvSpPr>
            <p:cNvPr id="23" name="Rectangle 22">
              <a:extLst>
                <a:ext uri="{FF2B5EF4-FFF2-40B4-BE49-F238E27FC236}">
                  <a16:creationId xmlns:a16="http://schemas.microsoft.com/office/drawing/2014/main" id="{49EE9022-F6C0-443F-9E84-D30571D7F912}"/>
                </a:ext>
              </a:extLst>
            </p:cNvPr>
            <p:cNvSpPr/>
            <p:nvPr/>
          </p:nvSpPr>
          <p:spPr>
            <a:xfrm rot="10800000">
              <a:off x="4929698" y="4893865"/>
              <a:ext cx="1107074" cy="15050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0A4C2CA-DD87-45E3-91E7-862ED371AA63}"/>
                </a:ext>
              </a:extLst>
            </p:cNvPr>
            <p:cNvSpPr/>
            <p:nvPr/>
          </p:nvSpPr>
          <p:spPr>
            <a:xfrm rot="10800000">
              <a:off x="5011003" y="5209767"/>
              <a:ext cx="293383" cy="642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5BA549-7AFD-4BC3-8BFC-AFA97F6B2536}"/>
                </a:ext>
              </a:extLst>
            </p:cNvPr>
            <p:cNvSpPr/>
            <p:nvPr/>
          </p:nvSpPr>
          <p:spPr>
            <a:xfrm rot="10800000">
              <a:off x="5700098" y="5217350"/>
              <a:ext cx="293383" cy="642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3CEDB30-2AC8-4171-B503-C4C3BAF412D9}"/>
              </a:ext>
            </a:extLst>
          </p:cNvPr>
          <p:cNvGrpSpPr/>
          <p:nvPr/>
        </p:nvGrpSpPr>
        <p:grpSpPr>
          <a:xfrm>
            <a:off x="7833277" y="5432735"/>
            <a:ext cx="2302527" cy="882383"/>
            <a:chOff x="786653" y="5092947"/>
            <a:chExt cx="2302527" cy="882383"/>
          </a:xfrm>
        </p:grpSpPr>
        <p:pic>
          <p:nvPicPr>
            <p:cNvPr id="18" name="Picture 17" descr="A picture containing fruit, food&#10;&#10;Description automatically generated">
              <a:extLst>
                <a:ext uri="{FF2B5EF4-FFF2-40B4-BE49-F238E27FC236}">
                  <a16:creationId xmlns:a16="http://schemas.microsoft.com/office/drawing/2014/main" id="{686E9C2F-E636-4A00-84F6-CF79AF94B7FB}"/>
                </a:ext>
              </a:extLst>
            </p:cNvPr>
            <p:cNvPicPr>
              <a:picLocks noChangeAspect="1"/>
            </p:cNvPicPr>
            <p:nvPr/>
          </p:nvPicPr>
          <p:blipFill rotWithShape="1">
            <a:blip r:embed="rId8">
              <a:extLst>
                <a:ext uri="{28A0092B-C50C-407E-A947-70E740481C1C}">
                  <a14:useLocalDpi xmlns:a14="http://schemas.microsoft.com/office/drawing/2010/main" val="0"/>
                </a:ext>
              </a:extLst>
            </a:blip>
            <a:srcRect l="8755" t="29397" r="17992" b="33173"/>
            <a:stretch/>
          </p:blipFill>
          <p:spPr>
            <a:xfrm>
              <a:off x="786653" y="5092947"/>
              <a:ext cx="2302527" cy="882383"/>
            </a:xfrm>
            <a:prstGeom prst="rect">
              <a:avLst/>
            </a:prstGeom>
          </p:spPr>
        </p:pic>
        <p:sp>
          <p:nvSpPr>
            <p:cNvPr id="27" name="Rectangle 26">
              <a:extLst>
                <a:ext uri="{FF2B5EF4-FFF2-40B4-BE49-F238E27FC236}">
                  <a16:creationId xmlns:a16="http://schemas.microsoft.com/office/drawing/2014/main" id="{9A387856-C99C-41DA-86BA-C7501FF01D12}"/>
                </a:ext>
              </a:extLst>
            </p:cNvPr>
            <p:cNvSpPr/>
            <p:nvPr/>
          </p:nvSpPr>
          <p:spPr>
            <a:xfrm rot="10800000">
              <a:off x="1644532" y="5196660"/>
              <a:ext cx="769310" cy="7739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AE0E1028-AFEB-4C0F-BDDF-92901172EBE4}"/>
              </a:ext>
            </a:extLst>
          </p:cNvPr>
          <p:cNvGrpSpPr/>
          <p:nvPr/>
        </p:nvGrpSpPr>
        <p:grpSpPr>
          <a:xfrm>
            <a:off x="1832280" y="4328783"/>
            <a:ext cx="2518200" cy="1964328"/>
            <a:chOff x="3192122" y="1959008"/>
            <a:chExt cx="2728512" cy="2046384"/>
          </a:xfrm>
        </p:grpSpPr>
        <p:pic>
          <p:nvPicPr>
            <p:cNvPr id="6" name="Picture 5" descr="A close up of text on a white background&#10;&#10;Description automatically generated">
              <a:extLst>
                <a:ext uri="{FF2B5EF4-FFF2-40B4-BE49-F238E27FC236}">
                  <a16:creationId xmlns:a16="http://schemas.microsoft.com/office/drawing/2014/main" id="{0D7AF01D-8D45-4F3F-8BF9-A7EF4EF58B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2122" y="1959008"/>
              <a:ext cx="2728512" cy="2046384"/>
            </a:xfrm>
            <a:prstGeom prst="rect">
              <a:avLst/>
            </a:prstGeom>
          </p:spPr>
        </p:pic>
        <p:sp>
          <p:nvSpPr>
            <p:cNvPr id="29" name="Rectangle 28">
              <a:extLst>
                <a:ext uri="{FF2B5EF4-FFF2-40B4-BE49-F238E27FC236}">
                  <a16:creationId xmlns:a16="http://schemas.microsoft.com/office/drawing/2014/main" id="{E6DC3C84-7CA3-44F4-BFCE-5D937304B2F9}"/>
                </a:ext>
              </a:extLst>
            </p:cNvPr>
            <p:cNvSpPr/>
            <p:nvPr/>
          </p:nvSpPr>
          <p:spPr>
            <a:xfrm rot="10800000">
              <a:off x="3784047" y="2084852"/>
              <a:ext cx="293383" cy="642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418E40-1A44-49D5-954A-1C12A1C90894}"/>
                </a:ext>
              </a:extLst>
            </p:cNvPr>
            <p:cNvSpPr/>
            <p:nvPr/>
          </p:nvSpPr>
          <p:spPr>
            <a:xfrm rot="10800000">
              <a:off x="4590666" y="2760920"/>
              <a:ext cx="833150" cy="15264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C05923B-03CE-4E7D-B288-90E93DF4FCC3}"/>
                </a:ext>
              </a:extLst>
            </p:cNvPr>
            <p:cNvSpPr/>
            <p:nvPr/>
          </p:nvSpPr>
          <p:spPr>
            <a:xfrm rot="10800000">
              <a:off x="5199061" y="3009666"/>
              <a:ext cx="189988" cy="604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75FEB83-7145-4037-A343-2307A5DD946E}"/>
                </a:ext>
              </a:extLst>
            </p:cNvPr>
            <p:cNvSpPr/>
            <p:nvPr/>
          </p:nvSpPr>
          <p:spPr>
            <a:xfrm rot="10800000">
              <a:off x="4695233" y="2991081"/>
              <a:ext cx="189987"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6AEF204C-0A36-44DF-B230-92E6DED010A3}"/>
              </a:ext>
            </a:extLst>
          </p:cNvPr>
          <p:cNvSpPr txBox="1"/>
          <p:nvPr/>
        </p:nvSpPr>
        <p:spPr>
          <a:xfrm>
            <a:off x="238383" y="848723"/>
            <a:ext cx="6540820" cy="1569660"/>
          </a:xfrm>
          <a:prstGeom prst="rect">
            <a:avLst/>
          </a:prstGeom>
          <a:noFill/>
        </p:spPr>
        <p:txBody>
          <a:bodyPr wrap="square" rtlCol="0">
            <a:spAutoFit/>
          </a:bodyPr>
          <a:lstStyle/>
          <a:p>
            <a:r>
              <a:rPr lang="en-US" sz="2400" dirty="0"/>
              <a:t>Examples of correct labeling and wrapping. </a:t>
            </a:r>
          </a:p>
          <a:p>
            <a:endParaRPr lang="en-US" sz="2400" dirty="0"/>
          </a:p>
          <a:p>
            <a:endParaRPr lang="en-US" sz="2400" dirty="0"/>
          </a:p>
          <a:p>
            <a:r>
              <a:rPr lang="en-US" sz="2400" dirty="0"/>
              <a:t>	</a:t>
            </a:r>
          </a:p>
        </p:txBody>
      </p:sp>
      <p:sp>
        <p:nvSpPr>
          <p:cNvPr id="43" name="Callout: Left Arrow 42">
            <a:extLst>
              <a:ext uri="{FF2B5EF4-FFF2-40B4-BE49-F238E27FC236}">
                <a16:creationId xmlns:a16="http://schemas.microsoft.com/office/drawing/2014/main" id="{2F1992FD-AF87-4F4E-8B87-2663520C880B}"/>
              </a:ext>
            </a:extLst>
          </p:cNvPr>
          <p:cNvSpPr/>
          <p:nvPr/>
        </p:nvSpPr>
        <p:spPr>
          <a:xfrm>
            <a:off x="9977506" y="461944"/>
            <a:ext cx="2092827" cy="2543426"/>
          </a:xfrm>
          <a:prstGeom prst="lef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llout: Left Arrow 43">
            <a:extLst>
              <a:ext uri="{FF2B5EF4-FFF2-40B4-BE49-F238E27FC236}">
                <a16:creationId xmlns:a16="http://schemas.microsoft.com/office/drawing/2014/main" id="{1C98EA4B-74FE-4D50-85DB-1772EBEBC460}"/>
              </a:ext>
            </a:extLst>
          </p:cNvPr>
          <p:cNvSpPr/>
          <p:nvPr/>
        </p:nvSpPr>
        <p:spPr>
          <a:xfrm>
            <a:off x="9991174" y="4565824"/>
            <a:ext cx="2092827" cy="2108744"/>
          </a:xfrm>
          <a:prstGeom prst="lef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llout: Left Arrow 44">
            <a:extLst>
              <a:ext uri="{FF2B5EF4-FFF2-40B4-BE49-F238E27FC236}">
                <a16:creationId xmlns:a16="http://schemas.microsoft.com/office/drawing/2014/main" id="{E75DBA5C-7C92-4C07-8AD5-440C8CA2277C}"/>
              </a:ext>
            </a:extLst>
          </p:cNvPr>
          <p:cNvSpPr/>
          <p:nvPr/>
        </p:nvSpPr>
        <p:spPr>
          <a:xfrm flipH="1">
            <a:off x="121046" y="2386576"/>
            <a:ext cx="1975389" cy="2950735"/>
          </a:xfrm>
          <a:prstGeom prst="lef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1E0B1AC8-349A-4D4C-BD44-6FFD789878C4}"/>
              </a:ext>
            </a:extLst>
          </p:cNvPr>
          <p:cNvSpPr txBox="1"/>
          <p:nvPr/>
        </p:nvSpPr>
        <p:spPr>
          <a:xfrm>
            <a:off x="1713603" y="1556380"/>
            <a:ext cx="5634082" cy="461665"/>
          </a:xfrm>
          <a:prstGeom prst="rect">
            <a:avLst/>
          </a:prstGeom>
          <a:noFill/>
        </p:spPr>
        <p:txBody>
          <a:bodyPr wrap="square" rtlCol="0">
            <a:spAutoFit/>
          </a:bodyPr>
          <a:lstStyle/>
          <a:p>
            <a:pPr algn="ctr"/>
            <a:r>
              <a:rPr lang="en-US" sz="2400" dirty="0"/>
              <a:t>VISUAL ARTS</a:t>
            </a:r>
          </a:p>
        </p:txBody>
      </p:sp>
      <p:sp>
        <p:nvSpPr>
          <p:cNvPr id="47" name="TextBox 46">
            <a:extLst>
              <a:ext uri="{FF2B5EF4-FFF2-40B4-BE49-F238E27FC236}">
                <a16:creationId xmlns:a16="http://schemas.microsoft.com/office/drawing/2014/main" id="{50AEC3BA-1448-44CF-920B-D4362F14EA11}"/>
              </a:ext>
            </a:extLst>
          </p:cNvPr>
          <p:cNvSpPr txBox="1"/>
          <p:nvPr/>
        </p:nvSpPr>
        <p:spPr>
          <a:xfrm>
            <a:off x="7637749" y="31634"/>
            <a:ext cx="2765796" cy="461665"/>
          </a:xfrm>
          <a:prstGeom prst="rect">
            <a:avLst/>
          </a:prstGeom>
          <a:noFill/>
        </p:spPr>
        <p:txBody>
          <a:bodyPr wrap="square" rtlCol="0">
            <a:spAutoFit/>
          </a:bodyPr>
          <a:lstStyle/>
          <a:p>
            <a:pPr algn="ctr"/>
            <a:r>
              <a:rPr lang="en-US" sz="2400" dirty="0"/>
              <a:t>LITERATURE</a:t>
            </a:r>
          </a:p>
        </p:txBody>
      </p:sp>
      <p:sp>
        <p:nvSpPr>
          <p:cNvPr id="48" name="TextBox 47">
            <a:extLst>
              <a:ext uri="{FF2B5EF4-FFF2-40B4-BE49-F238E27FC236}">
                <a16:creationId xmlns:a16="http://schemas.microsoft.com/office/drawing/2014/main" id="{16B316D4-C6C2-4FC6-930E-459E9C8DE45C}"/>
              </a:ext>
            </a:extLst>
          </p:cNvPr>
          <p:cNvSpPr txBox="1"/>
          <p:nvPr/>
        </p:nvSpPr>
        <p:spPr>
          <a:xfrm>
            <a:off x="7636933" y="4807849"/>
            <a:ext cx="2765796" cy="461665"/>
          </a:xfrm>
          <a:prstGeom prst="rect">
            <a:avLst/>
          </a:prstGeom>
          <a:noFill/>
        </p:spPr>
        <p:txBody>
          <a:bodyPr wrap="square" rtlCol="0">
            <a:spAutoFit/>
          </a:bodyPr>
          <a:lstStyle/>
          <a:p>
            <a:pPr algn="ctr"/>
            <a:r>
              <a:rPr lang="en-US" sz="2400" dirty="0"/>
              <a:t>ALL OTHERS</a:t>
            </a:r>
          </a:p>
        </p:txBody>
      </p:sp>
      <p:sp>
        <p:nvSpPr>
          <p:cNvPr id="2" name="TextBox 1">
            <a:extLst>
              <a:ext uri="{FF2B5EF4-FFF2-40B4-BE49-F238E27FC236}">
                <a16:creationId xmlns:a16="http://schemas.microsoft.com/office/drawing/2014/main" id="{6DFA16B2-DD10-4F98-BB81-1238EA0FCE9A}"/>
              </a:ext>
            </a:extLst>
          </p:cNvPr>
          <p:cNvSpPr txBox="1"/>
          <p:nvPr/>
        </p:nvSpPr>
        <p:spPr>
          <a:xfrm>
            <a:off x="227366" y="2556929"/>
            <a:ext cx="1156530" cy="2677656"/>
          </a:xfrm>
          <a:prstGeom prst="rect">
            <a:avLst/>
          </a:prstGeom>
          <a:noFill/>
        </p:spPr>
        <p:txBody>
          <a:bodyPr wrap="square" rtlCol="0">
            <a:spAutoFit/>
          </a:bodyPr>
          <a:lstStyle/>
          <a:p>
            <a:r>
              <a:rPr lang="en-US" sz="1400" dirty="0"/>
              <a:t>Visual Arts:</a:t>
            </a:r>
          </a:p>
          <a:p>
            <a:pPr marL="109538" indent="-109538">
              <a:buFont typeface="Arial" panose="020B0604020202020204" pitchFamily="34" charset="0"/>
              <a:buChar char="•"/>
              <a:tabLst>
                <a:tab pos="109538" algn="l"/>
              </a:tabLst>
            </a:pPr>
            <a:r>
              <a:rPr lang="en-US" sz="1400" dirty="0"/>
              <a:t>Rigid mounting</a:t>
            </a:r>
          </a:p>
          <a:p>
            <a:pPr marL="109538" indent="-109538">
              <a:buFont typeface="Arial" panose="020B0604020202020204" pitchFamily="34" charset="0"/>
              <a:buChar char="•"/>
              <a:tabLst>
                <a:tab pos="109538" algn="l"/>
              </a:tabLst>
            </a:pPr>
            <a:r>
              <a:rPr lang="en-US" sz="1400" dirty="0"/>
              <a:t>Cellophane wrap</a:t>
            </a:r>
          </a:p>
          <a:p>
            <a:pPr marL="109538" indent="-109538">
              <a:buFont typeface="Arial" panose="020B0604020202020204" pitchFamily="34" charset="0"/>
              <a:buChar char="•"/>
              <a:tabLst>
                <a:tab pos="109538" algn="l"/>
              </a:tabLst>
            </a:pPr>
            <a:r>
              <a:rPr lang="en-US" sz="1400" dirty="0"/>
              <a:t>Entry form on back</a:t>
            </a:r>
          </a:p>
          <a:p>
            <a:pPr marL="109538" indent="-109538">
              <a:buFont typeface="Arial" panose="020B0604020202020204" pitchFamily="34" charset="0"/>
              <a:buChar char="•"/>
              <a:tabLst>
                <a:tab pos="109538" algn="l"/>
              </a:tabLst>
            </a:pPr>
            <a:r>
              <a:rPr lang="en-US" sz="1400" dirty="0"/>
              <a:t>Piece labeled (with orientation) on back</a:t>
            </a:r>
          </a:p>
        </p:txBody>
      </p:sp>
      <p:sp>
        <p:nvSpPr>
          <p:cNvPr id="22" name="TextBox 21">
            <a:extLst>
              <a:ext uri="{FF2B5EF4-FFF2-40B4-BE49-F238E27FC236}">
                <a16:creationId xmlns:a16="http://schemas.microsoft.com/office/drawing/2014/main" id="{EE660030-1A63-4490-9AED-A9CDB678861E}"/>
              </a:ext>
            </a:extLst>
          </p:cNvPr>
          <p:cNvSpPr txBox="1"/>
          <p:nvPr/>
        </p:nvSpPr>
        <p:spPr>
          <a:xfrm>
            <a:off x="2576915" y="3949611"/>
            <a:ext cx="1091844" cy="369332"/>
          </a:xfrm>
          <a:prstGeom prst="rect">
            <a:avLst/>
          </a:prstGeom>
          <a:noFill/>
        </p:spPr>
        <p:txBody>
          <a:bodyPr wrap="square" rtlCol="0">
            <a:spAutoFit/>
          </a:bodyPr>
          <a:lstStyle/>
          <a:p>
            <a:pPr algn="ctr"/>
            <a:r>
              <a:rPr lang="en-US" dirty="0"/>
              <a:t>front</a:t>
            </a:r>
          </a:p>
        </p:txBody>
      </p:sp>
      <p:sp>
        <p:nvSpPr>
          <p:cNvPr id="42" name="TextBox 41">
            <a:extLst>
              <a:ext uri="{FF2B5EF4-FFF2-40B4-BE49-F238E27FC236}">
                <a16:creationId xmlns:a16="http://schemas.microsoft.com/office/drawing/2014/main" id="{03A01B20-ACB7-45EF-B53D-9C91F7C0BFE6}"/>
              </a:ext>
            </a:extLst>
          </p:cNvPr>
          <p:cNvSpPr txBox="1"/>
          <p:nvPr/>
        </p:nvSpPr>
        <p:spPr>
          <a:xfrm>
            <a:off x="5418865" y="3968859"/>
            <a:ext cx="1091844" cy="369332"/>
          </a:xfrm>
          <a:prstGeom prst="rect">
            <a:avLst/>
          </a:prstGeom>
          <a:noFill/>
        </p:spPr>
        <p:txBody>
          <a:bodyPr wrap="square" rtlCol="0">
            <a:spAutoFit/>
          </a:bodyPr>
          <a:lstStyle/>
          <a:p>
            <a:pPr algn="ctr"/>
            <a:r>
              <a:rPr lang="en-US" dirty="0"/>
              <a:t>front</a:t>
            </a:r>
          </a:p>
        </p:txBody>
      </p:sp>
      <p:sp>
        <p:nvSpPr>
          <p:cNvPr id="49" name="TextBox 48">
            <a:extLst>
              <a:ext uri="{FF2B5EF4-FFF2-40B4-BE49-F238E27FC236}">
                <a16:creationId xmlns:a16="http://schemas.microsoft.com/office/drawing/2014/main" id="{9AA2CACA-7B6C-4F38-88A2-C308E66F3941}"/>
              </a:ext>
            </a:extLst>
          </p:cNvPr>
          <p:cNvSpPr txBox="1"/>
          <p:nvPr/>
        </p:nvSpPr>
        <p:spPr>
          <a:xfrm>
            <a:off x="2545458" y="6285849"/>
            <a:ext cx="1091844" cy="369332"/>
          </a:xfrm>
          <a:prstGeom prst="rect">
            <a:avLst/>
          </a:prstGeom>
          <a:noFill/>
        </p:spPr>
        <p:txBody>
          <a:bodyPr wrap="square" rtlCol="0">
            <a:spAutoFit/>
          </a:bodyPr>
          <a:lstStyle/>
          <a:p>
            <a:pPr algn="ctr"/>
            <a:r>
              <a:rPr lang="en-US" dirty="0"/>
              <a:t>back</a:t>
            </a:r>
          </a:p>
        </p:txBody>
      </p:sp>
      <p:sp>
        <p:nvSpPr>
          <p:cNvPr id="50" name="TextBox 49">
            <a:extLst>
              <a:ext uri="{FF2B5EF4-FFF2-40B4-BE49-F238E27FC236}">
                <a16:creationId xmlns:a16="http://schemas.microsoft.com/office/drawing/2014/main" id="{1ED73087-CA41-48A1-BBDE-A2BD614FA40A}"/>
              </a:ext>
            </a:extLst>
          </p:cNvPr>
          <p:cNvSpPr txBox="1"/>
          <p:nvPr/>
        </p:nvSpPr>
        <p:spPr>
          <a:xfrm>
            <a:off x="5450551" y="6304755"/>
            <a:ext cx="1091844" cy="369332"/>
          </a:xfrm>
          <a:prstGeom prst="rect">
            <a:avLst/>
          </a:prstGeom>
          <a:noFill/>
        </p:spPr>
        <p:txBody>
          <a:bodyPr wrap="square" rtlCol="0">
            <a:spAutoFit/>
          </a:bodyPr>
          <a:lstStyle/>
          <a:p>
            <a:pPr algn="ctr"/>
            <a:r>
              <a:rPr lang="en-US" dirty="0"/>
              <a:t>back</a:t>
            </a:r>
          </a:p>
        </p:txBody>
      </p:sp>
      <p:sp>
        <p:nvSpPr>
          <p:cNvPr id="51" name="TextBox 50">
            <a:extLst>
              <a:ext uri="{FF2B5EF4-FFF2-40B4-BE49-F238E27FC236}">
                <a16:creationId xmlns:a16="http://schemas.microsoft.com/office/drawing/2014/main" id="{380A26B2-766E-4BAB-8908-0A9A89A9007C}"/>
              </a:ext>
            </a:extLst>
          </p:cNvPr>
          <p:cNvSpPr txBox="1"/>
          <p:nvPr/>
        </p:nvSpPr>
        <p:spPr>
          <a:xfrm>
            <a:off x="10736265" y="543157"/>
            <a:ext cx="1255408" cy="2462213"/>
          </a:xfrm>
          <a:prstGeom prst="rect">
            <a:avLst/>
          </a:prstGeom>
          <a:noFill/>
        </p:spPr>
        <p:txBody>
          <a:bodyPr wrap="square" rtlCol="0">
            <a:spAutoFit/>
          </a:bodyPr>
          <a:lstStyle/>
          <a:p>
            <a:r>
              <a:rPr lang="en-US" sz="1400" dirty="0"/>
              <a:t>Literature:</a:t>
            </a:r>
          </a:p>
          <a:p>
            <a:pPr marL="109538" indent="-109538">
              <a:buFont typeface="Arial" panose="020B0604020202020204" pitchFamily="34" charset="0"/>
              <a:buChar char="•"/>
              <a:tabLst>
                <a:tab pos="109538" algn="l"/>
              </a:tabLst>
            </a:pPr>
            <a:r>
              <a:rPr lang="en-US" sz="1400" dirty="0"/>
              <a:t>Resealable manila envelope</a:t>
            </a:r>
          </a:p>
          <a:p>
            <a:pPr marL="109538" indent="-109538">
              <a:buFont typeface="Arial" panose="020B0604020202020204" pitchFamily="34" charset="0"/>
              <a:buChar char="•"/>
              <a:tabLst>
                <a:tab pos="109538" algn="l"/>
              </a:tabLst>
            </a:pPr>
            <a:r>
              <a:rPr lang="en-US" sz="1400" dirty="0"/>
              <a:t>Multiple copies, each labeled on back</a:t>
            </a:r>
          </a:p>
          <a:p>
            <a:pPr marL="109538" indent="-109538">
              <a:buFont typeface="Arial" panose="020B0604020202020204" pitchFamily="34" charset="0"/>
              <a:buChar char="•"/>
              <a:tabLst>
                <a:tab pos="109538" algn="l"/>
              </a:tabLst>
            </a:pPr>
            <a:r>
              <a:rPr lang="en-US" sz="1400" dirty="0"/>
              <a:t>Entry form on back in plastic sleeve</a:t>
            </a:r>
          </a:p>
        </p:txBody>
      </p:sp>
      <p:sp>
        <p:nvSpPr>
          <p:cNvPr id="52" name="TextBox 51">
            <a:extLst>
              <a:ext uri="{FF2B5EF4-FFF2-40B4-BE49-F238E27FC236}">
                <a16:creationId xmlns:a16="http://schemas.microsoft.com/office/drawing/2014/main" id="{CDA02DEE-13A9-44CD-B6EE-FFC464BD5493}"/>
              </a:ext>
            </a:extLst>
          </p:cNvPr>
          <p:cNvSpPr txBox="1"/>
          <p:nvPr/>
        </p:nvSpPr>
        <p:spPr>
          <a:xfrm>
            <a:off x="10796464" y="4643243"/>
            <a:ext cx="1302789" cy="2031325"/>
          </a:xfrm>
          <a:prstGeom prst="rect">
            <a:avLst/>
          </a:prstGeom>
          <a:noFill/>
        </p:spPr>
        <p:txBody>
          <a:bodyPr wrap="square" rtlCol="0">
            <a:spAutoFit/>
          </a:bodyPr>
          <a:lstStyle/>
          <a:p>
            <a:r>
              <a:rPr lang="en-US" sz="1400" dirty="0"/>
              <a:t>Others:</a:t>
            </a:r>
          </a:p>
          <a:p>
            <a:pPr marL="109538" indent="-109538">
              <a:buFont typeface="Arial" panose="020B0604020202020204" pitchFamily="34" charset="0"/>
              <a:buChar char="•"/>
              <a:tabLst>
                <a:tab pos="109538" algn="l"/>
              </a:tabLst>
            </a:pPr>
            <a:r>
              <a:rPr lang="en-US" sz="1400" dirty="0"/>
              <a:t>Resealable manila envelope</a:t>
            </a:r>
          </a:p>
          <a:p>
            <a:pPr marL="109538" indent="-109538">
              <a:buFont typeface="Arial" panose="020B0604020202020204" pitchFamily="34" charset="0"/>
              <a:buChar char="•"/>
              <a:tabLst>
                <a:tab pos="109538" algn="l"/>
              </a:tabLst>
            </a:pPr>
            <a:r>
              <a:rPr lang="en-US" sz="1400" dirty="0"/>
              <a:t>Entry form on back in plastic sleeve</a:t>
            </a:r>
          </a:p>
          <a:p>
            <a:pPr marL="109538" indent="-109538">
              <a:buFont typeface="Arial" panose="020B0604020202020204" pitchFamily="34" charset="0"/>
              <a:buChar char="•"/>
              <a:tabLst>
                <a:tab pos="109538" algn="l"/>
              </a:tabLst>
            </a:pPr>
            <a:r>
              <a:rPr lang="en-US" sz="1400" dirty="0"/>
              <a:t>USB drive labeled </a:t>
            </a:r>
          </a:p>
        </p:txBody>
      </p:sp>
    </p:spTree>
    <p:extLst>
      <p:ext uri="{BB962C8B-B14F-4D97-AF65-F5344CB8AC3E}">
        <p14:creationId xmlns:p14="http://schemas.microsoft.com/office/powerpoint/2010/main" val="1858836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A7B9C2-60AD-4B64-85C2-261AF84085F2}"/>
              </a:ext>
            </a:extLst>
          </p:cNvPr>
          <p:cNvSpPr txBox="1"/>
          <p:nvPr/>
        </p:nvSpPr>
        <p:spPr>
          <a:xfrm>
            <a:off x="422313" y="1702805"/>
            <a:ext cx="11347374" cy="3170099"/>
          </a:xfrm>
          <a:prstGeom prst="rect">
            <a:avLst/>
          </a:prstGeom>
          <a:noFill/>
        </p:spPr>
        <p:txBody>
          <a:bodyPr wrap="square" rtlCol="0">
            <a:spAutoFit/>
          </a:bodyPr>
          <a:lstStyle/>
          <a:p>
            <a:r>
              <a:rPr lang="en-US" sz="2000" dirty="0"/>
              <a:t>Here are some suggestions for celebrating your artists remotely:</a:t>
            </a:r>
          </a:p>
          <a:p>
            <a:endParaRPr lang="en-US" sz="2000" dirty="0"/>
          </a:p>
          <a:p>
            <a:pPr marL="1023938" indent="-285750">
              <a:buFont typeface="Arial" panose="020B0604020202020204" pitchFamily="34" charset="0"/>
              <a:buChar char="•"/>
            </a:pPr>
            <a:r>
              <a:rPr lang="en-US" sz="2000" dirty="0"/>
              <a:t>ZOOM style party</a:t>
            </a:r>
          </a:p>
          <a:p>
            <a:pPr marL="1023938" indent="-285750">
              <a:buFont typeface="Arial" panose="020B0604020202020204" pitchFamily="34" charset="0"/>
              <a:buChar char="•"/>
            </a:pPr>
            <a:r>
              <a:rPr lang="en-US" sz="2000" dirty="0"/>
              <a:t>E-news announcements</a:t>
            </a:r>
          </a:p>
          <a:p>
            <a:pPr marL="1023938" indent="-285750">
              <a:buFont typeface="Arial" panose="020B0604020202020204" pitchFamily="34" charset="0"/>
              <a:buChar char="•"/>
            </a:pPr>
            <a:r>
              <a:rPr lang="en-US" sz="2000" dirty="0"/>
              <a:t>Special fun digital message emailed to artists’ families</a:t>
            </a:r>
          </a:p>
          <a:p>
            <a:pPr marL="1023938" indent="-285750">
              <a:buFont typeface="Arial" panose="020B0604020202020204" pitchFamily="34" charset="0"/>
              <a:buChar char="•"/>
            </a:pPr>
            <a:r>
              <a:rPr lang="en-US" sz="2000" dirty="0"/>
              <a:t>Slide show of art on school site</a:t>
            </a:r>
          </a:p>
          <a:p>
            <a:pPr marL="1023938" indent="-285750">
              <a:buFont typeface="Arial" panose="020B0604020202020204" pitchFamily="34" charset="0"/>
              <a:buChar char="•"/>
            </a:pPr>
            <a:r>
              <a:rPr lang="en-US" sz="2000" dirty="0"/>
              <a:t>And/or, consider waiting until Spring to celebrate in hopes the buildings will be operational.</a:t>
            </a:r>
          </a:p>
          <a:p>
            <a:pPr marL="738188"/>
            <a:endParaRPr lang="en-US" sz="2000" dirty="0"/>
          </a:p>
          <a:p>
            <a:pPr marL="738188"/>
            <a:r>
              <a:rPr lang="en-US" sz="2000" dirty="0"/>
              <a:t>Share your celebration methods with us and each other to inspire ideas across the district. </a:t>
            </a:r>
          </a:p>
          <a:p>
            <a:r>
              <a:rPr lang="en-US" sz="2000" dirty="0"/>
              <a:t> </a:t>
            </a:r>
          </a:p>
        </p:txBody>
      </p:sp>
      <p:sp>
        <p:nvSpPr>
          <p:cNvPr id="7" name="Rectangle 6">
            <a:extLst>
              <a:ext uri="{FF2B5EF4-FFF2-40B4-BE49-F238E27FC236}">
                <a16:creationId xmlns:a16="http://schemas.microsoft.com/office/drawing/2014/main" id="{9D5EABEA-4EC6-4A54-AC48-E7DD7F9A5367}"/>
              </a:ext>
            </a:extLst>
          </p:cNvPr>
          <p:cNvSpPr/>
          <p:nvPr/>
        </p:nvSpPr>
        <p:spPr>
          <a:xfrm>
            <a:off x="0" y="0"/>
            <a:ext cx="12192000" cy="14194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2173B0D-864C-461A-8087-A5D5DE53DED3}"/>
              </a:ext>
            </a:extLst>
          </p:cNvPr>
          <p:cNvSpPr>
            <a:spLocks noGrp="1"/>
          </p:cNvSpPr>
          <p:nvPr>
            <p:ph type="title"/>
          </p:nvPr>
        </p:nvSpPr>
        <p:spPr>
          <a:xfrm>
            <a:off x="154546" y="349956"/>
            <a:ext cx="7778943" cy="1069514"/>
          </a:xfrm>
        </p:spPr>
        <p:txBody>
          <a:bodyPr>
            <a:noAutofit/>
          </a:bodyPr>
          <a:lstStyle/>
          <a:p>
            <a:pPr algn="r"/>
            <a:r>
              <a:rPr lang="en-US" sz="4400" dirty="0">
                <a:solidFill>
                  <a:schemeClr val="bg1"/>
                </a:solidFill>
              </a:rPr>
              <a:t>Remote Learning - </a:t>
            </a:r>
            <a:r>
              <a:rPr lang="en-US" sz="4400" dirty="0">
                <a:solidFill>
                  <a:schemeClr val="tx1"/>
                </a:solidFill>
              </a:rPr>
              <a:t>Celebrating</a:t>
            </a:r>
            <a:br>
              <a:rPr lang="en-US" sz="4400" dirty="0">
                <a:solidFill>
                  <a:schemeClr val="bg1"/>
                </a:solidFill>
              </a:rPr>
            </a:br>
            <a:r>
              <a:rPr lang="en-US" sz="4400" dirty="0">
                <a:solidFill>
                  <a:schemeClr val="bg1"/>
                </a:solidFill>
              </a:rPr>
              <a:t>COVID-19</a:t>
            </a:r>
          </a:p>
        </p:txBody>
      </p:sp>
      <p:pic>
        <p:nvPicPr>
          <p:cNvPr id="3" name="Graphic 2" descr="Grinning face with no fill">
            <a:extLst>
              <a:ext uri="{FF2B5EF4-FFF2-40B4-BE49-F238E27FC236}">
                <a16:creationId xmlns:a16="http://schemas.microsoft.com/office/drawing/2014/main" id="{2A366991-74A9-48D0-91D2-446B0F22B0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4288" y="3958504"/>
            <a:ext cx="914400" cy="914400"/>
          </a:xfrm>
          <a:prstGeom prst="rect">
            <a:avLst/>
          </a:prstGeom>
        </p:spPr>
      </p:pic>
    </p:spTree>
    <p:extLst>
      <p:ext uri="{BB962C8B-B14F-4D97-AF65-F5344CB8AC3E}">
        <p14:creationId xmlns:p14="http://schemas.microsoft.com/office/powerpoint/2010/main" val="3406251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Celebrating your Participants</a:t>
            </a:r>
          </a:p>
        </p:txBody>
      </p:sp>
      <p:sp>
        <p:nvSpPr>
          <p:cNvPr id="3" name="TextBox 2">
            <a:extLst>
              <a:ext uri="{FF2B5EF4-FFF2-40B4-BE49-F238E27FC236}">
                <a16:creationId xmlns:a16="http://schemas.microsoft.com/office/drawing/2014/main" id="{17A5AC3C-9DA6-42CE-8EC2-EB7E2D73DC59}"/>
              </a:ext>
            </a:extLst>
          </p:cNvPr>
          <p:cNvSpPr txBox="1"/>
          <p:nvPr/>
        </p:nvSpPr>
        <p:spPr>
          <a:xfrm>
            <a:off x="240534" y="1284866"/>
            <a:ext cx="11417969" cy="4893647"/>
          </a:xfrm>
          <a:prstGeom prst="rect">
            <a:avLst/>
          </a:prstGeom>
          <a:noFill/>
        </p:spPr>
        <p:txBody>
          <a:bodyPr wrap="square" rtlCol="0">
            <a:spAutoFit/>
          </a:bodyPr>
          <a:lstStyle/>
          <a:p>
            <a:r>
              <a:rPr lang="en-US" sz="2000" dirty="0"/>
              <a:t>Suggestions for acclaim and celebration:</a:t>
            </a:r>
          </a:p>
          <a:p>
            <a:endParaRPr lang="en-US" sz="2000" dirty="0"/>
          </a:p>
          <a:p>
            <a:pPr marL="1203325" indent="-285750">
              <a:buSzPct val="75000"/>
              <a:buFont typeface="Wingdings" panose="05000000000000000000" pitchFamily="2" charset="2"/>
              <a:buChar char="q"/>
            </a:pPr>
            <a:r>
              <a:rPr lang="en-US" sz="2000" dirty="0"/>
              <a:t>Announce awardees to school community via all modes of communication</a:t>
            </a:r>
          </a:p>
          <a:p>
            <a:pPr marL="1203325" indent="-285750">
              <a:buSzPct val="75000"/>
              <a:buFont typeface="Wingdings" panose="05000000000000000000" pitchFamily="2" charset="2"/>
              <a:buChar char="q"/>
            </a:pPr>
            <a:r>
              <a:rPr lang="en-US" sz="2000" dirty="0"/>
              <a:t>Provide ribbons, certificates, prizes, etc. to every entrant</a:t>
            </a:r>
          </a:p>
          <a:p>
            <a:pPr marL="1203325" indent="-285750">
              <a:buSzPct val="75000"/>
              <a:buFont typeface="Wingdings" panose="05000000000000000000" pitchFamily="2" charset="2"/>
              <a:buChar char="q"/>
            </a:pPr>
            <a:r>
              <a:rPr lang="en-US" sz="2000" dirty="0"/>
              <a:t>Host an art walk, student reception, on-going wall display, photos on website, incorporation with other school event, etc.</a:t>
            </a:r>
          </a:p>
          <a:p>
            <a:pPr marL="917575">
              <a:buSzPct val="75000"/>
            </a:pPr>
            <a:endParaRPr lang="en-US" sz="2000" dirty="0"/>
          </a:p>
          <a:p>
            <a:pPr marL="917575">
              <a:buSzPct val="75000"/>
            </a:pPr>
            <a:endParaRPr lang="en-US" sz="2000" dirty="0"/>
          </a:p>
          <a:p>
            <a:pPr marL="917575">
              <a:buSzPct val="75000"/>
            </a:pPr>
            <a:endParaRPr lang="en-US" sz="2000" dirty="0"/>
          </a:p>
          <a:p>
            <a:pPr marL="917575">
              <a:buSzPct val="75000"/>
            </a:pPr>
            <a:endParaRPr lang="en-US" sz="2000" dirty="0"/>
          </a:p>
          <a:p>
            <a:pPr marL="917575">
              <a:buSzPct val="75000"/>
            </a:pPr>
            <a:r>
              <a:rPr lang="en-US" sz="2000" dirty="0"/>
              <a:t>Note, pieces advancing to district cannot be returned to you until after the January District Reception (or later if they move onto the state level</a:t>
            </a:r>
            <a:r>
              <a:rPr lang="en-US" sz="2400" dirty="0"/>
              <a:t>). </a:t>
            </a:r>
            <a:r>
              <a:rPr lang="en-US" sz="2400" b="1" dirty="0">
                <a:solidFill>
                  <a:schemeClr val="accent6">
                    <a:lumMod val="75000"/>
                  </a:schemeClr>
                </a:solidFill>
              </a:rPr>
              <a:t>Please do not plan to use the artwork for a celebration after the November district turn-in date (even if you have been allowed to do this in the past).</a:t>
            </a:r>
            <a:r>
              <a:rPr lang="en-US" sz="2000" b="1" dirty="0">
                <a:solidFill>
                  <a:schemeClr val="accent6">
                    <a:lumMod val="75000"/>
                  </a:schemeClr>
                </a:solidFill>
              </a:rPr>
              <a:t> </a:t>
            </a:r>
            <a:r>
              <a:rPr lang="en-US" sz="2000" dirty="0"/>
              <a:t>If your recognition needs to be after the district due date, take photos of the art to use during your celebration.</a:t>
            </a:r>
          </a:p>
        </p:txBody>
      </p:sp>
      <p:pic>
        <p:nvPicPr>
          <p:cNvPr id="5" name="Graphic 4" descr="Balloons">
            <a:extLst>
              <a:ext uri="{FF2B5EF4-FFF2-40B4-BE49-F238E27FC236}">
                <a16:creationId xmlns:a16="http://schemas.microsoft.com/office/drawing/2014/main" id="{C908B471-C418-4F94-8718-F2A04ABC9A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37379" y="2836184"/>
            <a:ext cx="1550285" cy="1550285"/>
          </a:xfrm>
          <a:prstGeom prst="rect">
            <a:avLst/>
          </a:prstGeom>
        </p:spPr>
      </p:pic>
      <p:pic>
        <p:nvPicPr>
          <p:cNvPr id="7" name="Graphic 6" descr="Ribbon">
            <a:extLst>
              <a:ext uri="{FF2B5EF4-FFF2-40B4-BE49-F238E27FC236}">
                <a16:creationId xmlns:a16="http://schemas.microsoft.com/office/drawing/2014/main" id="{ADA52DD8-AB29-4341-96B9-9366D0EF0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0119" y="2805036"/>
            <a:ext cx="1581433" cy="1581433"/>
          </a:xfrm>
          <a:prstGeom prst="rect">
            <a:avLst/>
          </a:prstGeom>
        </p:spPr>
      </p:pic>
      <p:pic>
        <p:nvPicPr>
          <p:cNvPr id="9" name="Graphic 8" descr="Diploma">
            <a:extLst>
              <a:ext uri="{FF2B5EF4-FFF2-40B4-BE49-F238E27FC236}">
                <a16:creationId xmlns:a16="http://schemas.microsoft.com/office/drawing/2014/main" id="{E819DADF-E0BC-4EB2-B503-5373DF07A8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24790" y="2986650"/>
            <a:ext cx="1249351" cy="1249351"/>
          </a:xfrm>
          <a:prstGeom prst="rect">
            <a:avLst/>
          </a:prstGeom>
        </p:spPr>
      </p:pic>
    </p:spTree>
    <p:extLst>
      <p:ext uri="{BB962C8B-B14F-4D97-AF65-F5344CB8AC3E}">
        <p14:creationId xmlns:p14="http://schemas.microsoft.com/office/powerpoint/2010/main" val="3534760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59A1-A203-4FC6-8AFB-2EBE0A75AAAE}"/>
              </a:ext>
            </a:extLst>
          </p:cNvPr>
          <p:cNvSpPr>
            <a:spLocks noGrp="1"/>
          </p:cNvSpPr>
          <p:nvPr>
            <p:ph type="title"/>
          </p:nvPr>
        </p:nvSpPr>
        <p:spPr/>
        <p:txBody>
          <a:bodyPr/>
          <a:lstStyle/>
          <a:p>
            <a:r>
              <a:rPr lang="en-US" dirty="0"/>
              <a:t>Wrapping Up and Reporting Success</a:t>
            </a:r>
          </a:p>
        </p:txBody>
      </p:sp>
      <p:sp>
        <p:nvSpPr>
          <p:cNvPr id="3" name="TextBox 2">
            <a:extLst>
              <a:ext uri="{FF2B5EF4-FFF2-40B4-BE49-F238E27FC236}">
                <a16:creationId xmlns:a16="http://schemas.microsoft.com/office/drawing/2014/main" id="{17A5AC3C-9DA6-42CE-8EC2-EB7E2D73DC59}"/>
              </a:ext>
            </a:extLst>
          </p:cNvPr>
          <p:cNvSpPr txBox="1"/>
          <p:nvPr/>
        </p:nvSpPr>
        <p:spPr>
          <a:xfrm>
            <a:off x="387015" y="1443841"/>
            <a:ext cx="11417969" cy="3970318"/>
          </a:xfrm>
          <a:prstGeom prst="rect">
            <a:avLst/>
          </a:prstGeom>
          <a:noFill/>
        </p:spPr>
        <p:txBody>
          <a:bodyPr wrap="square" rtlCol="0">
            <a:spAutoFit/>
          </a:bodyPr>
          <a:lstStyle/>
          <a:p>
            <a:r>
              <a:rPr lang="en-US" sz="2800" dirty="0"/>
              <a:t>Final steps:</a:t>
            </a:r>
          </a:p>
          <a:p>
            <a:endParaRPr lang="en-US" sz="2800" dirty="0"/>
          </a:p>
          <a:p>
            <a:pPr marL="965200" indent="-449263">
              <a:buSzPct val="75000"/>
              <a:buFont typeface="Wingdings" panose="05000000000000000000" pitchFamily="2" charset="2"/>
              <a:buChar char="q"/>
              <a:tabLst>
                <a:tab pos="965200" algn="l"/>
              </a:tabLst>
            </a:pPr>
            <a:r>
              <a:rPr lang="en-US" sz="2800" dirty="0"/>
              <a:t> Report student participation and document finalists in school</a:t>
            </a:r>
            <a:br>
              <a:rPr lang="en-US" sz="2800" dirty="0"/>
            </a:br>
            <a:r>
              <a:rPr lang="en-US" sz="2800" dirty="0"/>
              <a:t>  Reflections chair documents.</a:t>
            </a:r>
          </a:p>
          <a:p>
            <a:pPr marL="965200" indent="-449263">
              <a:buSzPct val="75000"/>
              <a:buFont typeface="Wingdings" panose="05000000000000000000" pitchFamily="2" charset="2"/>
              <a:buChar char="q"/>
              <a:tabLst>
                <a:tab pos="965200" algn="l"/>
              </a:tabLst>
            </a:pPr>
            <a:r>
              <a:rPr lang="en-US" sz="2800" dirty="0"/>
              <a:t> Send results to your PTA president or Standard of Excellence</a:t>
            </a:r>
            <a:br>
              <a:rPr lang="en-US" sz="2800" dirty="0"/>
            </a:br>
            <a:r>
              <a:rPr lang="en-US" sz="2800" dirty="0"/>
              <a:t> administrator for their annual spring report.</a:t>
            </a:r>
          </a:p>
          <a:p>
            <a:pPr marL="965200" indent="-449263">
              <a:buSzPct val="75000"/>
              <a:buFont typeface="Wingdings" panose="05000000000000000000" pitchFamily="2" charset="2"/>
              <a:buChar char="q"/>
              <a:tabLst>
                <a:tab pos="965200" algn="l"/>
              </a:tabLst>
            </a:pPr>
            <a:r>
              <a:rPr lang="en-US" sz="2800" dirty="0"/>
              <a:t> Return non-advancing submissions to students.</a:t>
            </a:r>
          </a:p>
          <a:p>
            <a:pPr marL="965200" indent="-449263">
              <a:buSzPct val="75000"/>
              <a:buFont typeface="Wingdings" panose="05000000000000000000" pitchFamily="2" charset="2"/>
              <a:buChar char="q"/>
              <a:tabLst>
                <a:tab pos="965200" algn="l"/>
              </a:tabLst>
            </a:pPr>
            <a:r>
              <a:rPr lang="en-US" sz="2800" dirty="0"/>
              <a:t> Recognize volunteers, supporting staff, and businesses.</a:t>
            </a:r>
          </a:p>
          <a:p>
            <a:pPr marL="965200" indent="-449263">
              <a:buSzPct val="75000"/>
              <a:buFont typeface="Wingdings" panose="05000000000000000000" pitchFamily="2" charset="2"/>
              <a:buChar char="q"/>
              <a:tabLst>
                <a:tab pos="965200" algn="l"/>
              </a:tabLst>
            </a:pPr>
            <a:r>
              <a:rPr lang="en-US" sz="2800" dirty="0"/>
              <a:t> Congratulate yourself on a job well done!</a:t>
            </a:r>
          </a:p>
        </p:txBody>
      </p:sp>
      <p:pic>
        <p:nvPicPr>
          <p:cNvPr id="10" name="Graphic 9" descr="Shooting star">
            <a:extLst>
              <a:ext uri="{FF2B5EF4-FFF2-40B4-BE49-F238E27FC236}">
                <a16:creationId xmlns:a16="http://schemas.microsoft.com/office/drawing/2014/main" id="{D3881827-A370-4B72-A4B8-6B2423F2A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845367" flipH="1">
            <a:off x="8815529" y="3277653"/>
            <a:ext cx="2966812" cy="3190904"/>
          </a:xfrm>
          <a:prstGeom prst="rect">
            <a:avLst/>
          </a:prstGeom>
        </p:spPr>
      </p:pic>
    </p:spTree>
    <p:extLst>
      <p:ext uri="{BB962C8B-B14F-4D97-AF65-F5344CB8AC3E}">
        <p14:creationId xmlns:p14="http://schemas.microsoft.com/office/powerpoint/2010/main" val="709143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6B78E5-E1C0-483F-991A-10577598D875}"/>
              </a:ext>
            </a:extLst>
          </p:cNvPr>
          <p:cNvSpPr txBox="1"/>
          <p:nvPr/>
        </p:nvSpPr>
        <p:spPr>
          <a:xfrm>
            <a:off x="615107" y="1905141"/>
            <a:ext cx="10961784" cy="3908762"/>
          </a:xfrm>
          <a:prstGeom prst="rect">
            <a:avLst/>
          </a:prstGeom>
          <a:noFill/>
        </p:spPr>
        <p:txBody>
          <a:bodyPr wrap="square" rtlCol="0">
            <a:spAutoFit/>
          </a:bodyPr>
          <a:lstStyle/>
          <a:p>
            <a:r>
              <a:rPr lang="en-US" sz="2000" dirty="0"/>
              <a:t>This presentation is designed as an overview of the typical sequence of Reflections events during a </a:t>
            </a:r>
            <a:r>
              <a:rPr lang="en-US" sz="2000" i="1" dirty="0"/>
              <a:t>normal</a:t>
            </a:r>
            <a:r>
              <a:rPr lang="en-US" sz="2000" dirty="0"/>
              <a:t> school year. Due to our remote learning environment, many of these steps will look different this year and some of the information may not currently apply.</a:t>
            </a:r>
          </a:p>
          <a:p>
            <a:endParaRPr lang="en-US" sz="2000" dirty="0"/>
          </a:p>
          <a:p>
            <a:r>
              <a:rPr lang="en-US" sz="2000" dirty="0"/>
              <a:t>Inserted throughout the presentation are </a:t>
            </a:r>
            <a:r>
              <a:rPr lang="en-US" sz="2400" dirty="0">
                <a:solidFill>
                  <a:schemeClr val="accent3"/>
                </a:solidFill>
              </a:rPr>
              <a:t>Remote Learning</a:t>
            </a:r>
            <a:r>
              <a:rPr lang="en-US" sz="2000" dirty="0">
                <a:solidFill>
                  <a:schemeClr val="accent3"/>
                </a:solidFill>
              </a:rPr>
              <a:t> </a:t>
            </a:r>
            <a:r>
              <a:rPr lang="en-US" sz="2000" dirty="0"/>
              <a:t>suggestion slides. These will hopefully give you ideas and suggestion for how events might be presented this year.</a:t>
            </a:r>
          </a:p>
          <a:p>
            <a:endParaRPr lang="en-US" sz="2000" dirty="0"/>
          </a:p>
          <a:p>
            <a:r>
              <a:rPr lang="en-US" sz="2000" dirty="0"/>
              <a:t>Ensure a smooth process by </a:t>
            </a:r>
            <a:r>
              <a:rPr lang="en-US" sz="2400" dirty="0">
                <a:solidFill>
                  <a:srgbClr val="C00000"/>
                </a:solidFill>
              </a:rPr>
              <a:t>deciding your 2020/21 method before you begin.</a:t>
            </a:r>
          </a:p>
          <a:p>
            <a:endParaRPr lang="en-US" sz="2000" dirty="0"/>
          </a:p>
          <a:p>
            <a:r>
              <a:rPr lang="en-US" sz="2000" dirty="0"/>
              <a:t>We are here to help with on-going support/communication as the year progresses and changes. </a:t>
            </a:r>
          </a:p>
          <a:p>
            <a:endParaRPr lang="en-US" sz="2000" dirty="0"/>
          </a:p>
          <a:p>
            <a:r>
              <a:rPr lang="en-US" sz="2000" dirty="0"/>
              <a:t>Thank you for reviewing the following information; join us for a </a:t>
            </a:r>
            <a:r>
              <a:rPr lang="en-US" sz="2000" dirty="0">
                <a:solidFill>
                  <a:schemeClr val="accent5"/>
                </a:solidFill>
              </a:rPr>
              <a:t>Q and A on Sept 28.</a:t>
            </a:r>
          </a:p>
        </p:txBody>
      </p:sp>
      <p:sp>
        <p:nvSpPr>
          <p:cNvPr id="5" name="Rectangle 4">
            <a:extLst>
              <a:ext uri="{FF2B5EF4-FFF2-40B4-BE49-F238E27FC236}">
                <a16:creationId xmlns:a16="http://schemas.microsoft.com/office/drawing/2014/main" id="{8511B627-9A19-4315-9902-605A18E029D4}"/>
              </a:ext>
            </a:extLst>
          </p:cNvPr>
          <p:cNvSpPr/>
          <p:nvPr/>
        </p:nvSpPr>
        <p:spPr>
          <a:xfrm>
            <a:off x="0" y="-1"/>
            <a:ext cx="12192000" cy="14101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3150F8-FA9A-482E-A979-715131214A64}"/>
              </a:ext>
            </a:extLst>
          </p:cNvPr>
          <p:cNvSpPr txBox="1">
            <a:spLocks/>
          </p:cNvSpPr>
          <p:nvPr/>
        </p:nvSpPr>
        <p:spPr>
          <a:xfrm>
            <a:off x="301127" y="186410"/>
            <a:ext cx="11589745" cy="10695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US" sz="4400" dirty="0">
                <a:solidFill>
                  <a:schemeClr val="bg1"/>
                </a:solidFill>
              </a:rPr>
              <a:t>Special Circumstances during Remote Learning COVID-19</a:t>
            </a:r>
          </a:p>
        </p:txBody>
      </p:sp>
    </p:spTree>
    <p:extLst>
      <p:ext uri="{BB962C8B-B14F-4D97-AF65-F5344CB8AC3E}">
        <p14:creationId xmlns:p14="http://schemas.microsoft.com/office/powerpoint/2010/main" val="164264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30000">
              <a:srgbClr val="1C4C68"/>
            </a:gs>
            <a:gs pos="6000">
              <a:schemeClr val="accent2">
                <a:lumMod val="50000"/>
              </a:schemeClr>
            </a:gs>
            <a:gs pos="48000">
              <a:schemeClr val="accent5"/>
            </a:gs>
            <a:gs pos="100000">
              <a:schemeClr val="accent1"/>
            </a:gs>
          </a:gsLst>
          <a:lin ang="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512AB7-E3A4-49C3-956B-FE11AC2D58C3}"/>
              </a:ext>
            </a:extLst>
          </p:cNvPr>
          <p:cNvSpPr/>
          <p:nvPr/>
        </p:nvSpPr>
        <p:spPr>
          <a:xfrm>
            <a:off x="0" y="5110817"/>
            <a:ext cx="12192000" cy="9227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E933C79-4785-4888-8618-79DC5ABF3C02}"/>
              </a:ext>
            </a:extLst>
          </p:cNvPr>
          <p:cNvSpPr txBox="1">
            <a:spLocks/>
          </p:cNvSpPr>
          <p:nvPr/>
        </p:nvSpPr>
        <p:spPr>
          <a:xfrm>
            <a:off x="3503365" y="4461414"/>
            <a:ext cx="8195746" cy="1472003"/>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Contacts and Resources</a:t>
            </a:r>
          </a:p>
        </p:txBody>
      </p:sp>
      <p:pic>
        <p:nvPicPr>
          <p:cNvPr id="5" name="Picture 4" descr="A picture containing drawing&#10;&#10;Description automatically generated">
            <a:extLst>
              <a:ext uri="{FF2B5EF4-FFF2-40B4-BE49-F238E27FC236}">
                <a16:creationId xmlns:a16="http://schemas.microsoft.com/office/drawing/2014/main" id="{9D1473F4-93D2-48FB-AC06-4C182AEDD7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819" b="95705" l="1111" r="97111">
                        <a14:foregroundMark x1="36222" y1="36913" x2="36222" y2="36913"/>
                        <a14:foregroundMark x1="66778" y1="35973" x2="66778" y2="35973"/>
                        <a14:foregroundMark x1="61667" y1="22685" x2="61667" y2="22685"/>
                        <a14:foregroundMark x1="59000" y1="9664" x2="59000" y2="9664"/>
                        <a14:foregroundMark x1="41667" y1="2953" x2="41667" y2="2953"/>
                        <a14:foregroundMark x1="1444" y1="29262" x2="1444" y2="29262"/>
                        <a14:foregroundMark x1="7333" y1="82819" x2="7333" y2="82819"/>
                        <a14:foregroundMark x1="9556" y1="95705" x2="9556" y2="95705"/>
                        <a14:foregroundMark x1="67222" y1="52081" x2="67222" y2="52081"/>
                        <a14:foregroundMark x1="97111" y1="81879" x2="97111" y2="81879"/>
                        <a14:backgroundMark x1="48556" y1="5101" x2="48556" y2="5101"/>
                        <a14:backgroundMark x1="21222" y1="21745" x2="21222" y2="21745"/>
                        <a14:backgroundMark x1="49778" y1="46980" x2="49778" y2="46980"/>
                        <a14:backgroundMark x1="98444" y1="10201" x2="98444" y2="10201"/>
                        <a14:backgroundMark x1="97444" y1="10872" x2="97444" y2="10872"/>
                        <a14:backgroundMark x1="96556" y1="11409" x2="96556" y2="11409"/>
                        <a14:backgroundMark x1="97222" y1="12215" x2="97222" y2="12215"/>
                        <a14:backgroundMark x1="96778" y1="12483" x2="96778" y2="12483"/>
                        <a14:backgroundMark x1="95778" y1="12886" x2="95778" y2="12886"/>
                        <a14:backgroundMark x1="97667" y1="14228" x2="97667" y2="14228"/>
                        <a14:backgroundMark x1="96778" y1="11678" x2="96778" y2="11678"/>
                        <a14:backgroundMark x1="96333" y1="11678" x2="96333" y2="11678"/>
                        <a14:backgroundMark x1="97000" y1="10872" x2="97000" y2="10872"/>
                        <a14:backgroundMark x1="97000" y1="10872" x2="97000" y2="10872"/>
                        <a14:backgroundMark x1="97000" y1="11409" x2="97000" y2="11409"/>
                        <a14:backgroundMark x1="97444" y1="10470" x2="97444" y2="10470"/>
                        <a14:backgroundMark x1="96556" y1="11141" x2="96556" y2="11141"/>
                        <a14:backgroundMark x1="97444" y1="11141" x2="97444" y2="11141"/>
                        <a14:backgroundMark x1="96556" y1="11141" x2="97444" y2="11141"/>
                        <a14:backgroundMark x1="97222" y1="11409" x2="97222" y2="11409"/>
                        <a14:backgroundMark x1="96556" y1="12215" x2="96556" y2="12215"/>
                        <a14:backgroundMark x1="95111" y1="11678" x2="95111" y2="11678"/>
                        <a14:backgroundMark x1="97000" y1="12886" x2="97000" y2="12886"/>
                      </a14:backgroundRemoval>
                    </a14:imgEffect>
                  </a14:imgLayer>
                </a14:imgProps>
              </a:ext>
              <a:ext uri="{28A0092B-C50C-407E-A947-70E740481C1C}">
                <a14:useLocalDpi xmlns:a14="http://schemas.microsoft.com/office/drawing/2010/main" val="0"/>
              </a:ext>
            </a:extLst>
          </a:blip>
          <a:stretch>
            <a:fillRect/>
          </a:stretch>
        </p:blipFill>
        <p:spPr>
          <a:xfrm>
            <a:off x="360685" y="3723701"/>
            <a:ext cx="3237880" cy="2680245"/>
          </a:xfrm>
          <a:prstGeom prst="rect">
            <a:avLst/>
          </a:prstGeom>
        </p:spPr>
      </p:pic>
    </p:spTree>
    <p:extLst>
      <p:ext uri="{BB962C8B-B14F-4D97-AF65-F5344CB8AC3E}">
        <p14:creationId xmlns:p14="http://schemas.microsoft.com/office/powerpoint/2010/main" val="2372052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5956-0B4F-4B99-BE75-EE996396AC73}"/>
              </a:ext>
            </a:extLst>
          </p:cNvPr>
          <p:cNvSpPr>
            <a:spLocks noGrp="1"/>
          </p:cNvSpPr>
          <p:nvPr>
            <p:ph type="title"/>
          </p:nvPr>
        </p:nvSpPr>
        <p:spPr>
          <a:xfrm>
            <a:off x="0" y="186410"/>
            <a:ext cx="12192000" cy="1069514"/>
          </a:xfrm>
        </p:spPr>
        <p:txBody>
          <a:bodyPr/>
          <a:lstStyle/>
          <a:p>
            <a:pPr algn="ctr"/>
            <a:r>
              <a:rPr lang="en-US" dirty="0"/>
              <a:t>Reflections Resources </a:t>
            </a:r>
          </a:p>
        </p:txBody>
      </p:sp>
      <p:cxnSp>
        <p:nvCxnSpPr>
          <p:cNvPr id="5" name="Straight Connector 4">
            <a:extLst>
              <a:ext uri="{FF2B5EF4-FFF2-40B4-BE49-F238E27FC236}">
                <a16:creationId xmlns:a16="http://schemas.microsoft.com/office/drawing/2014/main" id="{06B20C41-4C47-495C-939E-3928B9B8824C}"/>
              </a:ext>
            </a:extLst>
          </p:cNvPr>
          <p:cNvCxnSpPr/>
          <p:nvPr/>
        </p:nvCxnSpPr>
        <p:spPr>
          <a:xfrm>
            <a:off x="1722304" y="1241597"/>
            <a:ext cx="8494004" cy="0"/>
          </a:xfrm>
          <a:prstGeom prst="line">
            <a:avLst/>
          </a:prstGeom>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8A822889-40AE-49D8-87A2-CF72BBBC9DCC}"/>
              </a:ext>
            </a:extLst>
          </p:cNvPr>
          <p:cNvSpPr txBox="1"/>
          <p:nvPr/>
        </p:nvSpPr>
        <p:spPr>
          <a:xfrm>
            <a:off x="718207" y="1382306"/>
            <a:ext cx="11291824" cy="4524315"/>
          </a:xfrm>
          <a:prstGeom prst="rect">
            <a:avLst/>
          </a:prstGeom>
          <a:noFill/>
        </p:spPr>
        <p:txBody>
          <a:bodyPr wrap="square" rtlCol="0">
            <a:spAutoFit/>
          </a:bodyPr>
          <a:lstStyle/>
          <a:p>
            <a:r>
              <a:rPr lang="en-US" sz="2400" dirty="0"/>
              <a:t>Websites</a:t>
            </a:r>
          </a:p>
          <a:p>
            <a:r>
              <a:rPr lang="en-US" sz="2400" dirty="0"/>
              <a:t>	District: </a:t>
            </a:r>
            <a:r>
              <a:rPr lang="en-US" sz="2400" dirty="0">
                <a:solidFill>
                  <a:schemeClr val="accent5"/>
                </a:solidFill>
                <a:hlinkClick r:id="rId3">
                  <a:extLst>
                    <a:ext uri="{A12FA001-AC4F-418D-AE19-62706E023703}">
                      <ahyp:hlinkClr xmlns:ahyp="http://schemas.microsoft.com/office/drawing/2018/hyperlinkcolor" val="tx"/>
                    </a:ext>
                  </a:extLst>
                </a:hlinkClick>
              </a:rPr>
              <a:t>www.issaquahptsa.org/reflections-programs</a:t>
            </a:r>
            <a:endParaRPr lang="en-US" sz="2400" dirty="0">
              <a:solidFill>
                <a:schemeClr val="accent5"/>
              </a:solidFill>
            </a:endParaRPr>
          </a:p>
          <a:p>
            <a:r>
              <a:rPr lang="en-US" sz="2400" dirty="0"/>
              <a:t>	State: </a:t>
            </a:r>
            <a:r>
              <a:rPr lang="en-US" sz="2400" dirty="0">
                <a:solidFill>
                  <a:schemeClr val="accent5"/>
                </a:solidFill>
                <a:hlinkClick r:id="rId4">
                  <a:extLst>
                    <a:ext uri="{A12FA001-AC4F-418D-AE19-62706E023703}">
                      <ahyp:hlinkClr xmlns:ahyp="http://schemas.microsoft.com/office/drawing/2018/hyperlinkcolor" val="tx"/>
                    </a:ext>
                  </a:extLst>
                </a:hlinkClick>
              </a:rPr>
              <a:t>www.wastatepta.org/events-programs/reflections/</a:t>
            </a:r>
            <a:endParaRPr lang="en-US" sz="2400" dirty="0">
              <a:solidFill>
                <a:schemeClr val="accent5"/>
              </a:solidFill>
            </a:endParaRPr>
          </a:p>
          <a:p>
            <a:r>
              <a:rPr lang="en-US" sz="2400" dirty="0"/>
              <a:t>	National: </a:t>
            </a:r>
            <a:r>
              <a:rPr lang="en-US" sz="2400" dirty="0">
                <a:solidFill>
                  <a:schemeClr val="accent5"/>
                </a:solidFill>
                <a:hlinkClick r:id="rId5">
                  <a:extLst>
                    <a:ext uri="{A12FA001-AC4F-418D-AE19-62706E023703}">
                      <ahyp:hlinkClr xmlns:ahyp="http://schemas.microsoft.com/office/drawing/2018/hyperlinkcolor" val="tx"/>
                    </a:ext>
                  </a:extLst>
                </a:hlinkClick>
              </a:rPr>
              <a:t>www.pta.org/home/programs/reflections</a:t>
            </a:r>
            <a:endParaRPr lang="en-US" sz="2400" dirty="0">
              <a:solidFill>
                <a:schemeClr val="accent5"/>
              </a:solidFill>
            </a:endParaRPr>
          </a:p>
          <a:p>
            <a:endParaRPr lang="en-US" sz="2400" dirty="0"/>
          </a:p>
          <a:p>
            <a:r>
              <a:rPr lang="en-US" sz="2400" dirty="0"/>
              <a:t>Contacts</a:t>
            </a:r>
          </a:p>
          <a:p>
            <a:r>
              <a:rPr lang="en-US" sz="2400" dirty="0"/>
              <a:t>	District Co-chairs: </a:t>
            </a:r>
            <a:r>
              <a:rPr lang="en-US" sz="2400" dirty="0">
                <a:solidFill>
                  <a:schemeClr val="accent5"/>
                </a:solidFill>
                <a:hlinkClick r:id="rId6">
                  <a:extLst>
                    <a:ext uri="{A12FA001-AC4F-418D-AE19-62706E023703}">
                      <ahyp:hlinkClr xmlns:ahyp="http://schemas.microsoft.com/office/drawing/2018/hyperlinkcolor" val="tx"/>
                    </a:ext>
                  </a:extLst>
                </a:hlinkClick>
              </a:rPr>
              <a:t>reflections@issaquahptsa.org</a:t>
            </a:r>
            <a:endParaRPr lang="en-US" sz="2400" dirty="0">
              <a:solidFill>
                <a:schemeClr val="accent5"/>
              </a:solidFill>
            </a:endParaRPr>
          </a:p>
          <a:p>
            <a:r>
              <a:rPr lang="en-US" sz="2400" dirty="0"/>
              <a:t>		Leah Gibson, Kristen Allen-Bentsen, Heather Bratton</a:t>
            </a:r>
          </a:p>
          <a:p>
            <a:r>
              <a:rPr lang="en-US" sz="2400" dirty="0"/>
              <a:t>Other</a:t>
            </a:r>
          </a:p>
          <a:p>
            <a:r>
              <a:rPr lang="en-US" sz="2400" dirty="0"/>
              <a:t>	WSPTSA Reflections page: </a:t>
            </a:r>
            <a:r>
              <a:rPr lang="en-US" sz="2400" dirty="0">
                <a:solidFill>
                  <a:schemeClr val="accent5"/>
                </a:solidFill>
                <a:hlinkClick r:id="rId7">
                  <a:extLst>
                    <a:ext uri="{A12FA001-AC4F-418D-AE19-62706E023703}">
                      <ahyp:hlinkClr xmlns:ahyp="http://schemas.microsoft.com/office/drawing/2018/hyperlinkcolor" val="tx"/>
                    </a:ext>
                  </a:extLst>
                </a:hlinkClick>
              </a:rPr>
              <a:t>www.facebook.com/groups/737015379822191/</a:t>
            </a:r>
            <a:endParaRPr lang="en-US" sz="2400" dirty="0">
              <a:solidFill>
                <a:schemeClr val="accent5"/>
              </a:solidFill>
            </a:endParaRPr>
          </a:p>
          <a:p>
            <a:r>
              <a:rPr lang="en-US" sz="2400" dirty="0"/>
              <a:t>	Ribbons: </a:t>
            </a:r>
            <a:r>
              <a:rPr lang="en-US" sz="2400" dirty="0">
                <a:solidFill>
                  <a:schemeClr val="accent5"/>
                </a:solidFill>
                <a:hlinkClick r:id="rId8">
                  <a:extLst>
                    <a:ext uri="{A12FA001-AC4F-418D-AE19-62706E023703}">
                      <ahyp:hlinkClr xmlns:ahyp="http://schemas.microsoft.com/office/drawing/2018/hyperlinkcolor" val="tx"/>
                    </a:ext>
                  </a:extLst>
                </a:hlinkClick>
              </a:rPr>
              <a:t>www.ribbonsgalore.com</a:t>
            </a:r>
            <a:endParaRPr lang="en-US" sz="2400" dirty="0">
              <a:solidFill>
                <a:schemeClr val="accent5"/>
              </a:solidFill>
            </a:endParaRPr>
          </a:p>
          <a:p>
            <a:pPr marL="2060575"/>
            <a:r>
              <a:rPr lang="en-US" sz="2400" dirty="0">
                <a:solidFill>
                  <a:schemeClr val="accent5"/>
                </a:solidFill>
                <a:hlinkClick r:id="rId9">
                  <a:extLst>
                    <a:ext uri="{A12FA001-AC4F-418D-AE19-62706E023703}">
                      <ahyp:hlinkClr xmlns:ahyp="http://schemas.microsoft.com/office/drawing/2018/hyperlinkcolor" val="tx"/>
                    </a:ext>
                  </a:extLst>
                </a:hlinkClick>
              </a:rPr>
              <a:t>www.shoppta.com/pta-reflections/</a:t>
            </a:r>
            <a:endParaRPr lang="en-US" sz="2400" dirty="0">
              <a:solidFill>
                <a:schemeClr val="accent5"/>
              </a:solidFill>
            </a:endParaRPr>
          </a:p>
        </p:txBody>
      </p:sp>
    </p:spTree>
    <p:extLst>
      <p:ext uri="{BB962C8B-B14F-4D97-AF65-F5344CB8AC3E}">
        <p14:creationId xmlns:p14="http://schemas.microsoft.com/office/powerpoint/2010/main" val="682097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5956-0B4F-4B99-BE75-EE996396AC73}"/>
              </a:ext>
            </a:extLst>
          </p:cNvPr>
          <p:cNvSpPr>
            <a:spLocks noGrp="1"/>
          </p:cNvSpPr>
          <p:nvPr>
            <p:ph type="title"/>
          </p:nvPr>
        </p:nvSpPr>
        <p:spPr>
          <a:xfrm>
            <a:off x="0" y="2490879"/>
            <a:ext cx="12192000" cy="2413392"/>
          </a:xfrm>
        </p:spPr>
        <p:txBody>
          <a:bodyPr>
            <a:noAutofit/>
          </a:bodyPr>
          <a:lstStyle/>
          <a:p>
            <a:pPr algn="ctr"/>
            <a:r>
              <a:rPr lang="en-US" sz="13800" dirty="0"/>
              <a:t>Thank you!</a:t>
            </a:r>
          </a:p>
        </p:txBody>
      </p:sp>
      <p:pic>
        <p:nvPicPr>
          <p:cNvPr id="3" name="Picture 2" descr="A picture containing drawing&#10;&#10;Description automatically generated">
            <a:extLst>
              <a:ext uri="{FF2B5EF4-FFF2-40B4-BE49-F238E27FC236}">
                <a16:creationId xmlns:a16="http://schemas.microsoft.com/office/drawing/2014/main" id="{85906FA1-B6FF-470E-955F-32FE7681F93F}"/>
              </a:ext>
            </a:extLst>
          </p:cNvPr>
          <p:cNvPicPr>
            <a:picLocks noChangeAspect="1"/>
          </p:cNvPicPr>
          <p:nvPr/>
        </p:nvPicPr>
        <p:blipFill>
          <a:blip r:embed="rId2">
            <a:alphaModFix amt="5000"/>
            <a:duotone>
              <a:schemeClr val="accent5">
                <a:shade val="45000"/>
                <a:satMod val="135000"/>
              </a:schemeClr>
              <a:prstClr val="white"/>
            </a:duotone>
            <a:extLst>
              <a:ext uri="{BEBA8EAE-BF5A-486C-A8C5-ECC9F3942E4B}">
                <a14:imgProps xmlns:a14="http://schemas.microsoft.com/office/drawing/2010/main">
                  <a14:imgLayer r:embed="rId3">
                    <a14:imgEffect>
                      <a14:backgroundRemoval t="2819" b="95705" l="1111" r="97111">
                        <a14:foregroundMark x1="36222" y1="36913" x2="36222" y2="36913"/>
                        <a14:foregroundMark x1="66778" y1="35973" x2="66778" y2="35973"/>
                        <a14:foregroundMark x1="61667" y1="22685" x2="61667" y2="22685"/>
                        <a14:foregroundMark x1="59000" y1="9664" x2="59000" y2="9664"/>
                        <a14:foregroundMark x1="41667" y1="2953" x2="41667" y2="2953"/>
                        <a14:foregroundMark x1="1444" y1="29262" x2="1444" y2="29262"/>
                        <a14:foregroundMark x1="7333" y1="82819" x2="7333" y2="82819"/>
                        <a14:foregroundMark x1="9556" y1="95705" x2="9556" y2="95705"/>
                        <a14:foregroundMark x1="67222" y1="52081" x2="67222" y2="52081"/>
                        <a14:foregroundMark x1="97111" y1="81879" x2="97111" y2="81879"/>
                        <a14:backgroundMark x1="48556" y1="5101" x2="48556" y2="5101"/>
                        <a14:backgroundMark x1="21222" y1="21745" x2="21222" y2="21745"/>
                        <a14:backgroundMark x1="49778" y1="46980" x2="49778" y2="46980"/>
                        <a14:backgroundMark x1="98444" y1="10201" x2="98444" y2="10201"/>
                        <a14:backgroundMark x1="97444" y1="10872" x2="97444" y2="10872"/>
                        <a14:backgroundMark x1="96556" y1="11409" x2="96556" y2="11409"/>
                        <a14:backgroundMark x1="97222" y1="12215" x2="97222" y2="12215"/>
                        <a14:backgroundMark x1="96778" y1="12483" x2="96778" y2="12483"/>
                        <a14:backgroundMark x1="95778" y1="12886" x2="95778" y2="12886"/>
                        <a14:backgroundMark x1="97667" y1="14228" x2="97667" y2="14228"/>
                        <a14:backgroundMark x1="96778" y1="11678" x2="96778" y2="11678"/>
                        <a14:backgroundMark x1="96333" y1="11678" x2="96333" y2="11678"/>
                        <a14:backgroundMark x1="97000" y1="10872" x2="97000" y2="10872"/>
                        <a14:backgroundMark x1="97000" y1="10872" x2="97000" y2="10872"/>
                        <a14:backgroundMark x1="97000" y1="11409" x2="97000" y2="11409"/>
                        <a14:backgroundMark x1="97444" y1="10470" x2="97444" y2="10470"/>
                        <a14:backgroundMark x1="96556" y1="11141" x2="96556" y2="11141"/>
                        <a14:backgroundMark x1="97444" y1="11141" x2="97444" y2="11141"/>
                        <a14:backgroundMark x1="96556" y1="11141" x2="97444" y2="11141"/>
                        <a14:backgroundMark x1="97222" y1="11409" x2="97222" y2="11409"/>
                        <a14:backgroundMark x1="96556" y1="12215" x2="96556" y2="12215"/>
                        <a14:backgroundMark x1="95111" y1="11678" x2="95111" y2="11678"/>
                        <a14:backgroundMark x1="97000" y1="12886" x2="97000" y2="12886"/>
                      </a14:backgroundRemoval>
                    </a14:imgEffect>
                  </a14:imgLayer>
                </a14:imgProps>
              </a:ext>
              <a:ext uri="{28A0092B-C50C-407E-A947-70E740481C1C}">
                <a14:useLocalDpi xmlns:a14="http://schemas.microsoft.com/office/drawing/2010/main" val="0"/>
              </a:ext>
            </a:extLst>
          </a:blip>
          <a:stretch>
            <a:fillRect/>
          </a:stretch>
        </p:blipFill>
        <p:spPr>
          <a:xfrm>
            <a:off x="2564954" y="361107"/>
            <a:ext cx="7062091" cy="5845842"/>
          </a:xfrm>
          <a:prstGeom prst="rect">
            <a:avLst/>
          </a:prstGeom>
        </p:spPr>
      </p:pic>
    </p:spTree>
    <p:extLst>
      <p:ext uri="{BB962C8B-B14F-4D97-AF65-F5344CB8AC3E}">
        <p14:creationId xmlns:p14="http://schemas.microsoft.com/office/powerpoint/2010/main" val="3124454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4000">
              <a:schemeClr val="accent6">
                <a:lumMod val="75000"/>
              </a:schemeClr>
            </a:gs>
            <a:gs pos="0">
              <a:schemeClr val="accent6">
                <a:lumMod val="50000"/>
              </a:schemeClr>
            </a:gs>
            <a:gs pos="50000">
              <a:schemeClr val="accent6"/>
            </a:gs>
            <a:gs pos="100000">
              <a:schemeClr val="bg2"/>
            </a:gs>
          </a:gsLst>
          <a:lin ang="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512AB7-E3A4-49C3-956B-FE11AC2D58C3}"/>
              </a:ext>
            </a:extLst>
          </p:cNvPr>
          <p:cNvSpPr/>
          <p:nvPr/>
        </p:nvSpPr>
        <p:spPr>
          <a:xfrm>
            <a:off x="0" y="5110817"/>
            <a:ext cx="12192000" cy="9227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E933C79-4785-4888-8618-79DC5ABF3C02}"/>
              </a:ext>
            </a:extLst>
          </p:cNvPr>
          <p:cNvSpPr txBox="1">
            <a:spLocks/>
          </p:cNvSpPr>
          <p:nvPr/>
        </p:nvSpPr>
        <p:spPr>
          <a:xfrm>
            <a:off x="3503365" y="4461414"/>
            <a:ext cx="8195746" cy="1472003"/>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National PTA Reflections Overview</a:t>
            </a:r>
          </a:p>
        </p:txBody>
      </p:sp>
      <p:pic>
        <p:nvPicPr>
          <p:cNvPr id="5" name="Picture 4" descr="A picture containing drawing&#10;&#10;Description automatically generated">
            <a:extLst>
              <a:ext uri="{FF2B5EF4-FFF2-40B4-BE49-F238E27FC236}">
                <a16:creationId xmlns:a16="http://schemas.microsoft.com/office/drawing/2014/main" id="{7042E985-C652-491D-A876-4342BA247F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819" b="95705" l="1111" r="97111">
                        <a14:foregroundMark x1="36222" y1="36913" x2="36222" y2="36913"/>
                        <a14:foregroundMark x1="66778" y1="35973" x2="66778" y2="35973"/>
                        <a14:foregroundMark x1="61667" y1="22685" x2="61667" y2="22685"/>
                        <a14:foregroundMark x1="59000" y1="9664" x2="59000" y2="9664"/>
                        <a14:foregroundMark x1="41667" y1="2953" x2="41667" y2="2953"/>
                        <a14:foregroundMark x1="1444" y1="29262" x2="1444" y2="29262"/>
                        <a14:foregroundMark x1="7333" y1="82819" x2="7333" y2="82819"/>
                        <a14:foregroundMark x1="9556" y1="95705" x2="9556" y2="95705"/>
                        <a14:foregroundMark x1="67222" y1="52081" x2="67222" y2="52081"/>
                        <a14:foregroundMark x1="97111" y1="81879" x2="97111" y2="81879"/>
                        <a14:backgroundMark x1="48556" y1="5101" x2="48556" y2="5101"/>
                        <a14:backgroundMark x1="21222" y1="21745" x2="21222" y2="21745"/>
                        <a14:backgroundMark x1="49778" y1="46980" x2="49778" y2="46980"/>
                        <a14:backgroundMark x1="98444" y1="10201" x2="98444" y2="10201"/>
                        <a14:backgroundMark x1="97444" y1="10872" x2="97444" y2="10872"/>
                        <a14:backgroundMark x1="96556" y1="11409" x2="96556" y2="11409"/>
                        <a14:backgroundMark x1="97222" y1="12215" x2="97222" y2="12215"/>
                        <a14:backgroundMark x1="96778" y1="12483" x2="96778" y2="12483"/>
                        <a14:backgroundMark x1="95778" y1="12886" x2="95778" y2="12886"/>
                        <a14:backgroundMark x1="97667" y1="14228" x2="97667" y2="14228"/>
                        <a14:backgroundMark x1="96778" y1="11678" x2="96778" y2="11678"/>
                        <a14:backgroundMark x1="96333" y1="11678" x2="96333" y2="11678"/>
                        <a14:backgroundMark x1="97000" y1="10872" x2="97000" y2="10872"/>
                        <a14:backgroundMark x1="97000" y1="10872" x2="97000" y2="10872"/>
                        <a14:backgroundMark x1="97000" y1="11409" x2="97000" y2="11409"/>
                        <a14:backgroundMark x1="97444" y1="10470" x2="97444" y2="10470"/>
                        <a14:backgroundMark x1="96556" y1="11141" x2="96556" y2="11141"/>
                        <a14:backgroundMark x1="97444" y1="11141" x2="97444" y2="11141"/>
                        <a14:backgroundMark x1="96556" y1="11141" x2="97444" y2="11141"/>
                        <a14:backgroundMark x1="97222" y1="11409" x2="97222" y2="11409"/>
                        <a14:backgroundMark x1="96556" y1="12215" x2="96556" y2="12215"/>
                        <a14:backgroundMark x1="95111" y1="11678" x2="95111" y2="11678"/>
                        <a14:backgroundMark x1="97000" y1="12886" x2="97000" y2="12886"/>
                      </a14:backgroundRemoval>
                    </a14:imgEffect>
                  </a14:imgLayer>
                </a14:imgProps>
              </a:ext>
              <a:ext uri="{28A0092B-C50C-407E-A947-70E740481C1C}">
                <a14:useLocalDpi xmlns:a14="http://schemas.microsoft.com/office/drawing/2010/main" val="0"/>
              </a:ext>
            </a:extLst>
          </a:blip>
          <a:stretch>
            <a:fillRect/>
          </a:stretch>
        </p:blipFill>
        <p:spPr>
          <a:xfrm>
            <a:off x="360685" y="3723701"/>
            <a:ext cx="3237880" cy="2680245"/>
          </a:xfrm>
          <a:prstGeom prst="rect">
            <a:avLst/>
          </a:prstGeom>
        </p:spPr>
      </p:pic>
    </p:spTree>
    <p:extLst>
      <p:ext uri="{BB962C8B-B14F-4D97-AF65-F5344CB8AC3E}">
        <p14:creationId xmlns:p14="http://schemas.microsoft.com/office/powerpoint/2010/main" val="151542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3174-747F-4739-8216-8E62E86FEB19}"/>
              </a:ext>
            </a:extLst>
          </p:cNvPr>
          <p:cNvSpPr>
            <a:spLocks noGrp="1"/>
          </p:cNvSpPr>
          <p:nvPr>
            <p:ph type="title"/>
          </p:nvPr>
        </p:nvSpPr>
        <p:spPr>
          <a:xfrm>
            <a:off x="307828" y="152509"/>
            <a:ext cx="10058400" cy="969320"/>
          </a:xfrm>
        </p:spPr>
        <p:txBody>
          <a:bodyPr>
            <a:normAutofit/>
          </a:bodyPr>
          <a:lstStyle/>
          <a:p>
            <a:r>
              <a:rPr lang="en-US" sz="4000" dirty="0">
                <a:solidFill>
                  <a:schemeClr val="accent5">
                    <a:lumMod val="75000"/>
                  </a:schemeClr>
                </a:solidFill>
              </a:rPr>
              <a:t>What is Reflections?</a:t>
            </a:r>
          </a:p>
        </p:txBody>
      </p:sp>
      <p:sp>
        <p:nvSpPr>
          <p:cNvPr id="4" name="TextBox 3">
            <a:extLst>
              <a:ext uri="{FF2B5EF4-FFF2-40B4-BE49-F238E27FC236}">
                <a16:creationId xmlns:a16="http://schemas.microsoft.com/office/drawing/2014/main" id="{EDB5B9DB-F06D-4535-8182-E98239E13D59}"/>
              </a:ext>
            </a:extLst>
          </p:cNvPr>
          <p:cNvSpPr txBox="1"/>
          <p:nvPr/>
        </p:nvSpPr>
        <p:spPr>
          <a:xfrm>
            <a:off x="675701" y="1211856"/>
            <a:ext cx="10840598" cy="4708981"/>
          </a:xfrm>
          <a:prstGeom prst="rect">
            <a:avLst/>
          </a:prstGeom>
          <a:noFill/>
        </p:spPr>
        <p:txBody>
          <a:bodyPr wrap="square" rtlCol="0">
            <a:spAutoFit/>
          </a:bodyPr>
          <a:lstStyle/>
          <a:p>
            <a:r>
              <a:rPr lang="en-US" sz="2000" dirty="0"/>
              <a:t>Reflections is a National PTA arts recognition program that helps students explore their own thoughts, feelings and ideas, develop artistic literacy, increase confidence, and find a love for learning that will help them become more successful not only in school, but in life.</a:t>
            </a:r>
          </a:p>
          <a:p>
            <a:endParaRPr lang="en-US" sz="2000" dirty="0"/>
          </a:p>
          <a:p>
            <a:r>
              <a:rPr lang="en-US" sz="2000" dirty="0"/>
              <a:t>Students in pre-K through grade 12 create original works of art in response to an annual theme. </a:t>
            </a:r>
            <a:r>
              <a:rPr lang="en-US" sz="2000" dirty="0">
                <a:solidFill>
                  <a:schemeClr val="accent5"/>
                </a:solidFill>
              </a:rPr>
              <a:t>Students submit their completed works of art in one, or more, of the available arts categories:</a:t>
            </a:r>
            <a:br>
              <a:rPr lang="en-US" sz="2000" dirty="0">
                <a:solidFill>
                  <a:schemeClr val="accent5"/>
                </a:solidFill>
              </a:rPr>
            </a:br>
            <a:r>
              <a:rPr lang="en-US" sz="2000" dirty="0">
                <a:solidFill>
                  <a:schemeClr val="accent5"/>
                </a:solidFill>
              </a:rPr>
              <a:t>Dance Choreography, Film Production, Literature, Music Composition, Photography, Visual Arts.</a:t>
            </a:r>
          </a:p>
          <a:p>
            <a:endParaRPr lang="en-US" sz="2000" dirty="0"/>
          </a:p>
          <a:p>
            <a:endParaRPr lang="en-US" sz="2000" dirty="0"/>
          </a:p>
          <a:p>
            <a:endParaRPr lang="en-US" sz="2000" dirty="0"/>
          </a:p>
          <a:p>
            <a:endParaRPr lang="en-US" sz="2000" dirty="0"/>
          </a:p>
          <a:p>
            <a:r>
              <a:rPr lang="en-US" sz="2000" dirty="0"/>
              <a:t>While the primary focus of Reflections is a celebration of creativity through positive recognition,</a:t>
            </a:r>
            <a:br>
              <a:rPr lang="en-US" sz="2000" dirty="0"/>
            </a:br>
            <a:r>
              <a:rPr lang="en-US" sz="2000" dirty="0">
                <a:solidFill>
                  <a:srgbClr val="C00000"/>
                </a:solidFill>
              </a:rPr>
              <a:t>12 finalists from each school PTA will move on to our district council PTA; then finalists from our district will move on to the state round. </a:t>
            </a:r>
            <a:r>
              <a:rPr lang="en-US" sz="2000" dirty="0"/>
              <a:t>Washington State PTA finalists who receive an “Outstanding Interpretation” award will advance to the National PTA round.</a:t>
            </a:r>
          </a:p>
        </p:txBody>
      </p:sp>
      <p:grpSp>
        <p:nvGrpSpPr>
          <p:cNvPr id="5" name="Group 4">
            <a:extLst>
              <a:ext uri="{FF2B5EF4-FFF2-40B4-BE49-F238E27FC236}">
                <a16:creationId xmlns:a16="http://schemas.microsoft.com/office/drawing/2014/main" id="{1FD4131D-F7F7-4470-A815-128111F75A81}"/>
              </a:ext>
            </a:extLst>
          </p:cNvPr>
          <p:cNvGrpSpPr/>
          <p:nvPr/>
        </p:nvGrpSpPr>
        <p:grpSpPr>
          <a:xfrm>
            <a:off x="3790803" y="3720235"/>
            <a:ext cx="4610393" cy="627063"/>
            <a:chOff x="3734719" y="3635566"/>
            <a:chExt cx="4610393" cy="627063"/>
          </a:xfrm>
        </p:grpSpPr>
        <p:pic>
          <p:nvPicPr>
            <p:cNvPr id="7171" name="Picture 3" descr="Look-Within-eye-logo">
              <a:extLst>
                <a:ext uri="{FF2B5EF4-FFF2-40B4-BE49-F238E27FC236}">
                  <a16:creationId xmlns:a16="http://schemas.microsoft.com/office/drawing/2014/main" id="{2FFDBBD1-8063-4819-8B74-ED5466A64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717" t="85843"/>
            <a:stretch>
              <a:fillRect/>
            </a:stretch>
          </p:blipFill>
          <p:spPr bwMode="auto">
            <a:xfrm>
              <a:off x="5280944" y="3635566"/>
              <a:ext cx="3064168" cy="6270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172" name="Picture 4" descr="Look-Within-eye-logo">
              <a:extLst>
                <a:ext uri="{FF2B5EF4-FFF2-40B4-BE49-F238E27FC236}">
                  <a16:creationId xmlns:a16="http://schemas.microsoft.com/office/drawing/2014/main" id="{87204363-CCD2-4BF1-A050-D56A21FA8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843" r="66512"/>
            <a:stretch>
              <a:fillRect/>
            </a:stretch>
          </p:blipFill>
          <p:spPr bwMode="auto">
            <a:xfrm>
              <a:off x="3734719" y="3635566"/>
              <a:ext cx="1546225" cy="6270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2441184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1488477-A2CB-46BF-B61D-B4D8617C4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594" y="209486"/>
            <a:ext cx="5927074" cy="59270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13E9F0B-EE49-4F91-B09D-3DD451A907E2}"/>
              </a:ext>
            </a:extLst>
          </p:cNvPr>
          <p:cNvSpPr txBox="1">
            <a:spLocks/>
          </p:cNvSpPr>
          <p:nvPr/>
        </p:nvSpPr>
        <p:spPr>
          <a:xfrm>
            <a:off x="304065" y="209486"/>
            <a:ext cx="10058400" cy="96932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solidFill>
                  <a:schemeClr val="accent5">
                    <a:lumMod val="75000"/>
                  </a:schemeClr>
                </a:solidFill>
              </a:rPr>
              <a:t>This year’s theme:</a:t>
            </a:r>
          </a:p>
        </p:txBody>
      </p:sp>
      <p:sp>
        <p:nvSpPr>
          <p:cNvPr id="3" name="TextBox 2">
            <a:extLst>
              <a:ext uri="{FF2B5EF4-FFF2-40B4-BE49-F238E27FC236}">
                <a16:creationId xmlns:a16="http://schemas.microsoft.com/office/drawing/2014/main" id="{B1C302FC-F298-4F6C-A436-E48F8A9471A9}"/>
              </a:ext>
            </a:extLst>
          </p:cNvPr>
          <p:cNvSpPr txBox="1"/>
          <p:nvPr/>
        </p:nvSpPr>
        <p:spPr>
          <a:xfrm>
            <a:off x="283233" y="1480252"/>
            <a:ext cx="5409283" cy="3477875"/>
          </a:xfrm>
          <a:prstGeom prst="rect">
            <a:avLst/>
          </a:prstGeom>
          <a:noFill/>
        </p:spPr>
        <p:txBody>
          <a:bodyPr wrap="square" rtlCol="0">
            <a:spAutoFit/>
          </a:bodyPr>
          <a:lstStyle/>
          <a:p>
            <a:r>
              <a:rPr lang="en-US" sz="2000" dirty="0"/>
              <a:t>The theme is determined by National PTA from student submissions.</a:t>
            </a:r>
          </a:p>
          <a:p>
            <a:endParaRPr lang="en-US" sz="2000" dirty="0"/>
          </a:p>
          <a:p>
            <a:r>
              <a:rPr lang="en-US" sz="2000" dirty="0">
                <a:solidFill>
                  <a:schemeClr val="accent1">
                    <a:lumMod val="75000"/>
                  </a:schemeClr>
                </a:solidFill>
              </a:rPr>
              <a:t>Interpretation of the theme is a very important part of the program</a:t>
            </a:r>
            <a:r>
              <a:rPr lang="en-US" sz="2000" dirty="0">
                <a:solidFill>
                  <a:schemeClr val="accent1"/>
                </a:solidFill>
              </a:rPr>
              <a:t>;</a:t>
            </a:r>
            <a:r>
              <a:rPr lang="en-US" sz="2000" dirty="0"/>
              <a:t> it represents 40% of the judge’s score and can be the determining factor when deciding which pieces move on to the next level of competition. Creative theme interpretation is encouraged!</a:t>
            </a:r>
          </a:p>
          <a:p>
            <a:pPr algn="r"/>
            <a:br>
              <a:rPr lang="en-US" sz="2000" dirty="0"/>
            </a:br>
            <a:endParaRPr lang="en-US" sz="2000" dirty="0"/>
          </a:p>
        </p:txBody>
      </p:sp>
      <p:sp>
        <p:nvSpPr>
          <p:cNvPr id="5" name="TextBox 4">
            <a:extLst>
              <a:ext uri="{FF2B5EF4-FFF2-40B4-BE49-F238E27FC236}">
                <a16:creationId xmlns:a16="http://schemas.microsoft.com/office/drawing/2014/main" id="{F29B5183-33A9-4E8C-8138-80C7AD870DBC}"/>
              </a:ext>
            </a:extLst>
          </p:cNvPr>
          <p:cNvSpPr txBox="1"/>
          <p:nvPr/>
        </p:nvSpPr>
        <p:spPr>
          <a:xfrm>
            <a:off x="1133341" y="5614857"/>
            <a:ext cx="4559175" cy="523220"/>
          </a:xfrm>
          <a:prstGeom prst="rect">
            <a:avLst/>
          </a:prstGeom>
          <a:noFill/>
        </p:spPr>
        <p:txBody>
          <a:bodyPr wrap="square" rtlCol="0">
            <a:spAutoFit/>
          </a:bodyPr>
          <a:lstStyle/>
          <a:p>
            <a:pPr algn="r"/>
            <a:r>
              <a:rPr lang="en-US" sz="1400" dirty="0"/>
              <a:t>(The due date for submitting a theme search entry is Nov. 1; </a:t>
            </a:r>
            <a:r>
              <a:rPr lang="en-US" sz="1400" dirty="0">
                <a:hlinkClick r:id="rId3"/>
              </a:rPr>
              <a:t>see the state PTA website for more details</a:t>
            </a:r>
            <a:r>
              <a:rPr lang="en-US" sz="1400" dirty="0"/>
              <a:t>.)</a:t>
            </a:r>
          </a:p>
        </p:txBody>
      </p:sp>
    </p:spTree>
    <p:extLst>
      <p:ext uri="{BB962C8B-B14F-4D97-AF65-F5344CB8AC3E}">
        <p14:creationId xmlns:p14="http://schemas.microsoft.com/office/powerpoint/2010/main" val="874700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3174-747F-4739-8216-8E62E86FEB19}"/>
              </a:ext>
            </a:extLst>
          </p:cNvPr>
          <p:cNvSpPr>
            <a:spLocks noGrp="1"/>
          </p:cNvSpPr>
          <p:nvPr>
            <p:ph type="title"/>
          </p:nvPr>
        </p:nvSpPr>
        <p:spPr>
          <a:xfrm>
            <a:off x="304065" y="209486"/>
            <a:ext cx="10058400" cy="969320"/>
          </a:xfrm>
        </p:spPr>
        <p:txBody>
          <a:bodyPr>
            <a:normAutofit/>
          </a:bodyPr>
          <a:lstStyle/>
          <a:p>
            <a:r>
              <a:rPr lang="en-US" sz="4000" dirty="0">
                <a:solidFill>
                  <a:schemeClr val="accent5">
                    <a:lumMod val="75000"/>
                  </a:schemeClr>
                </a:solidFill>
              </a:rPr>
              <a:t>Categories:</a:t>
            </a:r>
          </a:p>
        </p:txBody>
      </p:sp>
      <p:sp>
        <p:nvSpPr>
          <p:cNvPr id="4" name="TextBox 3">
            <a:extLst>
              <a:ext uri="{FF2B5EF4-FFF2-40B4-BE49-F238E27FC236}">
                <a16:creationId xmlns:a16="http://schemas.microsoft.com/office/drawing/2014/main" id="{EDB5B9DB-F06D-4535-8182-E98239E13D59}"/>
              </a:ext>
            </a:extLst>
          </p:cNvPr>
          <p:cNvSpPr txBox="1"/>
          <p:nvPr/>
        </p:nvSpPr>
        <p:spPr>
          <a:xfrm>
            <a:off x="675701" y="1178806"/>
            <a:ext cx="10840598" cy="4985980"/>
          </a:xfrm>
          <a:prstGeom prst="rect">
            <a:avLst/>
          </a:prstGeom>
          <a:noFill/>
        </p:spPr>
        <p:txBody>
          <a:bodyPr wrap="square" rtlCol="0">
            <a:spAutoFit/>
          </a:bodyPr>
          <a:lstStyle/>
          <a:p>
            <a:pPr>
              <a:spcBef>
                <a:spcPts val="600"/>
              </a:spcBef>
            </a:pPr>
            <a:r>
              <a:rPr lang="en-US" dirty="0"/>
              <a:t>A student may submit an entry in any of six arts areas. Following the state guidelines</a:t>
            </a:r>
            <a:r>
              <a:rPr lang="en-US" dirty="0">
                <a:solidFill>
                  <a:schemeClr val="accent5"/>
                </a:solidFill>
              </a:rPr>
              <a:t>, each student may submit art in multiple categories, but only one piece in each category. </a:t>
            </a:r>
            <a:r>
              <a:rPr lang="en-US" dirty="0"/>
              <a:t>Only </a:t>
            </a:r>
            <a:r>
              <a:rPr lang="en-US" b="1" dirty="0"/>
              <a:t>original </a:t>
            </a:r>
            <a:r>
              <a:rPr lang="en-US" dirty="0"/>
              <a:t>works of art are accepted.</a:t>
            </a:r>
            <a:br>
              <a:rPr lang="en-US" dirty="0"/>
            </a:br>
            <a:r>
              <a:rPr lang="en-US" dirty="0"/>
              <a:t>Detailed requirements are on the entry form. The six art areas are:</a:t>
            </a:r>
            <a:endParaRPr lang="en-US" sz="2000" dirty="0"/>
          </a:p>
          <a:p>
            <a:pPr marL="682625">
              <a:spcBef>
                <a:spcPts val="600"/>
              </a:spcBef>
            </a:pPr>
            <a:r>
              <a:rPr lang="en-US" b="1" dirty="0">
                <a:solidFill>
                  <a:schemeClr val="accent2"/>
                </a:solidFill>
              </a:rPr>
              <a:t>Literature</a:t>
            </a:r>
            <a:r>
              <a:rPr lang="en-US" dirty="0">
                <a:solidFill>
                  <a:schemeClr val="accent2"/>
                </a:solidFill>
              </a:rPr>
              <a:t> </a:t>
            </a:r>
            <a:r>
              <a:rPr lang="en-US" dirty="0"/>
              <a:t>– works of fiction and nonfiction in: poetry, prose, drama, short stories, essay, screen play, play script, narrative, and lyrics.</a:t>
            </a:r>
            <a:endParaRPr lang="en-US" b="1" dirty="0"/>
          </a:p>
          <a:p>
            <a:pPr marL="682625">
              <a:spcBef>
                <a:spcPts val="600"/>
              </a:spcBef>
            </a:pPr>
            <a:r>
              <a:rPr lang="en-US" b="1" dirty="0">
                <a:solidFill>
                  <a:schemeClr val="accent6"/>
                </a:solidFill>
              </a:rPr>
              <a:t>Music Composition</a:t>
            </a:r>
            <a:r>
              <a:rPr lang="en-US" dirty="0"/>
              <a:t> – original musical composition, with or without words. Student may also be the performer, or one of the performers.</a:t>
            </a:r>
            <a:endParaRPr lang="en-US" b="1" dirty="0"/>
          </a:p>
          <a:p>
            <a:pPr marL="682625">
              <a:spcBef>
                <a:spcPts val="600"/>
              </a:spcBef>
            </a:pPr>
            <a:r>
              <a:rPr lang="en-US" b="1" dirty="0">
                <a:solidFill>
                  <a:schemeClr val="accent1">
                    <a:lumMod val="75000"/>
                  </a:schemeClr>
                </a:solidFill>
              </a:rPr>
              <a:t>Photography </a:t>
            </a:r>
            <a:r>
              <a:rPr lang="en-US" b="1" dirty="0"/>
              <a:t>-</a:t>
            </a:r>
            <a:r>
              <a:rPr lang="en-US" dirty="0"/>
              <a:t> color or black/white single print (no collages) image in: photogram, negative sandwich, and multiple exposure.</a:t>
            </a:r>
            <a:endParaRPr lang="en-US" b="1" dirty="0"/>
          </a:p>
          <a:p>
            <a:pPr marL="682625">
              <a:spcBef>
                <a:spcPts val="600"/>
              </a:spcBef>
            </a:pPr>
            <a:r>
              <a:rPr lang="en-US" b="1" dirty="0">
                <a:solidFill>
                  <a:schemeClr val="accent5">
                    <a:lumMod val="75000"/>
                  </a:schemeClr>
                </a:solidFill>
              </a:rPr>
              <a:t>Visual Arts </a:t>
            </a:r>
            <a:r>
              <a:rPr lang="en-US" b="1" dirty="0"/>
              <a:t>-</a:t>
            </a:r>
            <a:r>
              <a:rPr lang="en-US" dirty="0"/>
              <a:t> drawing, painting in various mediums, computer generated art, two-dimensional collage, printmaking, needlework &amp; leather tooling, architectural drawing, ceramics, fashion drawing or clothing, fiber work, mixed media, and sculpture.</a:t>
            </a:r>
            <a:endParaRPr lang="en-US" b="1" dirty="0"/>
          </a:p>
          <a:p>
            <a:pPr marL="682625">
              <a:spcBef>
                <a:spcPts val="600"/>
              </a:spcBef>
            </a:pPr>
            <a:r>
              <a:rPr lang="en-US" b="1" dirty="0">
                <a:solidFill>
                  <a:schemeClr val="accent3">
                    <a:lumMod val="75000"/>
                  </a:schemeClr>
                </a:solidFill>
              </a:rPr>
              <a:t>Choreography/Dance </a:t>
            </a:r>
            <a:r>
              <a:rPr lang="en-US" b="1" dirty="0"/>
              <a:t>-</a:t>
            </a:r>
            <a:r>
              <a:rPr lang="en-US" dirty="0"/>
              <a:t> originally choreographed solo and ensemble works al all dance styles. Student may also be the performer, or one of the performers.</a:t>
            </a:r>
          </a:p>
          <a:p>
            <a:pPr marL="682625">
              <a:spcBef>
                <a:spcPts val="600"/>
              </a:spcBef>
            </a:pPr>
            <a:r>
              <a:rPr lang="en-US" b="1" dirty="0">
                <a:solidFill>
                  <a:schemeClr val="bg2"/>
                </a:solidFill>
              </a:rPr>
              <a:t>Film/Video </a:t>
            </a:r>
            <a:r>
              <a:rPr lang="en-US" b="1" dirty="0"/>
              <a:t>- </a:t>
            </a:r>
            <a:r>
              <a:rPr lang="en-US" dirty="0"/>
              <a:t> original works, with or without sound, in: animation, narrative, documentary, experimental, or media.</a:t>
            </a:r>
          </a:p>
        </p:txBody>
      </p:sp>
      <p:pic>
        <p:nvPicPr>
          <p:cNvPr id="8206" name="Picture 14" descr="Image result for reflections category icons">
            <a:extLst>
              <a:ext uri="{FF2B5EF4-FFF2-40B4-BE49-F238E27FC236}">
                <a16:creationId xmlns:a16="http://schemas.microsoft.com/office/drawing/2014/main" id="{7D153C45-19B3-4FEC-AAD5-F99AFC875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209" y="4961389"/>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Image result for reflections category icons">
            <a:extLst>
              <a:ext uri="{FF2B5EF4-FFF2-40B4-BE49-F238E27FC236}">
                <a16:creationId xmlns:a16="http://schemas.microsoft.com/office/drawing/2014/main" id="{54379E53-B5F1-4FE8-B24E-1A6A04C62A44}"/>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01209" y="4098014"/>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See the source image">
            <a:extLst>
              <a:ext uri="{FF2B5EF4-FFF2-40B4-BE49-F238E27FC236}">
                <a16:creationId xmlns:a16="http://schemas.microsoft.com/office/drawing/2014/main" id="{DF9DC333-730A-4875-AFB3-E9670C51B125}"/>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1209" y="3431402"/>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a:extLst>
              <a:ext uri="{FF2B5EF4-FFF2-40B4-BE49-F238E27FC236}">
                <a16:creationId xmlns:a16="http://schemas.microsoft.com/office/drawing/2014/main" id="{36B8F84D-E1E2-4DBC-B46D-2D09B8DDA647}"/>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285" y="5578041"/>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a:extLst>
              <a:ext uri="{FF2B5EF4-FFF2-40B4-BE49-F238E27FC236}">
                <a16:creationId xmlns:a16="http://schemas.microsoft.com/office/drawing/2014/main" id="{77326D62-3049-4AB1-8A48-88F1ACF44FC2}"/>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1209" y="2168461"/>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8220" name="Picture 28">
            <a:extLst>
              <a:ext uri="{FF2B5EF4-FFF2-40B4-BE49-F238E27FC236}">
                <a16:creationId xmlns:a16="http://schemas.microsoft.com/office/drawing/2014/main" id="{019C8F50-7B32-4C5B-8A7B-E15A2A1B2228}"/>
              </a:ext>
            </a:extLst>
          </p:cNvPr>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285" y="2815944"/>
            <a:ext cx="411480" cy="41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774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3174-747F-4739-8216-8E62E86FEB19}"/>
              </a:ext>
            </a:extLst>
          </p:cNvPr>
          <p:cNvSpPr>
            <a:spLocks noGrp="1"/>
          </p:cNvSpPr>
          <p:nvPr>
            <p:ph type="title"/>
          </p:nvPr>
        </p:nvSpPr>
        <p:spPr>
          <a:xfrm>
            <a:off x="304065" y="209486"/>
            <a:ext cx="10058400" cy="969320"/>
          </a:xfrm>
        </p:spPr>
        <p:txBody>
          <a:bodyPr>
            <a:normAutofit/>
          </a:bodyPr>
          <a:lstStyle/>
          <a:p>
            <a:r>
              <a:rPr lang="en-US" sz="4000" dirty="0">
                <a:solidFill>
                  <a:schemeClr val="accent5">
                    <a:lumMod val="75000"/>
                  </a:schemeClr>
                </a:solidFill>
              </a:rPr>
              <a:t>Divisions:</a:t>
            </a:r>
          </a:p>
        </p:txBody>
      </p:sp>
      <p:sp>
        <p:nvSpPr>
          <p:cNvPr id="4" name="TextBox 3">
            <a:extLst>
              <a:ext uri="{FF2B5EF4-FFF2-40B4-BE49-F238E27FC236}">
                <a16:creationId xmlns:a16="http://schemas.microsoft.com/office/drawing/2014/main" id="{EDB5B9DB-F06D-4535-8182-E98239E13D59}"/>
              </a:ext>
            </a:extLst>
          </p:cNvPr>
          <p:cNvSpPr txBox="1"/>
          <p:nvPr/>
        </p:nvSpPr>
        <p:spPr>
          <a:xfrm>
            <a:off x="675701" y="1129313"/>
            <a:ext cx="10840598" cy="5032147"/>
          </a:xfrm>
          <a:prstGeom prst="rect">
            <a:avLst/>
          </a:prstGeom>
          <a:noFill/>
        </p:spPr>
        <p:txBody>
          <a:bodyPr wrap="square" rtlCol="0">
            <a:spAutoFit/>
          </a:bodyPr>
          <a:lstStyle/>
          <a:p>
            <a:r>
              <a:rPr lang="en-US" dirty="0"/>
              <a:t>Participation is organized by student age and grade level. Student works are critiqued against others in the same grade division. This allows recognition and judging of artworks by appropriate developmental age and skill levels. </a:t>
            </a:r>
          </a:p>
          <a:p>
            <a:r>
              <a:rPr lang="en-US" dirty="0"/>
              <a:t>The grade divisions are:</a:t>
            </a:r>
          </a:p>
          <a:p>
            <a:endParaRPr lang="en-US" dirty="0"/>
          </a:p>
          <a:p>
            <a:pPr marL="1090613" indent="-285750">
              <a:lnSpc>
                <a:spcPct val="150000"/>
              </a:lnSpc>
              <a:buFont typeface="Wingdings" panose="05000000000000000000" pitchFamily="2" charset="2"/>
              <a:buChar char="q"/>
            </a:pPr>
            <a:r>
              <a:rPr lang="en-US" sz="2000" b="1" dirty="0"/>
              <a:t> Primary</a:t>
            </a:r>
            <a:r>
              <a:rPr lang="en-US" sz="2000" dirty="0"/>
              <a:t>: Preschool – Grade 2</a:t>
            </a:r>
          </a:p>
          <a:p>
            <a:pPr marL="1090613" indent="-285750">
              <a:lnSpc>
                <a:spcPct val="150000"/>
              </a:lnSpc>
              <a:buFont typeface="Wingdings" panose="05000000000000000000" pitchFamily="2" charset="2"/>
              <a:buChar char="q"/>
            </a:pPr>
            <a:r>
              <a:rPr lang="en-US" sz="2000" b="1" dirty="0"/>
              <a:t> Intermediate</a:t>
            </a:r>
            <a:r>
              <a:rPr lang="en-US" sz="2000" dirty="0"/>
              <a:t>: Grades 3 – 5</a:t>
            </a:r>
          </a:p>
          <a:p>
            <a:pPr marL="1090613" indent="-285750">
              <a:lnSpc>
                <a:spcPct val="150000"/>
              </a:lnSpc>
              <a:buFont typeface="Wingdings" panose="05000000000000000000" pitchFamily="2" charset="2"/>
              <a:buChar char="q"/>
            </a:pPr>
            <a:r>
              <a:rPr lang="en-US" sz="2000" b="1" dirty="0"/>
              <a:t> Middle School</a:t>
            </a:r>
            <a:r>
              <a:rPr lang="en-US" sz="2000" dirty="0"/>
              <a:t>: Grades 6 – 8</a:t>
            </a:r>
          </a:p>
          <a:p>
            <a:pPr marL="1090613" indent="-285750">
              <a:lnSpc>
                <a:spcPct val="150000"/>
              </a:lnSpc>
              <a:buFont typeface="Wingdings" panose="05000000000000000000" pitchFamily="2" charset="2"/>
              <a:buChar char="q"/>
            </a:pPr>
            <a:r>
              <a:rPr lang="en-US" sz="2000" b="1" dirty="0"/>
              <a:t> High School</a:t>
            </a:r>
            <a:r>
              <a:rPr lang="en-US" sz="2000" dirty="0"/>
              <a:t>: Grades 9 – 12</a:t>
            </a:r>
          </a:p>
          <a:p>
            <a:pPr marL="1090613" indent="-285750">
              <a:lnSpc>
                <a:spcPct val="150000"/>
              </a:lnSpc>
              <a:buFont typeface="Wingdings" panose="05000000000000000000" pitchFamily="2" charset="2"/>
              <a:buChar char="q"/>
            </a:pPr>
            <a:r>
              <a:rPr lang="en-US" sz="2000" b="1" dirty="0"/>
              <a:t>Special Artist </a:t>
            </a:r>
            <a:r>
              <a:rPr lang="en-US" sz="2000" dirty="0"/>
              <a:t>(allows for accommodations)</a:t>
            </a:r>
          </a:p>
          <a:p>
            <a:pPr marL="804863">
              <a:lnSpc>
                <a:spcPct val="150000"/>
              </a:lnSpc>
            </a:pPr>
            <a:endParaRPr lang="en-US" dirty="0"/>
          </a:p>
          <a:p>
            <a:r>
              <a:rPr lang="en-US" dirty="0"/>
              <a:t>Each school will advance 12 pieces total (schools with 75 or more entries are allowed more pieces). Elementary Chairs will collect art for both Primary and Intermediate grades and send a mix of both for their combined total of 12. Special Artists are an exception as all submissions may advance to district. (More information following in the </a:t>
            </a:r>
            <a:r>
              <a:rPr lang="en-US" i="1" dirty="0"/>
              <a:t>Chair Procedures and Guidance </a:t>
            </a:r>
            <a:r>
              <a:rPr lang="en-US" dirty="0"/>
              <a:t>section of this presentation.)</a:t>
            </a:r>
          </a:p>
        </p:txBody>
      </p:sp>
    </p:spTree>
    <p:extLst>
      <p:ext uri="{BB962C8B-B14F-4D97-AF65-F5344CB8AC3E}">
        <p14:creationId xmlns:p14="http://schemas.microsoft.com/office/powerpoint/2010/main" val="2798422169"/>
      </p:ext>
    </p:extLst>
  </p:cSld>
  <p:clrMapOvr>
    <a:masterClrMapping/>
  </p:clrMapOvr>
</p:sld>
</file>

<file path=ppt/theme/theme1.xml><?xml version="1.0" encoding="utf-8"?>
<a:theme xmlns:a="http://schemas.openxmlformats.org/drawingml/2006/main" name="Retrospect">
  <a:themeElements>
    <a:clrScheme name="Custom 2">
      <a:dk1>
        <a:sysClr val="windowText" lastClr="000000"/>
      </a:dk1>
      <a:lt1>
        <a:sysClr val="window" lastClr="FFFFFF"/>
      </a:lt1>
      <a:dk2>
        <a:srgbClr val="002060"/>
      </a:dk2>
      <a:lt2>
        <a:srgbClr val="CC9900"/>
      </a:lt2>
      <a:accent1>
        <a:srgbClr val="92D050"/>
      </a:accent1>
      <a:accent2>
        <a:srgbClr val="7030A0"/>
      </a:accent2>
      <a:accent3>
        <a:srgbClr val="C00000"/>
      </a:accent3>
      <a:accent4>
        <a:srgbClr val="0070C0"/>
      </a:accent4>
      <a:accent5>
        <a:srgbClr val="008080"/>
      </a:accent5>
      <a:accent6>
        <a:srgbClr val="CC3300"/>
      </a:accent6>
      <a:hlink>
        <a:srgbClr val="5F5F5F"/>
      </a:hlink>
      <a:folHlink>
        <a:srgbClr val="919191"/>
      </a:folHlink>
    </a:clrScheme>
    <a:fontScheme name="PTA Reflections">
      <a:majorFont>
        <a:latin typeface="Trebuchet MS"/>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4490</Words>
  <Application>Microsoft Office PowerPoint</Application>
  <PresentationFormat>Widescreen</PresentationFormat>
  <Paragraphs>564</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Trebuchet MS</vt:lpstr>
      <vt:lpstr>Wingdings</vt:lpstr>
      <vt:lpstr>Retrospect</vt:lpstr>
      <vt:lpstr>PowerPoint Presentation</vt:lpstr>
      <vt:lpstr>PowerPoint Presentation</vt:lpstr>
      <vt:lpstr>Welcome Reflections Chairs</vt:lpstr>
      <vt:lpstr>PowerPoint Presentation</vt:lpstr>
      <vt:lpstr>PowerPoint Presentation</vt:lpstr>
      <vt:lpstr>What is Reflections?</vt:lpstr>
      <vt:lpstr>PowerPoint Presentation</vt:lpstr>
      <vt:lpstr>Categories:</vt:lpstr>
      <vt:lpstr>Divisions:</vt:lpstr>
      <vt:lpstr>Selection Criteria:</vt:lpstr>
      <vt:lpstr>Qualifications:</vt:lpstr>
      <vt:lpstr>PowerPoint Presentation</vt:lpstr>
      <vt:lpstr>Chair Responsibilities Overview</vt:lpstr>
      <vt:lpstr>Philosophy</vt:lpstr>
      <vt:lpstr>Remote Learning COVID-19</vt:lpstr>
      <vt:lpstr>Getting Started</vt:lpstr>
      <vt:lpstr>Getting Started</vt:lpstr>
      <vt:lpstr>PowerPoint Presentation</vt:lpstr>
      <vt:lpstr>Getting Started</vt:lpstr>
      <vt:lpstr>PowerPoint Presentation</vt:lpstr>
      <vt:lpstr>Getting Started</vt:lpstr>
      <vt:lpstr>Getting Started</vt:lpstr>
      <vt:lpstr>Getting Started</vt:lpstr>
      <vt:lpstr>Getting Started</vt:lpstr>
      <vt:lpstr>Promoting Your Program</vt:lpstr>
      <vt:lpstr>Promoting Your Program</vt:lpstr>
      <vt:lpstr>Remote Learning - Collecting art COVID-19</vt:lpstr>
      <vt:lpstr>Organizing Artwork for Judging</vt:lpstr>
      <vt:lpstr>Remote Learning - Judging art COVID-19</vt:lpstr>
      <vt:lpstr>Judging</vt:lpstr>
      <vt:lpstr>Post Judging</vt:lpstr>
      <vt:lpstr>Remote Learning - Submitting art to district COVID-19</vt:lpstr>
      <vt:lpstr>District Turn-in</vt:lpstr>
      <vt:lpstr>District Turn-in</vt:lpstr>
      <vt:lpstr>District Turn-in</vt:lpstr>
      <vt:lpstr>PowerPoint Presentation</vt:lpstr>
      <vt:lpstr>Remote Learning - Celebrating COVID-19</vt:lpstr>
      <vt:lpstr>Celebrating your Participants</vt:lpstr>
      <vt:lpstr>Wrapping Up and Reporting Success</vt:lpstr>
      <vt:lpstr>PowerPoint Presentation</vt:lpstr>
      <vt:lpstr>Reflections Resources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Bratton</dc:creator>
  <cp:lastModifiedBy>Heather Bratton</cp:lastModifiedBy>
  <cp:revision>59</cp:revision>
  <dcterms:created xsi:type="dcterms:W3CDTF">2020-09-01T14:28:53Z</dcterms:created>
  <dcterms:modified xsi:type="dcterms:W3CDTF">2020-09-27T23:57:37Z</dcterms:modified>
</cp:coreProperties>
</file>