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2" r:id="rId1"/>
  </p:sldMasterIdLst>
  <p:notesMasterIdLst>
    <p:notesMasterId r:id="rId23"/>
  </p:notesMasterIdLst>
  <p:sldIdLst>
    <p:sldId id="256" r:id="rId2"/>
    <p:sldId id="278" r:id="rId3"/>
    <p:sldId id="299" r:id="rId4"/>
    <p:sldId id="279" r:id="rId5"/>
    <p:sldId id="297" r:id="rId6"/>
    <p:sldId id="298" r:id="rId7"/>
    <p:sldId id="345" r:id="rId8"/>
    <p:sldId id="315" r:id="rId9"/>
    <p:sldId id="356" r:id="rId10"/>
    <p:sldId id="281" r:id="rId11"/>
    <p:sldId id="277" r:id="rId12"/>
    <p:sldId id="360" r:id="rId13"/>
    <p:sldId id="358" r:id="rId14"/>
    <p:sldId id="357" r:id="rId15"/>
    <p:sldId id="330" r:id="rId16"/>
    <p:sldId id="359" r:id="rId17"/>
    <p:sldId id="283" r:id="rId18"/>
    <p:sldId id="284" r:id="rId19"/>
    <p:sldId id="260" r:id="rId20"/>
    <p:sldId id="259" r:id="rId21"/>
    <p:sldId id="288" r:id="rId2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07" autoAdjust="0"/>
    <p:restoredTop sz="93544" autoAdjust="0"/>
  </p:normalViewPr>
  <p:slideViewPr>
    <p:cSldViewPr snapToGrid="0" snapToObjects="1">
      <p:cViewPr>
        <p:scale>
          <a:sx n="86" d="100"/>
          <a:sy n="86" d="100"/>
        </p:scale>
        <p:origin x="1680" y="10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560083-CA01-B046-BC3D-23EF5AF5BC23}" type="datetimeFigureOut">
              <a:rPr lang="en-US" smtClean="0"/>
              <a:t>5/14/18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701999-1BA4-5746-AACD-E859CEF9A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466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01999-1BA4-5746-AACD-E859CEF9A5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409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20930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5/14/18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270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5/14/18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204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5/14/18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13598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5/14/18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975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5/14/18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70030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5/14/18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057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5/14/18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469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5/14/18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062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5/14/18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139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5/14/18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916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5/14/18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673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5/14/18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64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5/14/18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582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5/14/18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608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5/14/18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632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5/14/18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052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19E19-E8C7-F14D-863B-D278FF28BAEA}" type="datetimeFigureOut">
              <a:rPr lang="en-US" smtClean="0"/>
              <a:t>5/14/18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981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  <p:sldLayoutId id="214748376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msend60.com/link.cfm?r=Q9gjZ2NBGiz1M6VXO9gdTQ~~&amp;pe=G2XInC4ggwYbny9H_E3jYLWPuikooGS3MItkHBV55amXKNxm8IXCaJD5-DTrE4cEqEyyi-v3lGtcZmiZNAlJkQ~~&amp;t=0vdCp0noFWx-ZPofnYBqKQ~~" TargetMode="External"/><Relationship Id="rId4" Type="http://schemas.openxmlformats.org/officeDocument/2006/relationships/image" Target="../media/image2.tiff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msend60.com/link.cfm?r=Q9gjZ2NBGiz1M6VXO9gdTQ~~&amp;pe=dTECZ1xKLqrWINUBc7Nh4fbaDye6amdeCaCBx_t-FnpwD4OLKiXzpo-khRNhEMcoc63UQJ1b3RSAcv9z6kPtBQ~~&amp;t=0vdCp0noFWx-ZPofnYBqKQ~~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upplyallkids.com/#/donate/isf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image" Target="../media/image4.jpg"/><Relationship Id="rId5" Type="http://schemas.openxmlformats.org/officeDocument/2006/relationships/hyperlink" Target="https://www.influencethechoice.org/2018-influence-the-choice-student-video-contest.html" TargetMode="External"/><Relationship Id="rId6" Type="http://schemas.openxmlformats.org/officeDocument/2006/relationships/image" Target="../media/image5.png"/><Relationship Id="rId1" Type="http://schemas.openxmlformats.org/officeDocument/2006/relationships/video" Target="https://www.youtube.com/embed/y-JnjiDKZAk" TargetMode="External"/><Relationship Id="rId2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surveymonkey.com/r/PPT_Survey2018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Secretary@issaquahPTSA.org" TargetMode="External"/><Relationship Id="rId4" Type="http://schemas.openxmlformats.org/officeDocument/2006/relationships/hyperlink" Target="mailto:Treasurer@issaquahptsa.org" TargetMode="External"/><Relationship Id="rId5" Type="http://schemas.openxmlformats.org/officeDocument/2006/relationships/hyperlink" Target="mailto:Membership@issaquahptsa.org" TargetMode="External"/><Relationship Id="rId6" Type="http://schemas.openxmlformats.org/officeDocument/2006/relationships/hyperlink" Target="mailto:PTAreg2@WAstatePTA.org" TargetMode="External"/><Relationship Id="rId7" Type="http://schemas.openxmlformats.org/officeDocument/2006/relationships/hyperlink" Target="mailto:AreaBvp@WAstatePTA.org" TargetMode="External"/><Relationship Id="rId8" Type="http://schemas.openxmlformats.org/officeDocument/2006/relationships/hyperlink" Target="mailto:PTApres@WAstatePTA.org" TargetMode="External"/><Relationship Id="rId9" Type="http://schemas.openxmlformats.org/officeDocument/2006/relationships/hyperlink" Target="mailto:khobbs@WAstatePTA.org" TargetMode="External"/><Relationship Id="rId10" Type="http://schemas.openxmlformats.org/officeDocument/2006/relationships/hyperlink" Target="mailto:Support@WAstatePTA.org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President@Issaquahptsa.org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30595" y="4210162"/>
            <a:ext cx="5826719" cy="1096899"/>
          </a:xfrm>
        </p:spPr>
        <p:txBody>
          <a:bodyPr/>
          <a:lstStyle/>
          <a:p>
            <a:r>
              <a:rPr lang="en-US" dirty="0" smtClean="0"/>
              <a:t>May 17, </a:t>
            </a:r>
            <a:r>
              <a:rPr lang="en-US" dirty="0" smtClean="0"/>
              <a:t>2018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493" y="2179125"/>
            <a:ext cx="6678580" cy="2025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70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674" y="220036"/>
            <a:ext cx="4989096" cy="1320800"/>
          </a:xfrm>
        </p:spPr>
        <p:txBody>
          <a:bodyPr/>
          <a:lstStyle/>
          <a:p>
            <a:r>
              <a:rPr lang="en-US" dirty="0" smtClean="0"/>
              <a:t>Advocacy</a:t>
            </a:r>
            <a:br>
              <a:rPr lang="en-US" dirty="0" smtClean="0"/>
            </a:br>
            <a:r>
              <a:rPr lang="en-US" sz="2800" dirty="0" smtClean="0">
                <a:solidFill>
                  <a:schemeClr val="tx1"/>
                </a:solidFill>
              </a:rPr>
              <a:t>Open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674" y="2703610"/>
            <a:ext cx="7283378" cy="3082593"/>
          </a:xfrm>
        </p:spPr>
        <p:txBody>
          <a:bodyPr>
            <a:noAutofit/>
          </a:bodyPr>
          <a:lstStyle/>
          <a:p>
            <a:r>
              <a:rPr lang="en-US" dirty="0" smtClean="0"/>
              <a:t>Follow </a:t>
            </a:r>
            <a:r>
              <a:rPr lang="en-US" dirty="0"/>
              <a:t>Washington State PTA on </a:t>
            </a:r>
            <a:r>
              <a:rPr lang="en-US" b="1" u="sng" dirty="0">
                <a:hlinkClick r:id="rId2"/>
              </a:rPr>
              <a:t>Facebook</a:t>
            </a:r>
            <a:r>
              <a:rPr lang="en-US" dirty="0"/>
              <a:t>, and check the </a:t>
            </a:r>
            <a:r>
              <a:rPr lang="en-US" b="1" u="sng" dirty="0">
                <a:hlinkClick r:id="rId3"/>
              </a:rPr>
              <a:t>WSPTA Blog</a:t>
            </a:r>
            <a:r>
              <a:rPr lang="en-US" dirty="0"/>
              <a:t> </a:t>
            </a:r>
          </a:p>
          <a:p>
            <a:endParaRPr lang="en-US" dirty="0"/>
          </a:p>
          <a:p>
            <a:pPr lvl="1"/>
            <a:endParaRPr lang="en-US" sz="1800" b="1" dirty="0"/>
          </a:p>
          <a:p>
            <a:pPr lvl="1"/>
            <a:endParaRPr lang="en-US" sz="1200" b="1" dirty="0" smtClean="0"/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endParaRPr lang="en-US" sz="1400" b="1" dirty="0" smtClean="0"/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endParaRPr lang="en-US" sz="1400" b="1" dirty="0" smtClean="0"/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endParaRPr lang="en-US" sz="1400" b="1" dirty="0" smtClean="0"/>
          </a:p>
          <a:p>
            <a:pPr marL="0" indent="0">
              <a:buNone/>
            </a:pPr>
            <a:endParaRPr lang="en-US" sz="1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5380" y="449847"/>
            <a:ext cx="2649800" cy="1699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3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Standing Committees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Art in the Schools - Artist support</a:t>
            </a:r>
          </a:p>
          <a:p>
            <a:r>
              <a:rPr lang="en-US" dirty="0"/>
              <a:t>Family and Community Engagement (FACE</a:t>
            </a:r>
            <a:r>
              <a:rPr lang="en-US" dirty="0" smtClean="0"/>
              <a:t>)</a:t>
            </a:r>
          </a:p>
          <a:p>
            <a:r>
              <a:rPr lang="en-US" dirty="0" smtClean="0"/>
              <a:t>Healthy Youth Initiative/Influence the Choice</a:t>
            </a:r>
          </a:p>
          <a:p>
            <a:r>
              <a:rPr lang="en-US" dirty="0" smtClean="0"/>
              <a:t>Issaquah Schools Foundation</a:t>
            </a:r>
          </a:p>
          <a:p>
            <a:r>
              <a:rPr lang="en-US" dirty="0"/>
              <a:t>Outreach</a:t>
            </a:r>
          </a:p>
          <a:p>
            <a:r>
              <a:rPr lang="en-US" dirty="0"/>
              <a:t>Parentwiser</a:t>
            </a:r>
          </a:p>
          <a:p>
            <a:r>
              <a:rPr lang="en-US" dirty="0" smtClean="0"/>
              <a:t>Reflections</a:t>
            </a:r>
            <a:endParaRPr lang="en-US" dirty="0"/>
          </a:p>
          <a:p>
            <a:r>
              <a:rPr lang="en-US" dirty="0" smtClean="0"/>
              <a:t>Special Education</a:t>
            </a:r>
          </a:p>
          <a:p>
            <a:r>
              <a:rPr lang="en-US" dirty="0" smtClean="0"/>
              <a:t>Volunteers for Issaquah Schools (VIS)</a:t>
            </a:r>
          </a:p>
          <a:p>
            <a:r>
              <a:rPr lang="en-US" dirty="0" smtClean="0"/>
              <a:t>Webmaster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13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232" y="281710"/>
            <a:ext cx="6347713" cy="887214"/>
          </a:xfrm>
        </p:spPr>
        <p:txBody>
          <a:bodyPr>
            <a:normAutofit/>
          </a:bodyPr>
          <a:lstStyle/>
          <a:p>
            <a:r>
              <a:rPr lang="en-US" dirty="0"/>
              <a:t>Outreach</a:t>
            </a:r>
            <a:br>
              <a:rPr lang="en-US" dirty="0"/>
            </a:br>
            <a:r>
              <a:rPr lang="en-US" sz="1400" dirty="0">
                <a:solidFill>
                  <a:schemeClr val="tx1"/>
                </a:solidFill>
              </a:rPr>
              <a:t>Co-Chairs   Kim Weiss &amp; Kristen Slocum    </a:t>
            </a:r>
            <a:r>
              <a:rPr lang="en-US" sz="1300" dirty="0"/>
              <a:t>outreach@issaquahptsa.org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213676"/>
            <a:ext cx="6446983" cy="5432221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Tools4School</a:t>
            </a:r>
          </a:p>
          <a:p>
            <a:pPr lvl="1"/>
            <a:r>
              <a:rPr lang="en-US" dirty="0"/>
              <a:t>New Program this year !</a:t>
            </a:r>
          </a:p>
          <a:p>
            <a:pPr lvl="2"/>
            <a:r>
              <a:rPr lang="en-US" dirty="0"/>
              <a:t>Eastridge Church will be holding the Wellness Fair &amp; BBQ at a different time (TBD).  Event will be backpacks, supplies, free books, chalk art, and (fingers crossed) </a:t>
            </a:r>
            <a:r>
              <a:rPr lang="en-US" i="1" dirty="0"/>
              <a:t>The Garage </a:t>
            </a:r>
            <a:r>
              <a:rPr lang="en-US" dirty="0"/>
              <a:t>Teen Café</a:t>
            </a:r>
          </a:p>
          <a:p>
            <a:pPr lvl="1"/>
            <a:r>
              <a:rPr lang="en-US" dirty="0"/>
              <a:t>Donations of Packed Supply Kits &amp; Backpacks Only</a:t>
            </a:r>
          </a:p>
          <a:p>
            <a:pPr lvl="2"/>
            <a:r>
              <a:rPr lang="en-US" dirty="0"/>
              <a:t>To better serve students &amp; volunteers, using only pre-packed supply kits from Supply All Kids; no loose school supplies</a:t>
            </a:r>
          </a:p>
          <a:p>
            <a:pPr lvl="1"/>
            <a:r>
              <a:rPr lang="en-US" dirty="0"/>
              <a:t>Donations made online by July 28, 2018 at </a:t>
            </a:r>
            <a:r>
              <a:rPr lang="en-US" u="sng" dirty="0">
                <a:hlinkClick r:id="rId2"/>
              </a:rPr>
              <a:t>https://supplyallkids.com/#/donate/isf</a:t>
            </a:r>
            <a:endParaRPr lang="en-US" dirty="0"/>
          </a:p>
          <a:p>
            <a:pPr lvl="1"/>
            <a:r>
              <a:rPr lang="en-US" dirty="0"/>
              <a:t>Donations of new, empty backpacks appreciated (IFCB, ISF Office)</a:t>
            </a:r>
          </a:p>
          <a:p>
            <a:pPr lvl="1"/>
            <a:r>
              <a:rPr lang="en-US" dirty="0"/>
              <a:t>Event: Aug 1</a:t>
            </a:r>
            <a:r>
              <a:rPr lang="en-US" baseline="30000" dirty="0"/>
              <a:t>st</a:t>
            </a:r>
            <a:r>
              <a:rPr lang="en-US" dirty="0"/>
              <a:t> &amp; 2</a:t>
            </a:r>
            <a:r>
              <a:rPr lang="en-US" baseline="30000" dirty="0"/>
              <a:t>nd</a:t>
            </a:r>
            <a:r>
              <a:rPr lang="en-US" dirty="0"/>
              <a:t> at Clark Elementary School</a:t>
            </a:r>
          </a:p>
          <a:p>
            <a:pPr lvl="1"/>
            <a:r>
              <a:rPr lang="en-US" dirty="0"/>
              <a:t>Registration coming !</a:t>
            </a:r>
          </a:p>
          <a:p>
            <a:r>
              <a:rPr lang="en-US" b="1" dirty="0"/>
              <a:t>Summer Lunch through IFCB</a:t>
            </a:r>
          </a:p>
          <a:p>
            <a:pPr lvl="1"/>
            <a:r>
              <a:rPr lang="en-US" sz="1500" b="1" dirty="0"/>
              <a:t>June 21 – Aug 30</a:t>
            </a:r>
          </a:p>
          <a:p>
            <a:pPr lvl="1"/>
            <a:r>
              <a:rPr lang="en-US" sz="1500" b="1"/>
              <a:t>Provides a week’s </a:t>
            </a:r>
            <a:r>
              <a:rPr lang="en-US" sz="1500" b="1" dirty="0"/>
              <a:t>worth of breakfast, lunch, and snacks</a:t>
            </a:r>
          </a:p>
          <a:p>
            <a:pPr lvl="1"/>
            <a:r>
              <a:rPr lang="en-US" sz="1500" b="1" dirty="0"/>
              <a:t>Donations of food items, cash, paper grocery bags, and volunteers !</a:t>
            </a:r>
          </a:p>
          <a:p>
            <a:pPr lvl="1"/>
            <a:r>
              <a:rPr lang="en-US" sz="1500" b="1" dirty="0"/>
              <a:t>Includes perishable items like sliced cheese, lunch meat, and produce</a:t>
            </a:r>
          </a:p>
          <a:p>
            <a:pPr lvl="1"/>
            <a:r>
              <a:rPr lang="en-US" sz="1500" b="1" dirty="0"/>
              <a:t>Registration &amp; Donation Information on IFCB website/summer lunch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139616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Reflections</a:t>
            </a:r>
            <a:br>
              <a:rPr lang="en-US" dirty="0" smtClean="0"/>
            </a:br>
            <a:r>
              <a:rPr lang="en-US" sz="2800" dirty="0" smtClean="0">
                <a:solidFill>
                  <a:schemeClr val="tx1"/>
                </a:solidFill>
              </a:rPr>
              <a:t>Leah Gibson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7245247" cy="2156577"/>
          </a:xfrm>
        </p:spPr>
        <p:txBody>
          <a:bodyPr/>
          <a:lstStyle/>
          <a:p>
            <a:r>
              <a:rPr lang="en-US" dirty="0" smtClean="0"/>
              <a:t>Ben </a:t>
            </a:r>
            <a:r>
              <a:rPr lang="en-US" dirty="0" err="1" smtClean="0"/>
              <a:t>Eskenazi</a:t>
            </a:r>
            <a:r>
              <a:rPr lang="en-US" dirty="0" smtClean="0"/>
              <a:t> from Issaquah High School</a:t>
            </a:r>
          </a:p>
          <a:p>
            <a:r>
              <a:rPr lang="en-US" dirty="0" smtClean="0"/>
              <a:t>2018 National PTA Award of Excellence </a:t>
            </a:r>
            <a:r>
              <a:rPr lang="mr-IN" dirty="0" smtClean="0"/>
              <a:t>–</a:t>
            </a:r>
            <a:r>
              <a:rPr lang="en-US" dirty="0" smtClean="0"/>
              <a:t> high School division</a:t>
            </a:r>
          </a:p>
          <a:p>
            <a:r>
              <a:rPr lang="en-US" i="1" dirty="0" smtClean="0"/>
              <a:t>Above the Below </a:t>
            </a:r>
            <a:r>
              <a:rPr lang="en-US" dirty="0" smtClean="0"/>
              <a:t>(photograph on next slide)</a:t>
            </a:r>
            <a:r>
              <a:rPr lang="en-US" i="1" dirty="0" smtClean="0"/>
              <a:t> 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654889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4331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780552" cy="1320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Staff Appreciation</a:t>
            </a:r>
            <a:br>
              <a:rPr lang="en-US" dirty="0" smtClean="0"/>
            </a:br>
            <a:r>
              <a:rPr lang="en-US" sz="3100" dirty="0" smtClean="0">
                <a:solidFill>
                  <a:schemeClr val="tx1"/>
                </a:solidFill>
              </a:rPr>
              <a:t>Kim Weiss, Wendy Shah, &amp; Nicole Morgan</a:t>
            </a:r>
            <a:endParaRPr lang="en-US" sz="31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Echo </a:t>
            </a:r>
            <a:r>
              <a:rPr lang="en-US" dirty="0" smtClean="0"/>
              <a:t>Glen - update</a:t>
            </a:r>
            <a:endParaRPr lang="en-US" dirty="0" smtClean="0"/>
          </a:p>
          <a:p>
            <a:r>
              <a:rPr lang="en-US" dirty="0" smtClean="0"/>
              <a:t>Academy for Community Transition (ACT)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5291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ctrTitle"/>
          </p:nvPr>
        </p:nvSpPr>
        <p:spPr>
          <a:xfrm>
            <a:off x="1143000" y="169902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vert="horz" lIns="68569" tIns="34275" rIns="68569" bIns="34275" rtlCol="0" anchor="b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</a:pPr>
            <a:endParaRPr sz="4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2" name="Shape 382"/>
          <p:cNvSpPr txBox="1">
            <a:spLocks noGrp="1"/>
          </p:cNvSpPr>
          <p:nvPr>
            <p:ph type="subTitle" idx="1"/>
          </p:nvPr>
        </p:nvSpPr>
        <p:spPr>
          <a:xfrm>
            <a:off x="1143000" y="355877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vert="horz" lIns="68569" tIns="34275" rIns="68569" bIns="34275" rtlCol="0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83" name="Shape 383" descr="http://cdn.wallpapersafari.com/60/67/GTiyYA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77" y="857250"/>
            <a:ext cx="9143021" cy="5144050"/>
          </a:xfrm>
          <a:prstGeom prst="rect">
            <a:avLst/>
          </a:prstGeom>
          <a:noFill/>
          <a:ln>
            <a:noFill/>
          </a:ln>
        </p:spPr>
      </p:pic>
      <p:sp>
        <p:nvSpPr>
          <p:cNvPr id="384" name="Shape 384"/>
          <p:cNvSpPr txBox="1"/>
          <p:nvPr/>
        </p:nvSpPr>
        <p:spPr>
          <a:xfrm>
            <a:off x="222886" y="3867998"/>
            <a:ext cx="8623934" cy="1855411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algn="ctr"/>
            <a:r>
              <a:rPr lang="en-US" sz="2400" b="1" dirty="0">
                <a:solidFill>
                  <a:schemeClr val="lt1"/>
                </a:solidFill>
                <a:latin typeface="Century Schoolbook" charset="0"/>
                <a:ea typeface="Century Schoolbook" charset="0"/>
                <a:cs typeface="Century Schoolbook" charset="0"/>
                <a:sym typeface="Calibri"/>
              </a:rPr>
              <a:t>Overall Winner</a:t>
            </a:r>
          </a:p>
          <a:p>
            <a:pPr lvl="0" algn="ctr">
              <a:buSzPct val="25000"/>
            </a:pPr>
            <a:r>
              <a:rPr lang="en-US" sz="2400" b="1" dirty="0">
                <a:solidFill>
                  <a:schemeClr val="lt1"/>
                </a:solidFill>
                <a:latin typeface="Century Schoolbook" charset="0"/>
                <a:ea typeface="Century Schoolbook" charset="0"/>
                <a:cs typeface="Century Schoolbook" charset="0"/>
                <a:sym typeface="Calibri"/>
              </a:rPr>
              <a:t>Shane </a:t>
            </a:r>
            <a:r>
              <a:rPr lang="en-US" sz="2400" b="1" dirty="0" err="1">
                <a:solidFill>
                  <a:schemeClr val="lt1"/>
                </a:solidFill>
                <a:latin typeface="Century Schoolbook" charset="0"/>
                <a:ea typeface="Century Schoolbook" charset="0"/>
                <a:cs typeface="Century Schoolbook" charset="0"/>
                <a:sym typeface="Calibri"/>
              </a:rPr>
              <a:t>Elledge</a:t>
            </a:r>
            <a:r>
              <a:rPr lang="en-US" sz="2400" b="1" dirty="0">
                <a:solidFill>
                  <a:schemeClr val="lt1"/>
                </a:solidFill>
                <a:latin typeface="Century Schoolbook" charset="0"/>
                <a:ea typeface="Century Schoolbook" charset="0"/>
                <a:cs typeface="Century Schoolbook" charset="0"/>
                <a:sym typeface="Calibri"/>
              </a:rPr>
              <a:t> </a:t>
            </a:r>
            <a:r>
              <a:rPr lang="en-US" sz="2400" i="1" dirty="0">
                <a:solidFill>
                  <a:schemeClr val="lt1"/>
                </a:solidFill>
                <a:latin typeface="Century Schoolbook" charset="0"/>
                <a:ea typeface="Century Schoolbook" charset="0"/>
                <a:cs typeface="Century Schoolbook" charset="0"/>
                <a:sym typeface="Calibri"/>
              </a:rPr>
              <a:t>Liberty High School</a:t>
            </a:r>
          </a:p>
          <a:p>
            <a:pPr algn="ctr"/>
            <a:r>
              <a:rPr lang="en-US" sz="2400" b="1" dirty="0">
                <a:solidFill>
                  <a:schemeClr val="lt1"/>
                </a:solidFill>
                <a:latin typeface="Century Schoolbook" charset="0"/>
                <a:ea typeface="Century Schoolbook" charset="0"/>
                <a:cs typeface="Century Schoolbook" charset="0"/>
                <a:sym typeface="Calibri"/>
              </a:rPr>
              <a:t>“What’s it Worth ”</a:t>
            </a:r>
          </a:p>
          <a:p>
            <a:pPr lvl="0" algn="ctr"/>
            <a:r>
              <a:rPr lang="en-US" sz="2700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To view all winning videos </a:t>
            </a:r>
            <a:r>
              <a:rPr lang="en-US" sz="2100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visit: </a:t>
            </a:r>
            <a:r>
              <a:rPr lang="en-US" sz="2100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https://</a:t>
            </a:r>
            <a:r>
              <a:rPr lang="en-US" sz="2100" i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www.influencethechoice.org/2018-influence-the-choice-student-video-contest.html</a:t>
            </a:r>
            <a:endParaRPr lang="en-US" sz="2100" i="1" dirty="0" smtClea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/>
            <a:endParaRPr sz="2100" i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Online Media 1">
            <a:hlinkClick r:id="" action="ppaction://media"/>
            <a:extLst>
              <a:ext uri="{FF2B5EF4-FFF2-40B4-BE49-F238E27FC236}">
                <a16:creationId xmlns:a16="http://schemas.microsoft.com/office/drawing/2014/main" xmlns="" id="{39B60743-B527-4632-AEF4-F919F4EED62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1903095" y="960313"/>
            <a:ext cx="5169218" cy="2907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9986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District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Doug Jones </a:t>
            </a:r>
            <a:r>
              <a:rPr lang="mr-IN" dirty="0" smtClean="0"/>
              <a:t>–</a:t>
            </a:r>
            <a:r>
              <a:rPr lang="en-US" dirty="0" smtClean="0"/>
              <a:t> IEA President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4485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Business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48589"/>
            <a:ext cx="6347714" cy="4571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	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200" b="1" dirty="0" smtClean="0"/>
          </a:p>
          <a:p>
            <a:pPr marL="0" indent="0" algn="ctr">
              <a:buNone/>
            </a:pPr>
            <a:endParaRPr lang="en-US" sz="2200" b="1" dirty="0"/>
          </a:p>
          <a:p>
            <a:pPr marL="0" indent="0" algn="ctr">
              <a:buNone/>
            </a:pPr>
            <a:endParaRPr lang="en-US" sz="2200" b="1" dirty="0" smtClean="0"/>
          </a:p>
          <a:p>
            <a:pPr marL="0" indent="0" algn="ctr">
              <a:buNone/>
            </a:pPr>
            <a:endParaRPr lang="en-US" sz="2200" b="1" dirty="0"/>
          </a:p>
          <a:p>
            <a:pPr marL="0" indent="0" algn="ctr">
              <a:buNone/>
            </a:pPr>
            <a:r>
              <a:rPr lang="en-US" sz="2200" b="1" dirty="0" smtClean="0"/>
              <a:t>Adjourn</a:t>
            </a:r>
          </a:p>
          <a:p>
            <a:pPr marL="0" indent="0" algn="ctr">
              <a:buNone/>
            </a:pPr>
            <a:r>
              <a:rPr lang="en-US" sz="2200" b="1" dirty="0"/>
              <a:t>f</a:t>
            </a:r>
            <a:r>
              <a:rPr lang="en-US" sz="2200" b="1" dirty="0" smtClean="0"/>
              <a:t>or End of Year Luncheon</a:t>
            </a: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41770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3" y="120073"/>
            <a:ext cx="6347713" cy="1006764"/>
          </a:xfrm>
        </p:spPr>
        <p:txBody>
          <a:bodyPr>
            <a:normAutofit/>
          </a:bodyPr>
          <a:lstStyle/>
          <a:p>
            <a:r>
              <a:rPr lang="en-US" b="1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73" y="1047212"/>
            <a:ext cx="8793017" cy="4553828"/>
          </a:xfrm>
        </p:spPr>
        <p:txBody>
          <a:bodyPr>
            <a:noAutofit/>
          </a:bodyPr>
          <a:lstStyle/>
          <a:p>
            <a:r>
              <a:rPr lang="en-US" sz="2000" dirty="0"/>
              <a:t>Elementary Schools</a:t>
            </a:r>
          </a:p>
          <a:p>
            <a:pPr lvl="1"/>
            <a:r>
              <a:rPr lang="en-US" sz="1800" dirty="0"/>
              <a:t>South:  </a:t>
            </a:r>
            <a:r>
              <a:rPr lang="en-US" sz="1800" dirty="0" err="1" smtClean="0"/>
              <a:t>Korista</a:t>
            </a:r>
            <a:r>
              <a:rPr lang="en-US" sz="1800" dirty="0" smtClean="0"/>
              <a:t> Smith-Barney	 </a:t>
            </a:r>
            <a:r>
              <a:rPr lang="en-US" sz="1800" dirty="0" err="1">
                <a:solidFill>
                  <a:schemeClr val="accent1"/>
                </a:solidFill>
              </a:rPr>
              <a:t>vp</a:t>
            </a:r>
            <a:r>
              <a:rPr lang="en-US" sz="1800" dirty="0">
                <a:solidFill>
                  <a:schemeClr val="accent1"/>
                </a:solidFill>
              </a:rPr>
              <a:t>-el-south@ issaquahptsa.org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1800" dirty="0"/>
              <a:t>Apollo, Briarwood, Maple Hills, Newcastle</a:t>
            </a:r>
          </a:p>
          <a:p>
            <a:pPr lvl="1"/>
            <a:r>
              <a:rPr lang="en-US" sz="1800" dirty="0"/>
              <a:t>Central: </a:t>
            </a:r>
            <a:r>
              <a:rPr lang="en-US" sz="1800" dirty="0" smtClean="0"/>
              <a:t>Wendy Shah			 </a:t>
            </a:r>
            <a:r>
              <a:rPr lang="en-US" sz="1800" dirty="0" err="1">
                <a:solidFill>
                  <a:schemeClr val="accent1"/>
                </a:solidFill>
              </a:rPr>
              <a:t>vp</a:t>
            </a:r>
            <a:r>
              <a:rPr lang="en-US" sz="1800" dirty="0">
                <a:solidFill>
                  <a:schemeClr val="accent1"/>
                </a:solidFill>
              </a:rPr>
              <a:t>-el-central@ issaquahptsa.org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1800" dirty="0"/>
              <a:t>Clark, Cougar Ridge, Grand Ridge, IVE, Sunset </a:t>
            </a:r>
          </a:p>
          <a:p>
            <a:pPr lvl="1"/>
            <a:r>
              <a:rPr lang="en-US" sz="1800" dirty="0"/>
              <a:t>North:  </a:t>
            </a:r>
            <a:r>
              <a:rPr lang="en-US" sz="1800" dirty="0" smtClean="0"/>
              <a:t>Ina </a:t>
            </a:r>
            <a:r>
              <a:rPr lang="en-US" sz="1800" dirty="0" err="1" smtClean="0"/>
              <a:t>Ghangurde</a:t>
            </a:r>
            <a:r>
              <a:rPr lang="en-US" sz="1800" dirty="0" smtClean="0"/>
              <a:t>	</a:t>
            </a:r>
            <a:r>
              <a:rPr lang="en-US" sz="1800" dirty="0"/>
              <a:t>	</a:t>
            </a:r>
            <a:r>
              <a:rPr lang="en-US" sz="1800" dirty="0" smtClean="0"/>
              <a:t>	 </a:t>
            </a:r>
            <a:r>
              <a:rPr lang="en-US" sz="1800" dirty="0" err="1">
                <a:solidFill>
                  <a:schemeClr val="accent1"/>
                </a:solidFill>
              </a:rPr>
              <a:t>vp</a:t>
            </a:r>
            <a:r>
              <a:rPr lang="en-US" sz="1800" dirty="0">
                <a:solidFill>
                  <a:schemeClr val="accent1"/>
                </a:solidFill>
              </a:rPr>
              <a:t>-el-north@ issaquahptsa.org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1800" dirty="0"/>
              <a:t>Cascade Ridge, Challenger, Creekside, Discovery, </a:t>
            </a:r>
            <a:br>
              <a:rPr lang="en-US" sz="1800" dirty="0"/>
            </a:br>
            <a:r>
              <a:rPr lang="en-US" sz="1800" dirty="0"/>
              <a:t>Endeavour, Sunny Hills</a:t>
            </a:r>
          </a:p>
          <a:p>
            <a:endParaRPr lang="en-US" dirty="0"/>
          </a:p>
          <a:p>
            <a:r>
              <a:rPr lang="en-US" dirty="0"/>
              <a:t>Middle Schools:  </a:t>
            </a:r>
            <a:r>
              <a:rPr lang="en-US" dirty="0" err="1" smtClean="0"/>
              <a:t>Laila</a:t>
            </a:r>
            <a:r>
              <a:rPr lang="en-US" dirty="0" smtClean="0"/>
              <a:t> Collins 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>
                <a:solidFill>
                  <a:schemeClr val="accent1"/>
                </a:solidFill>
              </a:rPr>
              <a:t>vp</a:t>
            </a:r>
            <a:r>
              <a:rPr lang="en-US" dirty="0" err="1">
                <a:solidFill>
                  <a:schemeClr val="accent1"/>
                </a:solidFill>
              </a:rPr>
              <a:t>-middle</a:t>
            </a:r>
            <a:r>
              <a:rPr lang="en-US" dirty="0" err="1" smtClean="0">
                <a:solidFill>
                  <a:schemeClr val="accent1"/>
                </a:solidFill>
              </a:rPr>
              <a:t>@issaquahptsa.org</a:t>
            </a:r>
            <a:r>
              <a:rPr lang="en-US" dirty="0" smtClean="0">
                <a:solidFill>
                  <a:srgbClr val="4F81BD"/>
                </a:solidFill>
              </a:rPr>
              <a:t> </a:t>
            </a:r>
            <a:r>
              <a:rPr lang="en-US" dirty="0"/>
              <a:t>	</a:t>
            </a:r>
          </a:p>
          <a:p>
            <a:r>
              <a:rPr lang="en-US" dirty="0"/>
              <a:t>High Schools:  Ina </a:t>
            </a:r>
            <a:r>
              <a:rPr lang="en-US" dirty="0" err="1"/>
              <a:t>Ghangurde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>
                <a:solidFill>
                  <a:schemeClr val="accent1"/>
                </a:solidFill>
              </a:rPr>
              <a:t>vp</a:t>
            </a:r>
            <a:r>
              <a:rPr lang="en-US" dirty="0" err="1">
                <a:solidFill>
                  <a:schemeClr val="accent1"/>
                </a:solidFill>
              </a:rPr>
              <a:t>-high</a:t>
            </a:r>
            <a:r>
              <a:rPr lang="en-US" dirty="0" err="1" smtClean="0">
                <a:solidFill>
                  <a:schemeClr val="accent1"/>
                </a:solidFill>
              </a:rPr>
              <a:t>@issaquahptsa.org</a:t>
            </a:r>
            <a:endParaRPr lang="en-US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27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President’s Report</a:t>
            </a:r>
            <a:br>
              <a:rPr lang="en-US" dirty="0" smtClean="0"/>
            </a:br>
            <a:r>
              <a:rPr lang="en-US" sz="2800" dirty="0" smtClean="0">
                <a:solidFill>
                  <a:srgbClr val="000000"/>
                </a:solidFill>
              </a:rPr>
              <a:t>Becky Gordon &amp; Leslie </a:t>
            </a:r>
            <a:r>
              <a:rPr lang="en-US" sz="2800" dirty="0" err="1" smtClean="0">
                <a:solidFill>
                  <a:srgbClr val="000000"/>
                </a:solidFill>
              </a:rPr>
              <a:t>Kahler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35527"/>
            <a:ext cx="7410140" cy="496507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Thank you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Budget Committee: Erin Eaton, Laila Collins, Leslie </a:t>
            </a:r>
            <a:r>
              <a:rPr lang="en-US" dirty="0" err="1" smtClean="0"/>
              <a:t>Kahler</a:t>
            </a:r>
            <a:r>
              <a:rPr lang="en-US" dirty="0" smtClean="0"/>
              <a:t>, Wendy Shah</a:t>
            </a:r>
          </a:p>
          <a:p>
            <a:pPr lvl="1"/>
            <a:r>
              <a:rPr lang="en-US" dirty="0" smtClean="0"/>
              <a:t>Luncheon Planning Committee: Laila Collins, Ina </a:t>
            </a:r>
            <a:r>
              <a:rPr lang="en-US" dirty="0" err="1" smtClean="0"/>
              <a:t>Ghangurde</a:t>
            </a:r>
            <a:r>
              <a:rPr lang="en-US" dirty="0" smtClean="0"/>
              <a:t>, Leah Gibson, &amp; </a:t>
            </a:r>
            <a:r>
              <a:rPr lang="en-US" dirty="0" err="1" smtClean="0"/>
              <a:t>Laurelle</a:t>
            </a:r>
            <a:r>
              <a:rPr lang="en-US" dirty="0" smtClean="0"/>
              <a:t> Graves</a:t>
            </a:r>
            <a:endParaRPr lang="en-US" dirty="0" smtClean="0"/>
          </a:p>
          <a:p>
            <a:r>
              <a:rPr lang="en-US" dirty="0" smtClean="0"/>
              <a:t>June </a:t>
            </a:r>
            <a:r>
              <a:rPr lang="en-US" dirty="0" smtClean="0"/>
              <a:t>7</a:t>
            </a:r>
            <a:r>
              <a:rPr lang="en-US" baseline="30000" dirty="0" smtClean="0"/>
              <a:t>th</a:t>
            </a:r>
            <a:r>
              <a:rPr lang="en-US" dirty="0" smtClean="0"/>
              <a:t> Official Training:  Managing your Non-Profit</a:t>
            </a:r>
          </a:p>
          <a:p>
            <a:pPr lvl="1"/>
            <a:r>
              <a:rPr lang="en-US" dirty="0" smtClean="0"/>
              <a:t>Bring your elected and appointed board members</a:t>
            </a:r>
          </a:p>
          <a:p>
            <a:r>
              <a:rPr lang="en-US" dirty="0" smtClean="0"/>
              <a:t>Council </a:t>
            </a:r>
            <a:r>
              <a:rPr lang="en-US" dirty="0" smtClean="0"/>
              <a:t>Survey</a:t>
            </a:r>
          </a:p>
          <a:p>
            <a:pPr lvl="1"/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www.surveymonkey.com/r/PPT_Survey2018</a:t>
            </a:r>
            <a:endParaRPr lang="en-US" dirty="0" smtClean="0"/>
          </a:p>
          <a:p>
            <a:r>
              <a:rPr lang="en-US" dirty="0" smtClean="0"/>
              <a:t>Back to School Conference (tentative)</a:t>
            </a:r>
            <a:endParaRPr lang="en-US" dirty="0" smtClean="0"/>
          </a:p>
          <a:p>
            <a:pPr lvl="1"/>
            <a:r>
              <a:rPr lang="en-US" dirty="0" smtClean="0"/>
              <a:t>August 21</a:t>
            </a:r>
            <a:endParaRPr lang="en-US" dirty="0" smtClean="0"/>
          </a:p>
          <a:p>
            <a:pPr lvl="1"/>
            <a:r>
              <a:rPr lang="en-US" dirty="0" smtClean="0"/>
              <a:t>Bellevue High School</a:t>
            </a:r>
          </a:p>
          <a:p>
            <a:r>
              <a:rPr lang="en-US" dirty="0" smtClean="0"/>
              <a:t>Meetings next year will follow the same pattern with December and June reserved for official training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sz="1400" dirty="0" smtClean="0"/>
              <a:t>New </a:t>
            </a:r>
            <a:r>
              <a:rPr lang="en-US" sz="1400" dirty="0" smtClean="0"/>
              <a:t>password to the Leadership Guide</a:t>
            </a:r>
            <a:r>
              <a:rPr lang="en-US" sz="1400" dirty="0"/>
              <a:t> </a:t>
            </a:r>
            <a:r>
              <a:rPr lang="en-US" sz="1400" dirty="0" smtClean="0"/>
              <a:t> Username:  Every Password:  Child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63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730" y="155880"/>
            <a:ext cx="6347713" cy="869356"/>
          </a:xfrm>
        </p:spPr>
        <p:txBody>
          <a:bodyPr/>
          <a:lstStyle/>
          <a:p>
            <a:r>
              <a:rPr lang="en-US" b="1" dirty="0"/>
              <a:t>Additional Contacts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5760"/>
            <a:ext cx="8229600" cy="5075157"/>
          </a:xfrm>
        </p:spPr>
        <p:txBody>
          <a:bodyPr>
            <a:noAutofit/>
          </a:bodyPr>
          <a:lstStyle/>
          <a:p>
            <a:r>
              <a:rPr lang="en-US" sz="1600" b="1" dirty="0"/>
              <a:t>Issaquah PTSA Council</a:t>
            </a:r>
          </a:p>
          <a:p>
            <a:pPr lvl="1"/>
            <a:r>
              <a:rPr lang="en-US" dirty="0"/>
              <a:t>Council </a:t>
            </a:r>
            <a:r>
              <a:rPr lang="en-US" dirty="0" smtClean="0"/>
              <a:t>Presidents			</a:t>
            </a:r>
            <a:r>
              <a:rPr lang="en-US" dirty="0"/>
              <a:t>		</a:t>
            </a:r>
            <a:r>
              <a:rPr lang="en-US" dirty="0">
                <a:solidFill>
                  <a:schemeClr val="accent1"/>
                </a:solidFill>
                <a:hlinkClick r:id="rId2"/>
              </a:rPr>
              <a:t>President@</a:t>
            </a:r>
            <a:r>
              <a:rPr lang="en-US" dirty="0" smtClean="0">
                <a:solidFill>
                  <a:schemeClr val="accent1"/>
                </a:solidFill>
                <a:hlinkClick r:id="rId2"/>
              </a:rPr>
              <a:t>Issaquahptsa.org</a:t>
            </a:r>
            <a:endParaRPr lang="en-US" dirty="0" smtClean="0">
              <a:solidFill>
                <a:schemeClr val="accent1"/>
              </a:solidFill>
            </a:endParaRP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Becky Gordon &amp; Leslie </a:t>
            </a:r>
            <a:r>
              <a:rPr lang="en-US" dirty="0" err="1" smtClean="0">
                <a:solidFill>
                  <a:srgbClr val="000000"/>
                </a:solidFill>
              </a:rPr>
              <a:t>Kahler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/>
              <a:t>Secretary:  Erin Thacker				</a:t>
            </a:r>
            <a:r>
              <a:rPr lang="en-US" dirty="0" smtClean="0">
                <a:hlinkClick r:id="rId3"/>
              </a:rPr>
              <a:t>Secretary@issaquahPTSA.org</a:t>
            </a:r>
            <a:endParaRPr lang="en-US" dirty="0" smtClean="0"/>
          </a:p>
          <a:p>
            <a:pPr lvl="1"/>
            <a:r>
              <a:rPr lang="en-US" dirty="0" smtClean="0"/>
              <a:t>Treasurer</a:t>
            </a:r>
            <a:r>
              <a:rPr lang="en-US" dirty="0"/>
              <a:t>: </a:t>
            </a:r>
            <a:r>
              <a:rPr lang="en-US" dirty="0" smtClean="0"/>
              <a:t>Erin Eaton</a:t>
            </a:r>
            <a:r>
              <a:rPr lang="en-US" dirty="0"/>
              <a:t>			  	</a:t>
            </a:r>
            <a:r>
              <a:rPr lang="en-US" dirty="0" smtClean="0"/>
              <a:t>	</a:t>
            </a:r>
            <a:r>
              <a:rPr lang="en-US" dirty="0" smtClean="0">
                <a:hlinkClick r:id="rId4"/>
              </a:rPr>
              <a:t>Treasurer@issaquahptsa.org</a:t>
            </a:r>
            <a:endParaRPr lang="en-US" dirty="0"/>
          </a:p>
          <a:p>
            <a:pPr lvl="1"/>
            <a:r>
              <a:rPr lang="en-US" dirty="0"/>
              <a:t>Membership:  </a:t>
            </a:r>
            <a:r>
              <a:rPr lang="en-US" dirty="0" smtClean="0"/>
              <a:t>Open</a:t>
            </a:r>
            <a:r>
              <a:rPr lang="en-US" dirty="0"/>
              <a:t>		  		</a:t>
            </a:r>
            <a:r>
              <a:rPr lang="en-US" dirty="0" smtClean="0"/>
              <a:t>	</a:t>
            </a:r>
            <a:r>
              <a:rPr lang="en-US" dirty="0" smtClean="0">
                <a:hlinkClick r:id="rId5"/>
              </a:rPr>
              <a:t>Membership@issaquahptsa.org</a:t>
            </a:r>
            <a:endParaRPr lang="en-US" dirty="0"/>
          </a:p>
          <a:p>
            <a:pPr lvl="1"/>
            <a:endParaRPr lang="en-US" dirty="0"/>
          </a:p>
          <a:p>
            <a:r>
              <a:rPr lang="en-US" sz="1600" b="1" dirty="0"/>
              <a:t>Washington State PTA</a:t>
            </a:r>
          </a:p>
          <a:p>
            <a:pPr lvl="1"/>
            <a:r>
              <a:rPr lang="en-US" dirty="0"/>
              <a:t>Region 2 </a:t>
            </a:r>
            <a:r>
              <a:rPr lang="en-US" dirty="0" smtClean="0"/>
              <a:t>Director: </a:t>
            </a:r>
            <a:r>
              <a:rPr lang="en-US" dirty="0" err="1" smtClean="0"/>
              <a:t>Mindi</a:t>
            </a:r>
            <a:r>
              <a:rPr lang="en-US" dirty="0" smtClean="0"/>
              <a:t> </a:t>
            </a:r>
            <a:r>
              <a:rPr lang="en-US" dirty="0" err="1" smtClean="0"/>
              <a:t>Lincicome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hlinkClick r:id="rId6"/>
              </a:rPr>
              <a:t>PTAreg2</a:t>
            </a:r>
            <a:r>
              <a:rPr lang="en-US" dirty="0">
                <a:hlinkClick r:id="rId6"/>
              </a:rPr>
              <a:t>@WAstatePTA.org</a:t>
            </a:r>
            <a:endParaRPr lang="en-US" dirty="0"/>
          </a:p>
          <a:p>
            <a:pPr lvl="1"/>
            <a:r>
              <a:rPr lang="en-US" dirty="0"/>
              <a:t>Area B Director: Jane </a:t>
            </a:r>
            <a:r>
              <a:rPr lang="en-US" dirty="0" err="1"/>
              <a:t>Dulski</a:t>
            </a:r>
            <a:r>
              <a:rPr lang="en-US" dirty="0"/>
              <a:t>			</a:t>
            </a:r>
            <a:r>
              <a:rPr lang="en-US" dirty="0">
                <a:hlinkClick r:id="rId7"/>
              </a:rPr>
              <a:t>AreaBvp@WAstatePTA.org</a:t>
            </a:r>
            <a:endParaRPr lang="en-US" dirty="0"/>
          </a:p>
          <a:p>
            <a:pPr lvl="1"/>
            <a:r>
              <a:rPr lang="en-US" dirty="0"/>
              <a:t>President:  </a:t>
            </a:r>
            <a:r>
              <a:rPr lang="en-US" dirty="0" smtClean="0"/>
              <a:t>Michelle </a:t>
            </a:r>
            <a:r>
              <a:rPr lang="en-US" dirty="0" err="1" smtClean="0"/>
              <a:t>Nims</a:t>
            </a:r>
            <a:r>
              <a:rPr lang="en-US" dirty="0"/>
              <a:t>				</a:t>
            </a:r>
            <a:r>
              <a:rPr lang="en-US" dirty="0">
                <a:hlinkClick r:id="rId8"/>
              </a:rPr>
              <a:t>PTApres@WAstatePTA.org</a:t>
            </a:r>
            <a:endParaRPr lang="en-US" dirty="0"/>
          </a:p>
          <a:p>
            <a:pPr lvl="1"/>
            <a:r>
              <a:rPr lang="en-US" dirty="0"/>
              <a:t>Executive Director:  Kathryn Hobbs 		</a:t>
            </a:r>
            <a:r>
              <a:rPr lang="en-US" dirty="0">
                <a:hlinkClick r:id="rId9"/>
              </a:rPr>
              <a:t>khobbs@WAstatePTA.org</a:t>
            </a:r>
            <a:endParaRPr lang="en-US" dirty="0"/>
          </a:p>
          <a:p>
            <a:pPr lvl="1"/>
            <a:r>
              <a:rPr lang="en-US" dirty="0"/>
              <a:t>Staff: Amanda Starr-Smith				</a:t>
            </a:r>
            <a:r>
              <a:rPr lang="en-US" dirty="0">
                <a:hlinkClick r:id="rId10"/>
              </a:rPr>
              <a:t>Support@WAstatePTA.org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   </a:t>
            </a:r>
            <a:r>
              <a:rPr lang="en-US" sz="1600" dirty="0" err="1"/>
              <a:t>Tatia</a:t>
            </a:r>
            <a:r>
              <a:rPr lang="en-US" sz="1600" dirty="0"/>
              <a:t> </a:t>
            </a:r>
            <a:r>
              <a:rPr lang="en-US" sz="1600" dirty="0" err="1"/>
              <a:t>Vasbinder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224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8570" y="1887780"/>
            <a:ext cx="5988081" cy="29408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The Issaquah PTSA Council is Here to </a:t>
            </a:r>
            <a:r>
              <a:rPr lang="en-US" sz="2400" b="1" i="1" u="sng" dirty="0">
                <a:solidFill>
                  <a:schemeClr val="accent1">
                    <a:lumMod val="75000"/>
                  </a:schemeClr>
                </a:solidFill>
              </a:rPr>
              <a:t>Support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 You in Everything You Do 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i="1" dirty="0"/>
              <a:t>Thank You for Your Service to the Families and Students in the Issaquah School District!</a:t>
            </a:r>
          </a:p>
          <a:p>
            <a:pPr marL="0" indent="0" algn="ctr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5620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609600"/>
            <a:ext cx="7110335" cy="13208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Official Training</a:t>
            </a:r>
            <a:br>
              <a:rPr lang="en-US" sz="4000" dirty="0" smtClean="0"/>
            </a:br>
            <a:r>
              <a:rPr lang="en-US" sz="3100" dirty="0" smtClean="0">
                <a:solidFill>
                  <a:schemeClr val="tx1"/>
                </a:solidFill>
              </a:rPr>
              <a:t>How to Manage Your Non-Profit PTA/PTSA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June 7</a:t>
            </a:r>
          </a:p>
          <a:p>
            <a:r>
              <a:rPr lang="en-US" dirty="0" smtClean="0"/>
              <a:t>10 am </a:t>
            </a:r>
            <a:r>
              <a:rPr lang="mr-IN" dirty="0" smtClean="0"/>
              <a:t>–</a:t>
            </a:r>
            <a:r>
              <a:rPr lang="en-US" dirty="0" smtClean="0"/>
              <a:t> 12 pm</a:t>
            </a:r>
          </a:p>
          <a:p>
            <a:r>
              <a:rPr lang="en-US" dirty="0" smtClean="0"/>
              <a:t>Issaquah Admin Building Board room</a:t>
            </a:r>
          </a:p>
          <a:p>
            <a:endParaRPr lang="en-US" dirty="0"/>
          </a:p>
          <a:p>
            <a:r>
              <a:rPr lang="en-US" dirty="0" smtClean="0"/>
              <a:t>Counts as training for your whole board </a:t>
            </a:r>
            <a:r>
              <a:rPr lang="mr-IN" dirty="0" smtClean="0"/>
              <a:t>–</a:t>
            </a:r>
            <a:r>
              <a:rPr lang="en-US" dirty="0" smtClean="0"/>
              <a:t> Bring them!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788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18427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6"/>
                </a:solidFill>
              </a:rPr>
              <a:t>Consent</a:t>
            </a:r>
            <a:r>
              <a:rPr lang="en-US" sz="3200" dirty="0" smtClean="0">
                <a:solidFill>
                  <a:schemeClr val="accent6"/>
                </a:solidFill>
              </a:rPr>
              <a:t> Agenda</a:t>
            </a:r>
            <a:br>
              <a:rPr lang="en-US" sz="3200" dirty="0" smtClean="0">
                <a:solidFill>
                  <a:schemeClr val="accent6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I move we accept the consent agenda as presented</a:t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(items can be removed for discussion or amended)</a:t>
            </a:r>
            <a:endParaRPr lang="en-US" sz="20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224089"/>
            <a:ext cx="6347714" cy="4046536"/>
          </a:xfrm>
        </p:spPr>
        <p:txBody>
          <a:bodyPr/>
          <a:lstStyle/>
          <a:p>
            <a:r>
              <a:rPr lang="en-US" dirty="0" smtClean="0"/>
              <a:t>April 19, </a:t>
            </a:r>
            <a:r>
              <a:rPr lang="en-US" dirty="0" smtClean="0"/>
              <a:t>2018 Membership Meeting Minutes</a:t>
            </a:r>
            <a:endParaRPr lang="en-US" dirty="0"/>
          </a:p>
          <a:p>
            <a:r>
              <a:rPr lang="en-US" dirty="0" smtClean="0"/>
              <a:t>April </a:t>
            </a:r>
            <a:r>
              <a:rPr lang="en-US" dirty="0" smtClean="0"/>
              <a:t>2018 Treasurer’s Report </a:t>
            </a:r>
            <a:endParaRPr lang="en-US" dirty="0" smtClean="0"/>
          </a:p>
          <a:p>
            <a:r>
              <a:rPr lang="en-US" dirty="0" smtClean="0"/>
              <a:t>Membership Report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 claims were filed on our insurance policy during this period</a:t>
            </a:r>
            <a:endParaRPr lang="en-US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6"/>
                </a:solidFill>
              </a:rPr>
              <a:t>All documents are posted on the Meeting Documents page</a:t>
            </a:r>
            <a:endParaRPr lang="en-US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53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Secretary @</a:t>
            </a:r>
            <a:r>
              <a:rPr lang="en-US" dirty="0" err="1" smtClean="0"/>
              <a:t>issaquahptsa.org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>
                <a:solidFill>
                  <a:schemeClr val="tx1"/>
                </a:solidFill>
              </a:rPr>
              <a:t>Erin Thacker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Council needs your new officer names and email</a:t>
            </a:r>
          </a:p>
          <a:p>
            <a:r>
              <a:rPr lang="en-US" dirty="0" smtClean="0"/>
              <a:t>Please send Erin your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42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Treasurer @</a:t>
            </a:r>
            <a:r>
              <a:rPr lang="en-US" dirty="0" err="1" smtClean="0"/>
              <a:t>issaquahptsa.org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>
                <a:solidFill>
                  <a:schemeClr val="tx1"/>
                </a:solidFill>
              </a:rPr>
              <a:t>Erin Eaton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2018-2019 Budget </a:t>
            </a:r>
          </a:p>
          <a:p>
            <a:r>
              <a:rPr lang="en-US" dirty="0" smtClean="0"/>
              <a:t>Presented by Laila Collins for Erin Eaton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3171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Council Business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558977"/>
            <a:ext cx="6347714" cy="4811843"/>
          </a:xfrm>
        </p:spPr>
        <p:txBody>
          <a:bodyPr>
            <a:normAutofit/>
          </a:bodyPr>
          <a:lstStyle/>
          <a:p>
            <a:r>
              <a:rPr lang="en-US" dirty="0" smtClean="0"/>
              <a:t>Standing Rules</a:t>
            </a:r>
          </a:p>
          <a:p>
            <a:endParaRPr lang="en-US" dirty="0"/>
          </a:p>
          <a:p>
            <a:r>
              <a:rPr lang="en-US" dirty="0" smtClean="0"/>
              <a:t>Proposed changes to the Standing </a:t>
            </a:r>
            <a:r>
              <a:rPr lang="en-US" dirty="0" smtClean="0"/>
              <a:t>Rules are included on the document located on the Meeting Documents page under the month of May</a:t>
            </a:r>
          </a:p>
          <a:p>
            <a:r>
              <a:rPr lang="en-US" dirty="0" smtClean="0"/>
              <a:t>We need a 2/3 vote to amend today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507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Vice Presidents</a:t>
            </a:r>
            <a:br>
              <a:rPr lang="en-US" dirty="0" smtClean="0"/>
            </a:br>
            <a:r>
              <a:rPr lang="en-US" sz="2800" dirty="0" smtClean="0">
                <a:solidFill>
                  <a:schemeClr val="tx1"/>
                </a:solidFill>
              </a:rPr>
              <a:t>Ina </a:t>
            </a:r>
            <a:r>
              <a:rPr lang="en-US" sz="2800" dirty="0" err="1" smtClean="0">
                <a:solidFill>
                  <a:schemeClr val="tx1"/>
                </a:solidFill>
              </a:rPr>
              <a:t>Ghangurde</a:t>
            </a:r>
            <a:r>
              <a:rPr lang="en-US" sz="2800" dirty="0" smtClean="0">
                <a:solidFill>
                  <a:schemeClr val="tx1"/>
                </a:solidFill>
              </a:rPr>
              <a:t>, Laila Collins, Wendy Shah, </a:t>
            </a:r>
            <a:r>
              <a:rPr lang="en-US" sz="2800" dirty="0" err="1" smtClean="0">
                <a:solidFill>
                  <a:schemeClr val="tx1"/>
                </a:solidFill>
              </a:rPr>
              <a:t>Korista</a:t>
            </a:r>
            <a:r>
              <a:rPr lang="en-US" sz="2800" dirty="0" smtClean="0">
                <a:solidFill>
                  <a:schemeClr val="tx1"/>
                </a:solidFill>
              </a:rPr>
              <a:t> Smith-Barney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need to begin clean up at 12:30 today and be out of the building at 1 pm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21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900223"/>
          </a:xfrm>
        </p:spPr>
        <p:txBody>
          <a:bodyPr/>
          <a:lstStyle/>
          <a:p>
            <a:r>
              <a:rPr lang="en-US" dirty="0"/>
              <a:t>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199213"/>
            <a:ext cx="6347714" cy="5658787"/>
          </a:xfrm>
        </p:spPr>
        <p:txBody>
          <a:bodyPr>
            <a:normAutofit fontScale="55000" lnSpcReduction="20000"/>
          </a:bodyPr>
          <a:lstStyle/>
          <a:p>
            <a:r>
              <a:rPr lang="en-US" sz="2800" b="1" dirty="0" smtClean="0"/>
              <a:t>Budget committee:  </a:t>
            </a:r>
            <a:r>
              <a:rPr lang="en-US" sz="2800" dirty="0" smtClean="0"/>
              <a:t>present </a:t>
            </a:r>
            <a:r>
              <a:rPr lang="en-US" sz="2800" dirty="0"/>
              <a:t>a preliminary 2018-2019 budget to your board for a </a:t>
            </a:r>
            <a:r>
              <a:rPr lang="en-US" sz="2800" dirty="0" smtClean="0"/>
              <a:t>vote </a:t>
            </a:r>
            <a:r>
              <a:rPr lang="mr-IN" sz="2800" dirty="0" smtClean="0"/>
              <a:t>–</a:t>
            </a:r>
            <a:r>
              <a:rPr lang="en-US" sz="2800" dirty="0" smtClean="0"/>
              <a:t> must be voted on by your membership before June 30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  <a:p>
            <a:r>
              <a:rPr lang="en-US" sz="2700" b="1" dirty="0" smtClean="0"/>
              <a:t>Once your officers for 2018-2019 are elected: </a:t>
            </a:r>
            <a:endParaRPr lang="en-US" sz="2700" b="1" dirty="0"/>
          </a:p>
          <a:p>
            <a:pPr lvl="1"/>
            <a:r>
              <a:rPr lang="en-US" sz="2500" dirty="0" smtClean="0"/>
              <a:t>Send officer names and contact information to Council</a:t>
            </a:r>
            <a:endParaRPr lang="en-US" sz="2500" dirty="0"/>
          </a:p>
          <a:p>
            <a:pPr lvl="1"/>
            <a:r>
              <a:rPr lang="en-US" sz="2500" dirty="0" smtClean="0"/>
              <a:t>Send information to WSPTA </a:t>
            </a:r>
            <a:r>
              <a:rPr lang="en-US" sz="2500" dirty="0" smtClean="0"/>
              <a:t>you will receive the instructions from them through an email along with instructions to close out PT Avenue</a:t>
            </a:r>
            <a:endParaRPr lang="en-US" sz="2500" b="1" dirty="0"/>
          </a:p>
          <a:p>
            <a:r>
              <a:rPr lang="en-US" sz="2700" b="1" dirty="0"/>
              <a:t>Survey membership to identify priorities for the coming year</a:t>
            </a:r>
          </a:p>
          <a:p>
            <a:pPr lvl="1"/>
            <a:r>
              <a:rPr lang="en-US" sz="2500" dirty="0"/>
              <a:t>This will help you plan your budget for next year, and give you time to discuss/implement changes suggested by your membership.</a:t>
            </a:r>
          </a:p>
          <a:p>
            <a:r>
              <a:rPr lang="en-US" sz="2700" b="1" dirty="0" smtClean="0"/>
              <a:t>WSPTA </a:t>
            </a:r>
            <a:r>
              <a:rPr lang="en-US" sz="2700" b="1" dirty="0"/>
              <a:t>Convention May 18</a:t>
            </a:r>
            <a:r>
              <a:rPr lang="en-US" sz="2700" b="1" baseline="30000" dirty="0"/>
              <a:t>th</a:t>
            </a:r>
            <a:r>
              <a:rPr lang="en-US" sz="2700" b="1" dirty="0"/>
              <a:t>-20</a:t>
            </a:r>
            <a:r>
              <a:rPr lang="en-US" sz="2700" b="1" baseline="30000" dirty="0"/>
              <a:t>th</a:t>
            </a:r>
            <a:r>
              <a:rPr lang="en-US" sz="2700" b="1" dirty="0"/>
              <a:t> in Vancouver, WA.</a:t>
            </a:r>
          </a:p>
          <a:p>
            <a:pPr lvl="1"/>
            <a:r>
              <a:rPr lang="en-US" sz="2500" dirty="0"/>
              <a:t>Online registration at </a:t>
            </a:r>
            <a:r>
              <a:rPr lang="en-US" sz="2500" dirty="0" err="1"/>
              <a:t>www.wastatepta.org</a:t>
            </a:r>
            <a:endParaRPr lang="en-US" sz="2500" dirty="0"/>
          </a:p>
          <a:p>
            <a:pPr lvl="1"/>
            <a:r>
              <a:rPr lang="en-US" sz="2500" dirty="0"/>
              <a:t>All elected officers are required to attend at least one WSPTA approved training annually. You can have a fun day (or weekend) with your board, and be DONE for next year! Woot! </a:t>
            </a:r>
          </a:p>
          <a:p>
            <a:pPr lvl="1"/>
            <a:r>
              <a:rPr lang="en-US" sz="2500" dirty="0"/>
              <a:t>At least one elected board member must attend PTA and the Law each year….available at Convention.</a:t>
            </a:r>
          </a:p>
          <a:p>
            <a:r>
              <a:rPr lang="en-US" sz="2500" b="1" dirty="0"/>
              <a:t>Was your PTA Incorporated in </a:t>
            </a:r>
            <a:r>
              <a:rPr lang="en-US" sz="2500" b="1" dirty="0" smtClean="0"/>
              <a:t>May?</a:t>
            </a:r>
            <a:r>
              <a:rPr lang="en-US" sz="2500" dirty="0"/>
              <a:t> </a:t>
            </a:r>
          </a:p>
          <a:p>
            <a:pPr lvl="1"/>
            <a:r>
              <a:rPr lang="en-US" sz="2500" dirty="0"/>
              <a:t>If so, then your annual Corporation Renewal is </a:t>
            </a:r>
            <a:r>
              <a:rPr lang="en-US" sz="2500" b="1" dirty="0"/>
              <a:t>due on </a:t>
            </a:r>
            <a:r>
              <a:rPr lang="en-US" sz="2500" b="1" dirty="0" smtClean="0"/>
              <a:t>5/31</a:t>
            </a:r>
            <a:r>
              <a:rPr lang="en-US" sz="2500" dirty="0" smtClean="0"/>
              <a:t>.</a:t>
            </a:r>
          </a:p>
          <a:p>
            <a:r>
              <a:rPr lang="en-US" sz="2700" b="1" dirty="0" smtClean="0"/>
              <a:t>Charitable Solicitations Due May 31</a:t>
            </a:r>
            <a:r>
              <a:rPr lang="en-US" sz="2700" b="1" dirty="0" smtClean="0"/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3085385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109348</TotalTime>
  <Words>596</Words>
  <Application>Microsoft Macintosh PowerPoint</Application>
  <PresentationFormat>Letter Paper (8.5x11 in)</PresentationFormat>
  <Paragraphs>146</Paragraphs>
  <Slides>21</Slides>
  <Notes>2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Calibri</vt:lpstr>
      <vt:lpstr>Century Schoolbook</vt:lpstr>
      <vt:lpstr>Mangal</vt:lpstr>
      <vt:lpstr>Trebuchet MS</vt:lpstr>
      <vt:lpstr>Wingdings</vt:lpstr>
      <vt:lpstr>Wingdings 3</vt:lpstr>
      <vt:lpstr>Arial</vt:lpstr>
      <vt:lpstr>Facet</vt:lpstr>
      <vt:lpstr>PowerPoint Presentation</vt:lpstr>
      <vt:lpstr>President’s Report Becky Gordon &amp; Leslie Kahler</vt:lpstr>
      <vt:lpstr>Official Training How to Manage Your Non-Profit PTA/PTSA</vt:lpstr>
      <vt:lpstr>Consent Agenda I move we accept the consent agenda as presented (items can be removed for discussion or amended)</vt:lpstr>
      <vt:lpstr>Secretary @issaquahptsa.org Erin Thacker</vt:lpstr>
      <vt:lpstr>Treasurer @issaquahptsa.org Erin Eaton</vt:lpstr>
      <vt:lpstr>Council Business</vt:lpstr>
      <vt:lpstr>Vice Presidents Ina Ghangurde, Laila Collins, Wendy Shah, Korista Smith-Barney</vt:lpstr>
      <vt:lpstr>Best Practices</vt:lpstr>
      <vt:lpstr>Advocacy Open</vt:lpstr>
      <vt:lpstr>Standing Committees</vt:lpstr>
      <vt:lpstr>Outreach Co-Chairs   Kim Weiss &amp; Kristen Slocum    outreach@issaquahptsa.org</vt:lpstr>
      <vt:lpstr>Reflections Leah Gibson</vt:lpstr>
      <vt:lpstr>PowerPoint Presentation</vt:lpstr>
      <vt:lpstr>Staff Appreciation Kim Weiss, Wendy Shah, &amp; Nicole Morgan</vt:lpstr>
      <vt:lpstr>PowerPoint Presentation</vt:lpstr>
      <vt:lpstr>District Updates</vt:lpstr>
      <vt:lpstr>New Business</vt:lpstr>
      <vt:lpstr>Questions?</vt:lpstr>
      <vt:lpstr>Additional Contacts</vt:lpstr>
      <vt:lpstr>PowerPoint Presentation</vt:lpstr>
    </vt:vector>
  </TitlesOfParts>
  <Company/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Becky Gordon</dc:creator>
  <cp:lastModifiedBy>Becky Gordon</cp:lastModifiedBy>
  <cp:revision>201</cp:revision>
  <cp:lastPrinted>2018-04-19T00:28:27Z</cp:lastPrinted>
  <dcterms:created xsi:type="dcterms:W3CDTF">2016-09-09T20:53:14Z</dcterms:created>
  <dcterms:modified xsi:type="dcterms:W3CDTF">2018-05-16T13:58:06Z</dcterms:modified>
</cp:coreProperties>
</file>