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2" r:id="rId1"/>
  </p:sldMasterIdLst>
  <p:notesMasterIdLst>
    <p:notesMasterId r:id="rId29"/>
  </p:notesMasterIdLst>
  <p:sldIdLst>
    <p:sldId id="256" r:id="rId2"/>
    <p:sldId id="355" r:id="rId3"/>
    <p:sldId id="278" r:id="rId4"/>
    <p:sldId id="299" r:id="rId5"/>
    <p:sldId id="279" r:id="rId6"/>
    <p:sldId id="297" r:id="rId7"/>
    <p:sldId id="298" r:id="rId8"/>
    <p:sldId id="345" r:id="rId9"/>
    <p:sldId id="315" r:id="rId10"/>
    <p:sldId id="356" r:id="rId11"/>
    <p:sldId id="276" r:id="rId12"/>
    <p:sldId id="281" r:id="rId13"/>
    <p:sldId id="330" r:id="rId14"/>
    <p:sldId id="277" r:id="rId15"/>
    <p:sldId id="348" r:id="rId16"/>
    <p:sldId id="354" r:id="rId17"/>
    <p:sldId id="346" r:id="rId18"/>
    <p:sldId id="352" r:id="rId19"/>
    <p:sldId id="353" r:id="rId20"/>
    <p:sldId id="349" r:id="rId21"/>
    <p:sldId id="350" r:id="rId22"/>
    <p:sldId id="351" r:id="rId23"/>
    <p:sldId id="283" r:id="rId24"/>
    <p:sldId id="284" r:id="rId25"/>
    <p:sldId id="260" r:id="rId26"/>
    <p:sldId id="259" r:id="rId27"/>
    <p:sldId id="288" r:id="rId28"/>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07" autoAdjust="0"/>
    <p:restoredTop sz="93537" autoAdjust="0"/>
  </p:normalViewPr>
  <p:slideViewPr>
    <p:cSldViewPr snapToGrid="0" snapToObjects="1">
      <p:cViewPr>
        <p:scale>
          <a:sx n="86" d="100"/>
          <a:sy n="86" d="100"/>
        </p:scale>
        <p:origin x="1128" y="8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560083-CA01-B046-BC3D-23EF5AF5BC23}" type="datetimeFigureOut">
              <a:rPr lang="en-US" smtClean="0"/>
              <a:t>4/16/18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701999-1BA4-5746-AACD-E859CEF9A59F}" type="slidenum">
              <a:rPr lang="en-US" smtClean="0"/>
              <a:t>‹#›</a:t>
            </a:fld>
            <a:endParaRPr lang="en-US"/>
          </a:p>
        </p:txBody>
      </p:sp>
    </p:spTree>
    <p:extLst>
      <p:ext uri="{BB962C8B-B14F-4D97-AF65-F5344CB8AC3E}">
        <p14:creationId xmlns:p14="http://schemas.microsoft.com/office/powerpoint/2010/main" val="917466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701999-1BA4-5746-AACD-E859CEF9A59F}" type="slidenum">
              <a:rPr lang="en-US" smtClean="0"/>
              <a:t>3</a:t>
            </a:fld>
            <a:endParaRPr lang="en-US"/>
          </a:p>
        </p:txBody>
      </p:sp>
    </p:spTree>
    <p:extLst>
      <p:ext uri="{BB962C8B-B14F-4D97-AF65-F5344CB8AC3E}">
        <p14:creationId xmlns:p14="http://schemas.microsoft.com/office/powerpoint/2010/main" val="1240409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419E19-E8C7-F14D-863B-D278FF28BAEA}"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95FE5-833B-AD4E-9A2A-A70495590624}" type="slidenum">
              <a:rPr lang="en-US" smtClean="0"/>
              <a:t>‹#›</a:t>
            </a:fld>
            <a:endParaRPr lang="en-US"/>
          </a:p>
        </p:txBody>
      </p:sp>
    </p:spTree>
    <p:extLst>
      <p:ext uri="{BB962C8B-B14F-4D97-AF65-F5344CB8AC3E}">
        <p14:creationId xmlns:p14="http://schemas.microsoft.com/office/powerpoint/2010/main" val="317727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419E19-E8C7-F14D-863B-D278FF28BAEA}"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95FE5-833B-AD4E-9A2A-A70495590624}" type="slidenum">
              <a:rPr lang="en-US" smtClean="0"/>
              <a:t>‹#›</a:t>
            </a:fld>
            <a:endParaRPr lang="en-US"/>
          </a:p>
        </p:txBody>
      </p:sp>
    </p:spTree>
    <p:extLst>
      <p:ext uri="{BB962C8B-B14F-4D97-AF65-F5344CB8AC3E}">
        <p14:creationId xmlns:p14="http://schemas.microsoft.com/office/powerpoint/2010/main" val="4123204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419E19-E8C7-F14D-863B-D278FF28BAEA}"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95FE5-833B-AD4E-9A2A-A70495590624}"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51359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419E19-E8C7-F14D-863B-D278FF28BAEA}"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95FE5-833B-AD4E-9A2A-A70495590624}" type="slidenum">
              <a:rPr lang="en-US" smtClean="0"/>
              <a:t>‹#›</a:t>
            </a:fld>
            <a:endParaRPr lang="en-US"/>
          </a:p>
        </p:txBody>
      </p:sp>
    </p:spTree>
    <p:extLst>
      <p:ext uri="{BB962C8B-B14F-4D97-AF65-F5344CB8AC3E}">
        <p14:creationId xmlns:p14="http://schemas.microsoft.com/office/powerpoint/2010/main" val="3234975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419E19-E8C7-F14D-863B-D278FF28BAEA}"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95FE5-833B-AD4E-9A2A-A70495590624}"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57003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419E19-E8C7-F14D-863B-D278FF28BAEA}"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95FE5-833B-AD4E-9A2A-A70495590624}" type="slidenum">
              <a:rPr lang="en-US" smtClean="0"/>
              <a:t>‹#›</a:t>
            </a:fld>
            <a:endParaRPr lang="en-US"/>
          </a:p>
        </p:txBody>
      </p:sp>
    </p:spTree>
    <p:extLst>
      <p:ext uri="{BB962C8B-B14F-4D97-AF65-F5344CB8AC3E}">
        <p14:creationId xmlns:p14="http://schemas.microsoft.com/office/powerpoint/2010/main" val="308605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419E19-E8C7-F14D-863B-D278FF28BAEA}"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95FE5-833B-AD4E-9A2A-A70495590624}" type="slidenum">
              <a:rPr lang="en-US" smtClean="0"/>
              <a:t>‹#›</a:t>
            </a:fld>
            <a:endParaRPr lang="en-US"/>
          </a:p>
        </p:txBody>
      </p:sp>
    </p:spTree>
    <p:extLst>
      <p:ext uri="{BB962C8B-B14F-4D97-AF65-F5344CB8AC3E}">
        <p14:creationId xmlns:p14="http://schemas.microsoft.com/office/powerpoint/2010/main" val="3734469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419E19-E8C7-F14D-863B-D278FF28BAEA}"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95FE5-833B-AD4E-9A2A-A70495590624}" type="slidenum">
              <a:rPr lang="en-US" smtClean="0"/>
              <a:t>‹#›</a:t>
            </a:fld>
            <a:endParaRPr lang="en-US"/>
          </a:p>
        </p:txBody>
      </p:sp>
    </p:spTree>
    <p:extLst>
      <p:ext uri="{BB962C8B-B14F-4D97-AF65-F5344CB8AC3E}">
        <p14:creationId xmlns:p14="http://schemas.microsoft.com/office/powerpoint/2010/main" val="1477062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419E19-E8C7-F14D-863B-D278FF28BAEA}"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95FE5-833B-AD4E-9A2A-A70495590624}" type="slidenum">
              <a:rPr lang="en-US" smtClean="0"/>
              <a:t>‹#›</a:t>
            </a:fld>
            <a:endParaRPr lang="en-US"/>
          </a:p>
        </p:txBody>
      </p:sp>
    </p:spTree>
    <p:extLst>
      <p:ext uri="{BB962C8B-B14F-4D97-AF65-F5344CB8AC3E}">
        <p14:creationId xmlns:p14="http://schemas.microsoft.com/office/powerpoint/2010/main" val="2161139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419E19-E8C7-F14D-863B-D278FF28BAEA}"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95FE5-833B-AD4E-9A2A-A70495590624}" type="slidenum">
              <a:rPr lang="en-US" smtClean="0"/>
              <a:t>‹#›</a:t>
            </a:fld>
            <a:endParaRPr lang="en-US"/>
          </a:p>
        </p:txBody>
      </p:sp>
    </p:spTree>
    <p:extLst>
      <p:ext uri="{BB962C8B-B14F-4D97-AF65-F5344CB8AC3E}">
        <p14:creationId xmlns:p14="http://schemas.microsoft.com/office/powerpoint/2010/main" val="2786916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419E19-E8C7-F14D-863B-D278FF28BAEA}" type="datetimeFigureOut">
              <a:rPr lang="en-US" smtClean="0"/>
              <a:t>4/16/18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395FE5-833B-AD4E-9A2A-A70495590624}" type="slidenum">
              <a:rPr lang="en-US" smtClean="0"/>
              <a:t>‹#›</a:t>
            </a:fld>
            <a:endParaRPr lang="en-US"/>
          </a:p>
        </p:txBody>
      </p:sp>
    </p:spTree>
    <p:extLst>
      <p:ext uri="{BB962C8B-B14F-4D97-AF65-F5344CB8AC3E}">
        <p14:creationId xmlns:p14="http://schemas.microsoft.com/office/powerpoint/2010/main" val="2435673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419E19-E8C7-F14D-863B-D278FF28BAEA}" type="datetimeFigureOut">
              <a:rPr lang="en-US" smtClean="0"/>
              <a:t>4/16/18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395FE5-833B-AD4E-9A2A-A70495590624}" type="slidenum">
              <a:rPr lang="en-US" smtClean="0"/>
              <a:t>‹#›</a:t>
            </a:fld>
            <a:endParaRPr lang="en-US"/>
          </a:p>
        </p:txBody>
      </p:sp>
    </p:spTree>
    <p:extLst>
      <p:ext uri="{BB962C8B-B14F-4D97-AF65-F5344CB8AC3E}">
        <p14:creationId xmlns:p14="http://schemas.microsoft.com/office/powerpoint/2010/main" val="14286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419E19-E8C7-F14D-863B-D278FF28BAEA}" type="datetimeFigureOut">
              <a:rPr lang="en-US" smtClean="0"/>
              <a:t>4/16/18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395FE5-833B-AD4E-9A2A-A70495590624}" type="slidenum">
              <a:rPr lang="en-US" smtClean="0"/>
              <a:t>‹#›</a:t>
            </a:fld>
            <a:endParaRPr lang="en-US"/>
          </a:p>
        </p:txBody>
      </p:sp>
    </p:spTree>
    <p:extLst>
      <p:ext uri="{BB962C8B-B14F-4D97-AF65-F5344CB8AC3E}">
        <p14:creationId xmlns:p14="http://schemas.microsoft.com/office/powerpoint/2010/main" val="1219582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419E19-E8C7-F14D-863B-D278FF28BAEA}" type="datetimeFigureOut">
              <a:rPr lang="en-US" smtClean="0"/>
              <a:t>4/16/18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395FE5-833B-AD4E-9A2A-A70495590624}" type="slidenum">
              <a:rPr lang="en-US" smtClean="0"/>
              <a:t>‹#›</a:t>
            </a:fld>
            <a:endParaRPr lang="en-US"/>
          </a:p>
        </p:txBody>
      </p:sp>
    </p:spTree>
    <p:extLst>
      <p:ext uri="{BB962C8B-B14F-4D97-AF65-F5344CB8AC3E}">
        <p14:creationId xmlns:p14="http://schemas.microsoft.com/office/powerpoint/2010/main" val="3190608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D419E19-E8C7-F14D-863B-D278FF28BAEA}" type="datetimeFigureOut">
              <a:rPr lang="en-US" smtClean="0"/>
              <a:t>4/16/18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395FE5-833B-AD4E-9A2A-A70495590624}" type="slidenum">
              <a:rPr lang="en-US" smtClean="0"/>
              <a:t>‹#›</a:t>
            </a:fld>
            <a:endParaRPr lang="en-US"/>
          </a:p>
        </p:txBody>
      </p:sp>
    </p:spTree>
    <p:extLst>
      <p:ext uri="{BB962C8B-B14F-4D97-AF65-F5344CB8AC3E}">
        <p14:creationId xmlns:p14="http://schemas.microsoft.com/office/powerpoint/2010/main" val="58763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D419E19-E8C7-F14D-863B-D278FF28BAEA}" type="datetimeFigureOut">
              <a:rPr lang="en-US" smtClean="0"/>
              <a:t>4/16/18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395FE5-833B-AD4E-9A2A-A70495590624}" type="slidenum">
              <a:rPr lang="en-US" smtClean="0"/>
              <a:t>‹#›</a:t>
            </a:fld>
            <a:endParaRPr lang="en-US"/>
          </a:p>
        </p:txBody>
      </p:sp>
    </p:spTree>
    <p:extLst>
      <p:ext uri="{BB962C8B-B14F-4D97-AF65-F5344CB8AC3E}">
        <p14:creationId xmlns:p14="http://schemas.microsoft.com/office/powerpoint/2010/main" val="4580528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D419E19-E8C7-F14D-863B-D278FF28BAEA}" type="datetimeFigureOut">
              <a:rPr lang="en-US" smtClean="0"/>
              <a:t>4/16/18</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08395FE5-833B-AD4E-9A2A-A70495590624}" type="slidenum">
              <a:rPr lang="en-US" smtClean="0"/>
              <a:t>‹#›</a:t>
            </a:fld>
            <a:endParaRPr lang="en-US"/>
          </a:p>
        </p:txBody>
      </p:sp>
    </p:spTree>
    <p:extLst>
      <p:ext uri="{BB962C8B-B14F-4D97-AF65-F5344CB8AC3E}">
        <p14:creationId xmlns:p14="http://schemas.microsoft.com/office/powerpoint/2010/main" val="106698197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mmsend60.com/link.cfm?r=Q9gjZ2NBGiz1M6VXO9gdTQ~~&amp;pe=G2XInC4ggwYbny9H_E3jYLWPuikooGS3MItkHBV55amXKNxm8IXCaJD5-DTrE4cEqEyyi-v3lGtcZmiZNAlJkQ~~&amp;t=0vdCp0noFWx-ZPofnYBqKQ~~" TargetMode="External"/><Relationship Id="rId4" Type="http://schemas.openxmlformats.org/officeDocument/2006/relationships/image" Target="../media/image2.tiff"/><Relationship Id="rId1" Type="http://schemas.openxmlformats.org/officeDocument/2006/relationships/slideLayout" Target="../slideLayouts/slideLayout2.xml"/><Relationship Id="rId2" Type="http://schemas.openxmlformats.org/officeDocument/2006/relationships/hyperlink" Target="http://www.mmsend60.com/link.cfm?r=Q9gjZ2NBGiz1M6VXO9gdTQ~~&amp;pe=dTECZ1xKLqrWINUBc7Nh4fbaDye6amdeCaCBx_t-FnpwD4OLKiXzpo-khRNhEMcoc63UQJ1b3RSAcv9z6kPtBQ~~&amp;t=0vdCp0noFWx-ZPofnYBqKQ~~"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ssaquah.wednet.edu/district/departments/CapProjects" TargetMode="External"/><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hyperlink" Target="http://www.visvote.or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emf"/><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LeonardS2@issaquah.wednet.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parentwiser@issaquahptsa.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Secretary@issaquahPTSA.org" TargetMode="External"/><Relationship Id="rId4" Type="http://schemas.openxmlformats.org/officeDocument/2006/relationships/hyperlink" Target="mailto:Treasurer@issaquahptsa.org" TargetMode="External"/><Relationship Id="rId5" Type="http://schemas.openxmlformats.org/officeDocument/2006/relationships/hyperlink" Target="mailto:Membership@issaquahptsa.org" TargetMode="External"/><Relationship Id="rId6" Type="http://schemas.openxmlformats.org/officeDocument/2006/relationships/hyperlink" Target="mailto:PTAreg2@WAstatePTA.org" TargetMode="External"/><Relationship Id="rId7" Type="http://schemas.openxmlformats.org/officeDocument/2006/relationships/hyperlink" Target="mailto:AreaBvp@WAstatePTA.org" TargetMode="External"/><Relationship Id="rId8" Type="http://schemas.openxmlformats.org/officeDocument/2006/relationships/hyperlink" Target="mailto:PTApres@WAstatePTA.org" TargetMode="External"/><Relationship Id="rId9" Type="http://schemas.openxmlformats.org/officeDocument/2006/relationships/hyperlink" Target="mailto:khobbs@WAstatePTA.org" TargetMode="External"/><Relationship Id="rId10" Type="http://schemas.openxmlformats.org/officeDocument/2006/relationships/hyperlink" Target="mailto:Support@WAstatePTA.org" TargetMode="External"/><Relationship Id="rId1" Type="http://schemas.openxmlformats.org/officeDocument/2006/relationships/slideLayout" Target="../slideLayouts/slideLayout2.xml"/><Relationship Id="rId2" Type="http://schemas.openxmlformats.org/officeDocument/2006/relationships/hyperlink" Target="mailto:President@Issaquahptsa.or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130595" y="4210162"/>
            <a:ext cx="5826719" cy="1096899"/>
          </a:xfrm>
        </p:spPr>
        <p:txBody>
          <a:bodyPr/>
          <a:lstStyle/>
          <a:p>
            <a:r>
              <a:rPr lang="en-US" dirty="0" smtClean="0"/>
              <a:t>April 19, </a:t>
            </a:r>
            <a:r>
              <a:rPr lang="en-US" dirty="0" smtClean="0"/>
              <a:t>2018</a:t>
            </a:r>
          </a:p>
          <a:p>
            <a:endParaRPr lang="en-US" dirty="0"/>
          </a:p>
        </p:txBody>
      </p:sp>
      <p:pic>
        <p:nvPicPr>
          <p:cNvPr id="6" name="Picture 5"/>
          <p:cNvPicPr>
            <a:picLocks noChangeAspect="1"/>
          </p:cNvPicPr>
          <p:nvPr/>
        </p:nvPicPr>
        <p:blipFill>
          <a:blip r:embed="rId2"/>
          <a:stretch>
            <a:fillRect/>
          </a:stretch>
        </p:blipFill>
        <p:spPr>
          <a:xfrm>
            <a:off x="553493" y="2179125"/>
            <a:ext cx="6678580" cy="2025730"/>
          </a:xfrm>
          <a:prstGeom prst="rect">
            <a:avLst/>
          </a:prstGeom>
        </p:spPr>
      </p:pic>
    </p:spTree>
    <p:extLst>
      <p:ext uri="{BB962C8B-B14F-4D97-AF65-F5344CB8AC3E}">
        <p14:creationId xmlns:p14="http://schemas.microsoft.com/office/powerpoint/2010/main" val="1209702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900223"/>
          </a:xfrm>
        </p:spPr>
        <p:txBody>
          <a:bodyPr/>
          <a:lstStyle/>
          <a:p>
            <a:r>
              <a:rPr lang="en-US" dirty="0"/>
              <a:t>Best Practices</a:t>
            </a:r>
          </a:p>
        </p:txBody>
      </p:sp>
      <p:sp>
        <p:nvSpPr>
          <p:cNvPr id="3" name="Content Placeholder 2"/>
          <p:cNvSpPr>
            <a:spLocks noGrp="1"/>
          </p:cNvSpPr>
          <p:nvPr>
            <p:ph idx="1"/>
          </p:nvPr>
        </p:nvSpPr>
        <p:spPr>
          <a:xfrm>
            <a:off x="609599" y="1371600"/>
            <a:ext cx="6347714" cy="5372099"/>
          </a:xfrm>
        </p:spPr>
        <p:txBody>
          <a:bodyPr>
            <a:normAutofit fontScale="47500" lnSpcReduction="20000"/>
          </a:bodyPr>
          <a:lstStyle/>
          <a:p>
            <a:endParaRPr lang="en-US" sz="2800" b="1" dirty="0"/>
          </a:p>
          <a:p>
            <a:r>
              <a:rPr lang="en-US" sz="2800" b="1" dirty="0"/>
              <a:t>Budget committee should present a preliminary 2018-2019 budget to your board for a vote.</a:t>
            </a:r>
            <a:br>
              <a:rPr lang="en-US" sz="2800" b="1" dirty="0"/>
            </a:br>
            <a:endParaRPr lang="en-US" sz="2800" b="1" dirty="0"/>
          </a:p>
          <a:p>
            <a:r>
              <a:rPr lang="en-US" sz="2700" b="1" dirty="0"/>
              <a:t>At your next membership meeting: </a:t>
            </a:r>
          </a:p>
          <a:p>
            <a:pPr lvl="1"/>
            <a:r>
              <a:rPr lang="en-US" sz="2500" dirty="0"/>
              <a:t>Vote on the proposed budget. </a:t>
            </a:r>
          </a:p>
          <a:p>
            <a:pPr lvl="1"/>
            <a:r>
              <a:rPr lang="en-US" sz="2500" dirty="0"/>
              <a:t>Vote to elect the 2018-2019 slate of officers proposed by your Nominating Committee. If you are not able to fill a position with a qualified candidate, post it as OPEN and continue to advertise the position. Officers must be elected by June 30</a:t>
            </a:r>
            <a:r>
              <a:rPr lang="en-US" sz="2500" baseline="30000" dirty="0"/>
              <a:t>th</a:t>
            </a:r>
            <a:r>
              <a:rPr lang="en-US" sz="2500" dirty="0"/>
              <a:t>.</a:t>
            </a:r>
            <a:endParaRPr lang="en-US" sz="2500" b="1" dirty="0"/>
          </a:p>
          <a:p>
            <a:r>
              <a:rPr lang="en-US" sz="2700" b="1" dirty="0"/>
              <a:t>Survey membership to identify priorities for the coming year</a:t>
            </a:r>
          </a:p>
          <a:p>
            <a:pPr lvl="1"/>
            <a:r>
              <a:rPr lang="en-US" sz="2500" dirty="0"/>
              <a:t>This will help you plan your budget for next year, and give you time to discuss/implement changes suggested by your membership.</a:t>
            </a:r>
          </a:p>
          <a:p>
            <a:r>
              <a:rPr lang="en-US" sz="2700" b="1" dirty="0"/>
              <a:t>Register for WSPTA Convention May 18</a:t>
            </a:r>
            <a:r>
              <a:rPr lang="en-US" sz="2700" b="1" baseline="30000" dirty="0"/>
              <a:t>th</a:t>
            </a:r>
            <a:r>
              <a:rPr lang="en-US" sz="2700" b="1" dirty="0"/>
              <a:t>-20</a:t>
            </a:r>
            <a:r>
              <a:rPr lang="en-US" sz="2700" b="1" baseline="30000" dirty="0"/>
              <a:t>th</a:t>
            </a:r>
            <a:r>
              <a:rPr lang="en-US" sz="2700" b="1" dirty="0"/>
              <a:t> in Vancouver, WA.</a:t>
            </a:r>
          </a:p>
          <a:p>
            <a:pPr lvl="1"/>
            <a:r>
              <a:rPr lang="en-US" sz="2500" dirty="0"/>
              <a:t>Online registration </a:t>
            </a:r>
            <a:r>
              <a:rPr lang="en-US" sz="2500"/>
              <a:t>at www.wastatepta.org</a:t>
            </a:r>
            <a:endParaRPr lang="en-US" sz="2500" dirty="0"/>
          </a:p>
          <a:p>
            <a:pPr lvl="1"/>
            <a:r>
              <a:rPr lang="en-US" sz="2500" dirty="0"/>
              <a:t>All elected officers are required to attend at least one WSPTA approved training annually. You can have a fun day (or weekend) with your board, and be DONE for next year! Woot! </a:t>
            </a:r>
          </a:p>
          <a:p>
            <a:pPr lvl="1"/>
            <a:r>
              <a:rPr lang="en-US" sz="2500" dirty="0"/>
              <a:t>At least one elected board member must attend PTA and the Law each year….available at Convention.</a:t>
            </a:r>
          </a:p>
          <a:p>
            <a:r>
              <a:rPr lang="en-US" sz="2500" b="1" dirty="0"/>
              <a:t>Was your PTA Incorporated in April?</a:t>
            </a:r>
            <a:r>
              <a:rPr lang="en-US" sz="2500" dirty="0"/>
              <a:t> </a:t>
            </a:r>
          </a:p>
          <a:p>
            <a:pPr lvl="1"/>
            <a:r>
              <a:rPr lang="en-US" sz="2500" dirty="0"/>
              <a:t>If so, then your annual Corporation Renewal is </a:t>
            </a:r>
            <a:r>
              <a:rPr lang="en-US" sz="2500" b="1" dirty="0"/>
              <a:t>due on 4/30</a:t>
            </a:r>
            <a:r>
              <a:rPr lang="en-US" sz="2500" dirty="0"/>
              <a:t>. </a:t>
            </a:r>
            <a:endParaRPr lang="en-US" dirty="0"/>
          </a:p>
        </p:txBody>
      </p:sp>
    </p:spTree>
    <p:extLst>
      <p:ext uri="{BB962C8B-B14F-4D97-AF65-F5344CB8AC3E}">
        <p14:creationId xmlns:p14="http://schemas.microsoft.com/office/powerpoint/2010/main" val="2030853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a:t>
            </a:r>
            <a:br>
              <a:rPr lang="en-US" dirty="0" smtClean="0"/>
            </a:br>
            <a:r>
              <a:rPr lang="en-US" sz="2800" dirty="0" smtClean="0">
                <a:solidFill>
                  <a:srgbClr val="000000"/>
                </a:solidFill>
              </a:rPr>
              <a:t>Erin Eaton</a:t>
            </a:r>
            <a:endParaRPr lang="en-US" dirty="0"/>
          </a:p>
        </p:txBody>
      </p:sp>
      <p:sp>
        <p:nvSpPr>
          <p:cNvPr id="3" name="Content Placeholder 2"/>
          <p:cNvSpPr>
            <a:spLocks noGrp="1"/>
          </p:cNvSpPr>
          <p:nvPr>
            <p:ph idx="1"/>
          </p:nvPr>
        </p:nvSpPr>
        <p:spPr/>
        <p:txBody>
          <a:bodyPr/>
          <a:lstStyle/>
          <a:p>
            <a:r>
              <a:rPr lang="en-US" dirty="0" smtClean="0">
                <a:solidFill>
                  <a:srgbClr val="000000"/>
                </a:solidFill>
              </a:rPr>
              <a:t>Report</a:t>
            </a:r>
          </a:p>
          <a:p>
            <a:r>
              <a:rPr lang="en-US" dirty="0" smtClean="0">
                <a:solidFill>
                  <a:srgbClr val="000000"/>
                </a:solidFill>
              </a:rPr>
              <a:t>Automatic membership awards will continue through the end of the year</a:t>
            </a:r>
          </a:p>
          <a:p>
            <a:pPr lvl="1"/>
            <a:r>
              <a:rPr lang="en-US" dirty="0" smtClean="0">
                <a:solidFill>
                  <a:srgbClr val="000000"/>
                </a:solidFill>
              </a:rPr>
              <a:t>Silver - 5% increase in membership over last year</a:t>
            </a:r>
          </a:p>
          <a:p>
            <a:pPr lvl="1"/>
            <a:r>
              <a:rPr lang="en-US" dirty="0" smtClean="0">
                <a:solidFill>
                  <a:srgbClr val="000000"/>
                </a:solidFill>
              </a:rPr>
              <a:t>Gold </a:t>
            </a:r>
            <a:r>
              <a:rPr lang="mr-IN" dirty="0" smtClean="0">
                <a:solidFill>
                  <a:srgbClr val="000000"/>
                </a:solidFill>
              </a:rPr>
              <a:t>–</a:t>
            </a:r>
            <a:r>
              <a:rPr lang="en-US" dirty="0" smtClean="0">
                <a:solidFill>
                  <a:srgbClr val="000000"/>
                </a:solidFill>
              </a:rPr>
              <a:t> 10% increase in membership over last year</a:t>
            </a:r>
          </a:p>
          <a:p>
            <a:pPr lvl="1"/>
            <a:r>
              <a:rPr lang="en-US" dirty="0" smtClean="0">
                <a:solidFill>
                  <a:srgbClr val="000000"/>
                </a:solidFill>
              </a:rPr>
              <a:t>Platinum </a:t>
            </a:r>
            <a:r>
              <a:rPr lang="mr-IN" dirty="0" smtClean="0">
                <a:solidFill>
                  <a:srgbClr val="000000"/>
                </a:solidFill>
              </a:rPr>
              <a:t>–</a:t>
            </a:r>
            <a:r>
              <a:rPr lang="en-US" dirty="0" smtClean="0">
                <a:solidFill>
                  <a:srgbClr val="000000"/>
                </a:solidFill>
              </a:rPr>
              <a:t> 20% increase in membership over last year</a:t>
            </a:r>
          </a:p>
        </p:txBody>
      </p:sp>
    </p:spTree>
    <p:extLst>
      <p:ext uri="{BB962C8B-B14F-4D97-AF65-F5344CB8AC3E}">
        <p14:creationId xmlns:p14="http://schemas.microsoft.com/office/powerpoint/2010/main" val="23021312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4" y="220036"/>
            <a:ext cx="4989096" cy="1320800"/>
          </a:xfrm>
        </p:spPr>
        <p:txBody>
          <a:bodyPr/>
          <a:lstStyle/>
          <a:p>
            <a:r>
              <a:rPr lang="en-US" dirty="0" smtClean="0"/>
              <a:t>Advocacy</a:t>
            </a:r>
            <a:br>
              <a:rPr lang="en-US" dirty="0" smtClean="0"/>
            </a:br>
            <a:r>
              <a:rPr lang="en-US" sz="2800" dirty="0" smtClean="0">
                <a:solidFill>
                  <a:schemeClr val="tx1"/>
                </a:solidFill>
              </a:rPr>
              <a:t>Open</a:t>
            </a:r>
            <a:endParaRPr lang="en-US" dirty="0"/>
          </a:p>
        </p:txBody>
      </p:sp>
      <p:sp>
        <p:nvSpPr>
          <p:cNvPr id="3" name="Content Placeholder 2"/>
          <p:cNvSpPr>
            <a:spLocks noGrp="1"/>
          </p:cNvSpPr>
          <p:nvPr>
            <p:ph idx="1"/>
          </p:nvPr>
        </p:nvSpPr>
        <p:spPr>
          <a:xfrm>
            <a:off x="256674" y="2703610"/>
            <a:ext cx="7283378" cy="3082593"/>
          </a:xfrm>
        </p:spPr>
        <p:txBody>
          <a:bodyPr>
            <a:noAutofit/>
          </a:bodyPr>
          <a:lstStyle/>
          <a:p>
            <a:r>
              <a:rPr lang="en-US" dirty="0" smtClean="0"/>
              <a:t>Follow </a:t>
            </a:r>
            <a:r>
              <a:rPr lang="en-US" dirty="0"/>
              <a:t>Washington State PTA on </a:t>
            </a:r>
            <a:r>
              <a:rPr lang="en-US" b="1" u="sng" dirty="0">
                <a:hlinkClick r:id="rId2"/>
              </a:rPr>
              <a:t>Facebook</a:t>
            </a:r>
            <a:r>
              <a:rPr lang="en-US" dirty="0"/>
              <a:t>, and check the </a:t>
            </a:r>
            <a:r>
              <a:rPr lang="en-US" b="1" u="sng" dirty="0">
                <a:hlinkClick r:id="rId3"/>
              </a:rPr>
              <a:t>WSPTA Blog</a:t>
            </a:r>
            <a:r>
              <a:rPr lang="en-US" dirty="0"/>
              <a:t> </a:t>
            </a:r>
          </a:p>
          <a:p>
            <a:endParaRPr lang="en-US" dirty="0"/>
          </a:p>
          <a:p>
            <a:pPr lvl="1"/>
            <a:endParaRPr lang="en-US" sz="1800" b="1" dirty="0"/>
          </a:p>
          <a:p>
            <a:pPr lvl="1"/>
            <a:endParaRPr lang="en-US" sz="12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p:txBody>
      </p:sp>
      <p:pic>
        <p:nvPicPr>
          <p:cNvPr id="4" name="Picture 3"/>
          <p:cNvPicPr>
            <a:picLocks noChangeAspect="1"/>
          </p:cNvPicPr>
          <p:nvPr/>
        </p:nvPicPr>
        <p:blipFill>
          <a:blip r:embed="rId4"/>
          <a:stretch>
            <a:fillRect/>
          </a:stretch>
        </p:blipFill>
        <p:spPr>
          <a:xfrm>
            <a:off x="5925380" y="449847"/>
            <a:ext cx="2649800" cy="1699127"/>
          </a:xfrm>
          <a:prstGeom prst="rect">
            <a:avLst/>
          </a:prstGeom>
        </p:spPr>
      </p:pic>
    </p:spTree>
    <p:extLst>
      <p:ext uri="{BB962C8B-B14F-4D97-AF65-F5344CB8AC3E}">
        <p14:creationId xmlns:p14="http://schemas.microsoft.com/office/powerpoint/2010/main" val="379238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780552" cy="1320800"/>
          </a:xfrm>
        </p:spPr>
        <p:txBody>
          <a:bodyPr>
            <a:normAutofit fontScale="90000"/>
          </a:bodyPr>
          <a:lstStyle/>
          <a:p>
            <a:r>
              <a:rPr lang="en-US" dirty="0" smtClean="0"/>
              <a:t>Staff Appreciation</a:t>
            </a:r>
            <a:r>
              <a:rPr lang="en-US" dirty="0" smtClean="0"/>
              <a:t/>
            </a:r>
            <a:br>
              <a:rPr lang="en-US" dirty="0" smtClean="0"/>
            </a:br>
            <a:r>
              <a:rPr lang="en-US" sz="3100" dirty="0" smtClean="0">
                <a:solidFill>
                  <a:schemeClr val="tx1"/>
                </a:solidFill>
              </a:rPr>
              <a:t>Kim Weiss, </a:t>
            </a:r>
            <a:r>
              <a:rPr lang="en-US" sz="3100" dirty="0" smtClean="0">
                <a:solidFill>
                  <a:schemeClr val="tx1"/>
                </a:solidFill>
              </a:rPr>
              <a:t>Wendy Shah</a:t>
            </a:r>
            <a:r>
              <a:rPr lang="en-US" sz="3100" dirty="0" smtClean="0">
                <a:solidFill>
                  <a:schemeClr val="tx1"/>
                </a:solidFill>
              </a:rPr>
              <a:t>, &amp; Nicole Morgan</a:t>
            </a:r>
            <a:endParaRPr lang="en-US" sz="3100" dirty="0">
              <a:solidFill>
                <a:schemeClr val="tx1"/>
              </a:solidFill>
            </a:endParaRPr>
          </a:p>
        </p:txBody>
      </p:sp>
      <p:sp>
        <p:nvSpPr>
          <p:cNvPr id="3" name="Content Placeholder 2"/>
          <p:cNvSpPr>
            <a:spLocks noGrp="1"/>
          </p:cNvSpPr>
          <p:nvPr>
            <p:ph idx="1"/>
          </p:nvPr>
        </p:nvSpPr>
        <p:spPr/>
        <p:txBody>
          <a:bodyPr/>
          <a:lstStyle/>
          <a:p>
            <a:r>
              <a:rPr lang="en-US" dirty="0" smtClean="0"/>
              <a:t>Echo Glen</a:t>
            </a:r>
            <a:endParaRPr lang="en-US" dirty="0" smtClean="0"/>
          </a:p>
          <a:p>
            <a:r>
              <a:rPr lang="en-US" dirty="0" smtClean="0"/>
              <a:t>Academy for Community Transition (ACT)</a:t>
            </a:r>
            <a:endParaRPr lang="en-US" dirty="0"/>
          </a:p>
        </p:txBody>
      </p:sp>
    </p:spTree>
    <p:extLst>
      <p:ext uri="{BB962C8B-B14F-4D97-AF65-F5344CB8AC3E}">
        <p14:creationId xmlns:p14="http://schemas.microsoft.com/office/powerpoint/2010/main" val="1067529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Standing Committees</a:t>
            </a:r>
            <a:endParaRPr lang="en-US" dirty="0"/>
          </a:p>
        </p:txBody>
      </p:sp>
      <p:sp>
        <p:nvSpPr>
          <p:cNvPr id="3" name="Content Placeholder 2"/>
          <p:cNvSpPr>
            <a:spLocks noGrp="1"/>
          </p:cNvSpPr>
          <p:nvPr>
            <p:ph idx="1"/>
          </p:nvPr>
        </p:nvSpPr>
        <p:spPr/>
        <p:txBody>
          <a:bodyPr>
            <a:normAutofit lnSpcReduction="10000"/>
          </a:bodyPr>
          <a:lstStyle/>
          <a:p>
            <a:r>
              <a:rPr lang="en-US" dirty="0" smtClean="0"/>
              <a:t>Art in the Schools - Artist support</a:t>
            </a:r>
          </a:p>
          <a:p>
            <a:r>
              <a:rPr lang="en-US" dirty="0"/>
              <a:t>Family and Community Engagement (FACE</a:t>
            </a:r>
            <a:r>
              <a:rPr lang="en-US" dirty="0" smtClean="0"/>
              <a:t>)</a:t>
            </a:r>
          </a:p>
          <a:p>
            <a:r>
              <a:rPr lang="en-US" dirty="0" smtClean="0"/>
              <a:t>Healthy Youth Initiative/Influence the Choice</a:t>
            </a:r>
          </a:p>
          <a:p>
            <a:r>
              <a:rPr lang="en-US" dirty="0" smtClean="0"/>
              <a:t>Issaquah Schools Foundation</a:t>
            </a:r>
          </a:p>
          <a:p>
            <a:r>
              <a:rPr lang="en-US" dirty="0"/>
              <a:t>Outreach</a:t>
            </a:r>
          </a:p>
          <a:p>
            <a:r>
              <a:rPr lang="en-US" dirty="0"/>
              <a:t>Parentwiser</a:t>
            </a:r>
          </a:p>
          <a:p>
            <a:r>
              <a:rPr lang="en-US" dirty="0" smtClean="0"/>
              <a:t>Reflections</a:t>
            </a:r>
            <a:endParaRPr lang="en-US" dirty="0"/>
          </a:p>
          <a:p>
            <a:r>
              <a:rPr lang="en-US" dirty="0" smtClean="0"/>
              <a:t>Special Education</a:t>
            </a:r>
          </a:p>
          <a:p>
            <a:r>
              <a:rPr lang="en-US" dirty="0" smtClean="0"/>
              <a:t>Volunteers for Issaquah Schools (VIS)</a:t>
            </a:r>
          </a:p>
          <a:p>
            <a:r>
              <a:rPr lang="en-US" dirty="0" smtClean="0"/>
              <a:t>Webmaster</a:t>
            </a:r>
            <a:endParaRPr lang="en-US" dirty="0"/>
          </a:p>
        </p:txBody>
      </p:sp>
    </p:spTree>
    <p:extLst>
      <p:ext uri="{BB962C8B-B14F-4D97-AF65-F5344CB8AC3E}">
        <p14:creationId xmlns:p14="http://schemas.microsoft.com/office/powerpoint/2010/main" val="4291134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9885" y="2149527"/>
            <a:ext cx="8572499" cy="2637592"/>
          </a:xfrm>
          <a:prstGeom prst="rect">
            <a:avLst/>
          </a:prstGeom>
        </p:spPr>
        <p:txBody>
          <a:bodyPr>
            <a:normAutofit fontScale="67500" lnSpcReduction="20000"/>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dirty="0" smtClean="0">
                <a:latin typeface="+mn-lt"/>
              </a:rPr>
              <a:t/>
            </a:r>
            <a:br>
              <a:rPr lang="en-US" sz="2000" dirty="0" smtClean="0">
                <a:latin typeface="+mn-lt"/>
              </a:rPr>
            </a:br>
            <a:r>
              <a:rPr lang="en-US" sz="2400" b="1" dirty="0" smtClean="0">
                <a:solidFill>
                  <a:srgbClr val="FF0000"/>
                </a:solidFill>
                <a:latin typeface="+mn-lt"/>
              </a:rPr>
              <a:t>Thank you to all our PTAs/PTSAs </a:t>
            </a:r>
            <a:r>
              <a:rPr lang="en-US" sz="2400" dirty="0" smtClean="0">
                <a:solidFill>
                  <a:schemeClr val="tx1"/>
                </a:solidFill>
                <a:latin typeface="+mn-lt"/>
              </a:rPr>
              <a:t>for your financial support – your donations and keeping Volunteers for Issaquah Schools (VIS) as a line item on your PTA budget makes it possible to have the funds needed to advocate for a yes vote for bonds and levies for our Schools!</a:t>
            </a:r>
            <a:br>
              <a:rPr lang="en-US" sz="2400" dirty="0" smtClean="0">
                <a:solidFill>
                  <a:schemeClr val="tx1"/>
                </a:solidFill>
                <a:latin typeface="+mn-lt"/>
              </a:rPr>
            </a:br>
            <a:r>
              <a:rPr lang="en-US" sz="2400" dirty="0" smtClean="0">
                <a:solidFill>
                  <a:schemeClr val="tx1"/>
                </a:solidFill>
                <a:latin typeface="+mn-lt"/>
              </a:rPr>
              <a:t/>
            </a:r>
            <a:br>
              <a:rPr lang="en-US" sz="2400" dirty="0" smtClean="0">
                <a:solidFill>
                  <a:schemeClr val="tx1"/>
                </a:solidFill>
                <a:latin typeface="+mn-lt"/>
              </a:rPr>
            </a:br>
            <a:r>
              <a:rPr lang="en-US" sz="2400" dirty="0" smtClean="0">
                <a:solidFill>
                  <a:schemeClr val="tx1"/>
                </a:solidFill>
                <a:latin typeface="+mn-lt"/>
              </a:rPr>
              <a:t>• Letters mailed out this week to your </a:t>
            </a:r>
            <a:r>
              <a:rPr lang="en-US" sz="2400" dirty="0" err="1" smtClean="0">
                <a:solidFill>
                  <a:schemeClr val="tx1"/>
                </a:solidFill>
                <a:latin typeface="+mn-lt"/>
              </a:rPr>
              <a:t>President&amp;Treasurer</a:t>
            </a:r>
            <a:r>
              <a:rPr lang="en-US" sz="2400" dirty="0" smtClean="0">
                <a:solidFill>
                  <a:schemeClr val="tx1"/>
                </a:solidFill>
                <a:latin typeface="+mn-lt"/>
              </a:rPr>
              <a:t> listing information about why it is important to keep Volunteers for Issaquah Schools as a line item on your PTA budget. Letters will also list your donation history for the past 3 years.</a:t>
            </a:r>
            <a:br>
              <a:rPr lang="en-US" sz="2400" dirty="0" smtClean="0">
                <a:solidFill>
                  <a:schemeClr val="tx1"/>
                </a:solidFill>
                <a:latin typeface="+mn-lt"/>
              </a:rPr>
            </a:br>
            <a:r>
              <a:rPr lang="en-US" sz="2400" dirty="0" smtClean="0">
                <a:latin typeface="+mn-lt"/>
              </a:rPr>
              <a:t/>
            </a:r>
            <a:br>
              <a:rPr lang="en-US" sz="2400" dirty="0" smtClean="0">
                <a:latin typeface="+mn-lt"/>
              </a:rPr>
            </a:br>
            <a:r>
              <a:rPr lang="en-US" sz="1600" dirty="0" smtClean="0">
                <a:latin typeface="+mn-lt"/>
              </a:rPr>
              <a:t/>
            </a:r>
            <a:br>
              <a:rPr lang="en-US" sz="1600" dirty="0" smtClean="0">
                <a:latin typeface="+mn-lt"/>
              </a:rPr>
            </a:br>
            <a:r>
              <a:rPr lang="en-US" sz="1600" dirty="0" smtClean="0">
                <a:latin typeface="+mn-lt"/>
              </a:rPr>
              <a:t/>
            </a:r>
            <a:br>
              <a:rPr lang="en-US" sz="1600" dirty="0" smtClean="0">
                <a:latin typeface="+mn-lt"/>
              </a:rPr>
            </a:br>
            <a:r>
              <a:rPr lang="en-US" sz="1600" dirty="0" smtClean="0">
                <a:latin typeface="+mn-lt"/>
              </a:rPr>
              <a:t/>
            </a:r>
            <a:br>
              <a:rPr lang="en-US" sz="1600" dirty="0" smtClean="0">
                <a:latin typeface="+mn-lt"/>
              </a:rPr>
            </a:br>
            <a:r>
              <a:rPr lang="en-US" sz="1600" dirty="0" smtClean="0">
                <a:latin typeface="+mn-lt"/>
              </a:rPr>
              <a:t/>
            </a:r>
            <a:br>
              <a:rPr lang="en-US" sz="1600" dirty="0" smtClean="0">
                <a:latin typeface="+mn-lt"/>
              </a:rPr>
            </a:br>
            <a:endParaRPr lang="en-US" sz="1600" dirty="0">
              <a:solidFill>
                <a:schemeClr val="tx1"/>
              </a:solidFill>
              <a:latin typeface="+mn-lt"/>
            </a:endParaRPr>
          </a:p>
        </p:txBody>
      </p:sp>
      <p:sp>
        <p:nvSpPr>
          <p:cNvPr id="3" name="TextBox 2"/>
          <p:cNvSpPr txBox="1"/>
          <p:nvPr/>
        </p:nvSpPr>
        <p:spPr>
          <a:xfrm>
            <a:off x="119885" y="3964900"/>
            <a:ext cx="8890001" cy="2893100"/>
          </a:xfrm>
          <a:prstGeom prst="rect">
            <a:avLst/>
          </a:prstGeom>
          <a:noFill/>
        </p:spPr>
        <p:txBody>
          <a:bodyPr wrap="square" rtlCol="0">
            <a:spAutoFit/>
          </a:bodyPr>
          <a:lstStyle/>
          <a:p>
            <a:r>
              <a:rPr lang="en-US" dirty="0" smtClean="0"/>
              <a:t>•	</a:t>
            </a:r>
            <a:r>
              <a:rPr lang="en-US" sz="1600" b="1" dirty="0" smtClean="0">
                <a:solidFill>
                  <a:srgbClr val="FF0000"/>
                </a:solidFill>
              </a:rPr>
              <a:t>HONK AND WAVE SIGNS &amp; METAL STAKES: Please bring to Council </a:t>
            </a:r>
            <a:r>
              <a:rPr lang="en-US" sz="1600" b="1" dirty="0" err="1" smtClean="0">
                <a:solidFill>
                  <a:srgbClr val="FF0000"/>
                </a:solidFill>
              </a:rPr>
              <a:t>Mtg</a:t>
            </a:r>
            <a:r>
              <a:rPr lang="en-US" sz="1600" b="1" dirty="0" smtClean="0">
                <a:solidFill>
                  <a:srgbClr val="FF0000"/>
                </a:solidFill>
              </a:rPr>
              <a:t> Thurs. 4/19</a:t>
            </a:r>
          </a:p>
          <a:p>
            <a:r>
              <a:rPr lang="en-US" sz="1600" i="1" dirty="0"/>
              <a:t>	</a:t>
            </a:r>
            <a:r>
              <a:rPr lang="en-US" sz="1600" i="1" dirty="0" smtClean="0"/>
              <a:t>VIS (Dana) will pick up and store for use again!</a:t>
            </a:r>
          </a:p>
          <a:p>
            <a:r>
              <a:rPr lang="en-US" sz="1600" i="1" dirty="0" smtClean="0"/>
              <a:t>•	</a:t>
            </a:r>
            <a:r>
              <a:rPr lang="en-US" sz="1600" b="1" i="1" dirty="0" smtClean="0">
                <a:solidFill>
                  <a:srgbClr val="FF0000"/>
                </a:solidFill>
              </a:rPr>
              <a:t>VIS BANNERS </a:t>
            </a:r>
            <a:r>
              <a:rPr lang="en-US" sz="1600" i="1" dirty="0" smtClean="0"/>
              <a:t>– PTAs who borrowed those for events, will you please bring to the Council 	Meeting on Thursday to return to Dawn – Thank you!</a:t>
            </a:r>
            <a:endParaRPr lang="en-US" sz="1600" dirty="0"/>
          </a:p>
          <a:p>
            <a:endParaRPr lang="en-US" sz="1600" dirty="0" smtClean="0"/>
          </a:p>
          <a:p>
            <a:r>
              <a:rPr lang="en-US" sz="1600" dirty="0" smtClean="0"/>
              <a:t>• 	Keep up to date on VIS news and ISD </a:t>
            </a:r>
            <a:r>
              <a:rPr lang="en-US" sz="1600" b="1" dirty="0" smtClean="0"/>
              <a:t>Capital Projects website </a:t>
            </a:r>
            <a:r>
              <a:rPr lang="en-US" sz="1600" dirty="0"/>
              <a:t>for </a:t>
            </a:r>
            <a:r>
              <a:rPr lang="en-US" sz="1600" dirty="0" smtClean="0"/>
              <a:t>school construction:</a:t>
            </a:r>
          </a:p>
          <a:p>
            <a:r>
              <a:rPr lang="en-US" sz="1600" dirty="0"/>
              <a:t> </a:t>
            </a:r>
            <a:r>
              <a:rPr lang="en-US" sz="1600" dirty="0" smtClean="0"/>
              <a:t>        </a:t>
            </a:r>
            <a:r>
              <a:rPr lang="en-US" sz="1600" dirty="0" smtClean="0">
                <a:hlinkClick r:id="rId2"/>
              </a:rPr>
              <a:t>www.visvote.org</a:t>
            </a:r>
            <a:endParaRPr lang="en-US" sz="1600" dirty="0"/>
          </a:p>
          <a:p>
            <a:r>
              <a:rPr lang="en-US" sz="1600" dirty="0">
                <a:solidFill>
                  <a:schemeClr val="bg1"/>
                </a:solidFill>
                <a:hlinkClick r:id="rId3"/>
              </a:rPr>
              <a:t>	</a:t>
            </a:r>
            <a:r>
              <a:rPr lang="en-US" sz="1600" dirty="0" smtClean="0">
                <a:hlinkClick r:id="rId3"/>
              </a:rPr>
              <a:t>https</a:t>
            </a:r>
            <a:r>
              <a:rPr lang="en-US" sz="1600" dirty="0">
                <a:hlinkClick r:id="rId3"/>
              </a:rPr>
              <a:t>://www.issaquah.wednet.edu/district</a:t>
            </a:r>
            <a:r>
              <a:rPr lang="en-US" sz="1600" dirty="0" smtClean="0">
                <a:hlinkClick r:id="rId3"/>
              </a:rPr>
              <a:t>/departments</a:t>
            </a:r>
            <a:r>
              <a:rPr lang="en-US" sz="1600" dirty="0">
                <a:hlinkClick r:id="rId3"/>
              </a:rPr>
              <a:t>/</a:t>
            </a:r>
            <a:r>
              <a:rPr lang="en-US" sz="1600" dirty="0" smtClean="0">
                <a:hlinkClick r:id="rId3"/>
              </a:rPr>
              <a:t>CapProjects</a:t>
            </a:r>
            <a:endParaRPr lang="en-US" sz="1600" dirty="0" smtClean="0"/>
          </a:p>
          <a:p>
            <a:endParaRPr lang="en-US" sz="1600" dirty="0" smtClean="0"/>
          </a:p>
          <a:p>
            <a:endParaRPr lang="en-US" dirty="0" smtClean="0"/>
          </a:p>
          <a:p>
            <a:endParaRPr lang="en-US" dirty="0"/>
          </a:p>
        </p:txBody>
      </p:sp>
      <p:pic>
        <p:nvPicPr>
          <p:cNvPr id="4" name="Picture 3" descr="VIS LOGO 201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1060" y="710205"/>
            <a:ext cx="2750147" cy="1063271"/>
          </a:xfrm>
          <a:prstGeom prst="rect">
            <a:avLst/>
          </a:prstGeom>
        </p:spPr>
      </p:pic>
    </p:spTree>
    <p:extLst>
      <p:ext uri="{BB962C8B-B14F-4D97-AF65-F5344CB8AC3E}">
        <p14:creationId xmlns:p14="http://schemas.microsoft.com/office/powerpoint/2010/main" val="256776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Issaquah Schools Foundation</a:t>
            </a:r>
            <a:br>
              <a:rPr lang="en-US" dirty="0" smtClean="0"/>
            </a:br>
            <a:r>
              <a:rPr lang="en-US" sz="2800" dirty="0" smtClean="0">
                <a:solidFill>
                  <a:schemeClr val="tx1"/>
                </a:solidFill>
              </a:rPr>
              <a:t>Valerie </a:t>
            </a:r>
            <a:r>
              <a:rPr lang="en-US" sz="2800" dirty="0" err="1" smtClean="0">
                <a:solidFill>
                  <a:schemeClr val="tx1"/>
                </a:solidFill>
              </a:rPr>
              <a:t>Yanni</a:t>
            </a:r>
            <a:endParaRPr lang="en-US" dirty="0"/>
          </a:p>
        </p:txBody>
      </p:sp>
      <p:sp>
        <p:nvSpPr>
          <p:cNvPr id="3" name="Content Placeholder 2"/>
          <p:cNvSpPr>
            <a:spLocks noGrp="1"/>
          </p:cNvSpPr>
          <p:nvPr>
            <p:ph idx="1"/>
          </p:nvPr>
        </p:nvSpPr>
        <p:spPr>
          <a:xfrm>
            <a:off x="609599" y="2160590"/>
            <a:ext cx="6347714" cy="4060328"/>
          </a:xfrm>
        </p:spPr>
        <p:txBody>
          <a:bodyPr>
            <a:normAutofit lnSpcReduction="10000"/>
          </a:bodyPr>
          <a:lstStyle/>
          <a:p>
            <a:r>
              <a:rPr lang="en-US" b="1" dirty="0"/>
              <a:t>Classroom Enrichment Grants</a:t>
            </a:r>
            <a:r>
              <a:rPr lang="en-US" dirty="0"/>
              <a:t> were announced through the banner brigade on March 9</a:t>
            </a:r>
            <a:r>
              <a:rPr lang="en-US" baseline="30000" dirty="0"/>
              <a:t>th</a:t>
            </a:r>
            <a:endParaRPr lang="en-US" dirty="0"/>
          </a:p>
          <a:p>
            <a:pPr lvl="1"/>
            <a:r>
              <a:rPr lang="en-US" dirty="0"/>
              <a:t>12 grants were announced totaling </a:t>
            </a:r>
            <a:r>
              <a:rPr lang="en-US" b="1" u="sng" dirty="0"/>
              <a:t>$</a:t>
            </a:r>
            <a:r>
              <a:rPr lang="en-US" b="1" u="sng" dirty="0" smtClean="0"/>
              <a:t>10,205</a:t>
            </a:r>
          </a:p>
          <a:p>
            <a:pPr lvl="1"/>
            <a:endParaRPr lang="en-US" dirty="0"/>
          </a:p>
          <a:p>
            <a:r>
              <a:rPr lang="en-US" b="1" dirty="0" err="1"/>
              <a:t>Kateri</a:t>
            </a:r>
            <a:r>
              <a:rPr lang="en-US" b="1" dirty="0"/>
              <a:t> Brow Grants </a:t>
            </a:r>
            <a:r>
              <a:rPr lang="en-US" dirty="0"/>
              <a:t>were announced April 5</a:t>
            </a:r>
            <a:r>
              <a:rPr lang="en-US" baseline="30000" dirty="0"/>
              <a:t>th</a:t>
            </a:r>
            <a:r>
              <a:rPr lang="en-US" dirty="0"/>
              <a:t> through the banner brigade</a:t>
            </a:r>
          </a:p>
          <a:p>
            <a:pPr lvl="1"/>
            <a:r>
              <a:rPr lang="en-US" dirty="0"/>
              <a:t>10 grants were announced totaling</a:t>
            </a:r>
            <a:r>
              <a:rPr lang="en-US" b="1" u="sng" dirty="0"/>
              <a:t> $55,847</a:t>
            </a:r>
            <a:endParaRPr lang="en-US" dirty="0"/>
          </a:p>
          <a:p>
            <a:pPr lvl="1"/>
            <a:r>
              <a:rPr lang="en-US" dirty="0"/>
              <a:t>Certificates will be awarded at the ISD School Board Meeting on April 25</a:t>
            </a:r>
            <a:r>
              <a:rPr lang="en-US" baseline="30000" dirty="0"/>
              <a:t>th</a:t>
            </a:r>
            <a:r>
              <a:rPr lang="en-US" dirty="0"/>
              <a:t> at </a:t>
            </a:r>
            <a:r>
              <a:rPr lang="en-US" dirty="0" smtClean="0"/>
              <a:t>7pm</a:t>
            </a:r>
          </a:p>
          <a:p>
            <a:pPr lvl="1"/>
            <a:endParaRPr lang="en-US" dirty="0"/>
          </a:p>
          <a:p>
            <a:r>
              <a:rPr lang="en-US" b="1" dirty="0"/>
              <a:t>Dining for Kids </a:t>
            </a:r>
            <a:r>
              <a:rPr lang="en-US" dirty="0"/>
              <a:t>is at </a:t>
            </a:r>
            <a:r>
              <a:rPr lang="en-US" u="sng" dirty="0"/>
              <a:t>Corner Bakery on May 2</a:t>
            </a:r>
            <a:r>
              <a:rPr lang="en-US" u="sng" baseline="30000" dirty="0"/>
              <a:t>nd</a:t>
            </a:r>
            <a:r>
              <a:rPr lang="en-US" u="sng" dirty="0"/>
              <a:t> </a:t>
            </a:r>
            <a:r>
              <a:rPr lang="en-US" dirty="0"/>
              <a:t>– mention the Foundation and a portion of the proceeds will go to Foundation programs</a:t>
            </a:r>
          </a:p>
          <a:p>
            <a:endParaRPr lang="en-US" dirty="0"/>
          </a:p>
        </p:txBody>
      </p:sp>
    </p:spTree>
    <p:extLst>
      <p:ext uri="{BB962C8B-B14F-4D97-AF65-F5344CB8AC3E}">
        <p14:creationId xmlns:p14="http://schemas.microsoft.com/office/powerpoint/2010/main" val="1072638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Outreach</a:t>
            </a:r>
            <a:br>
              <a:rPr lang="en-US" dirty="0"/>
            </a:br>
            <a:r>
              <a:rPr lang="en-US" sz="1400" dirty="0">
                <a:solidFill>
                  <a:schemeClr val="tx1"/>
                </a:solidFill>
              </a:rPr>
              <a:t>Co-Chairs   Kim Weiss &amp; Kristen Slocum    </a:t>
            </a:r>
            <a:r>
              <a:rPr lang="en-US" sz="1300" dirty="0"/>
              <a:t>outreach@issaquahptsa.org</a:t>
            </a:r>
          </a:p>
        </p:txBody>
      </p:sp>
      <p:sp>
        <p:nvSpPr>
          <p:cNvPr id="3" name="Content Placeholder 2"/>
          <p:cNvSpPr>
            <a:spLocks noGrp="1"/>
          </p:cNvSpPr>
          <p:nvPr>
            <p:ph idx="1"/>
          </p:nvPr>
        </p:nvSpPr>
        <p:spPr>
          <a:xfrm>
            <a:off x="609598" y="1487053"/>
            <a:ext cx="6446983" cy="5089237"/>
          </a:xfrm>
        </p:spPr>
        <p:txBody>
          <a:bodyPr>
            <a:normAutofit fontScale="92500" lnSpcReduction="20000"/>
          </a:bodyPr>
          <a:lstStyle/>
          <a:p>
            <a:pPr lvl="1"/>
            <a:endParaRPr lang="en-US" sz="2000" baseline="30000" dirty="0"/>
          </a:p>
          <a:p>
            <a:r>
              <a:rPr lang="en-US" b="1" dirty="0"/>
              <a:t>Tuxes &amp; Tiaras: Prom 2018</a:t>
            </a:r>
          </a:p>
          <a:p>
            <a:pPr lvl="1"/>
            <a:r>
              <a:rPr lang="en-US" dirty="0"/>
              <a:t>Donation Drive: April 16</a:t>
            </a:r>
            <a:r>
              <a:rPr lang="en-US" baseline="30000" dirty="0"/>
              <a:t>th</a:t>
            </a:r>
            <a:r>
              <a:rPr lang="en-US" dirty="0"/>
              <a:t>  – 27</a:t>
            </a:r>
            <a:r>
              <a:rPr lang="en-US" baseline="30000" dirty="0"/>
              <a:t>th</a:t>
            </a:r>
            <a:r>
              <a:rPr lang="en-US" dirty="0"/>
              <a:t> </a:t>
            </a:r>
          </a:p>
          <a:p>
            <a:pPr lvl="2"/>
            <a:r>
              <a:rPr lang="en-US" dirty="0"/>
              <a:t>6 drop-off locations, including the 3 high schools</a:t>
            </a:r>
          </a:p>
          <a:p>
            <a:pPr lvl="1"/>
            <a:r>
              <a:rPr lang="en-US" dirty="0"/>
              <a:t>Event: May 4</a:t>
            </a:r>
            <a:r>
              <a:rPr lang="en-US" baseline="30000" dirty="0"/>
              <a:t>th</a:t>
            </a:r>
            <a:r>
              <a:rPr lang="en-US" dirty="0"/>
              <a:t>, 3pm – 7pm    May 5</a:t>
            </a:r>
            <a:r>
              <a:rPr lang="en-US" baseline="30000" dirty="0"/>
              <a:t>th</a:t>
            </a:r>
            <a:r>
              <a:rPr lang="en-US" dirty="0"/>
              <a:t> 12pm – 5pm</a:t>
            </a:r>
          </a:p>
          <a:p>
            <a:pPr lvl="2"/>
            <a:r>
              <a:rPr lang="en-US" dirty="0"/>
              <a:t>Our Savior Lutheran Church, Front. St.</a:t>
            </a:r>
          </a:p>
          <a:p>
            <a:r>
              <a:rPr lang="en-US" sz="1500" b="1" dirty="0"/>
              <a:t>Eastside Baby Corner</a:t>
            </a:r>
            <a:r>
              <a:rPr lang="en-US" sz="1500" dirty="0"/>
              <a:t> is partnering with Friendly Earth in honor of Earth Month in April to collect and redistribute used laptops.  EBC will work with agency partners to give the refurbished laptops to local school children in need.</a:t>
            </a:r>
          </a:p>
          <a:p>
            <a:r>
              <a:rPr lang="en-US" sz="1500" b="1" dirty="0"/>
              <a:t>City of Issaquah Earth Day April 21, 2018 @ 9:00 am – 12:00 pm  </a:t>
            </a:r>
            <a:r>
              <a:rPr lang="en-US" sz="1500" dirty="0"/>
              <a:t>We’re partnering once again with the Kiwanis Club of Issaquah “Keep Issaquah Beautiful Day”.  Volunteers are needed!  Families, groups and individuals. Stay for the after party!  Flying Pie Pizza, Talking Rain and KIND Bars will be served at noon</a:t>
            </a:r>
            <a:r>
              <a:rPr lang="en-US" b="1" dirty="0"/>
              <a:t>.</a:t>
            </a:r>
          </a:p>
          <a:p>
            <a:r>
              <a:rPr lang="en-US" b="1" dirty="0"/>
              <a:t>Give Big is Wednesday, May 9, 2018</a:t>
            </a:r>
          </a:p>
          <a:p>
            <a:r>
              <a:rPr lang="en-US" b="1" dirty="0"/>
              <a:t>Stamp Out Hunger is Saturday, May 12, 2018</a:t>
            </a:r>
          </a:p>
          <a:p>
            <a:r>
              <a:rPr lang="en-US" b="1" dirty="0"/>
              <a:t>YWCA</a:t>
            </a:r>
            <a:r>
              <a:rPr lang="en-US" dirty="0"/>
              <a:t> Inspire Luncheon: </a:t>
            </a:r>
            <a:r>
              <a:rPr lang="en-US" sz="1500" b="1" dirty="0"/>
              <a:t>May 15, 2018  </a:t>
            </a:r>
            <a:r>
              <a:rPr lang="en-US" sz="1500" dirty="0"/>
              <a:t>Guest Speaker: ALFRE WOODARD, Oscar-nominated actor and activist,  Washington State Convention Center </a:t>
            </a:r>
          </a:p>
        </p:txBody>
      </p:sp>
    </p:spTree>
    <p:extLst>
      <p:ext uri="{BB962C8B-B14F-4D97-AF65-F5344CB8AC3E}">
        <p14:creationId xmlns:p14="http://schemas.microsoft.com/office/powerpoint/2010/main" val="1007228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399" y="0"/>
            <a:ext cx="5283558" cy="6858000"/>
          </a:xfrm>
          <a:prstGeom prst="rect">
            <a:avLst/>
          </a:prstGeom>
        </p:spPr>
      </p:pic>
    </p:spTree>
    <p:extLst>
      <p:ext uri="{BB962C8B-B14F-4D97-AF65-F5344CB8AC3E}">
        <p14:creationId xmlns:p14="http://schemas.microsoft.com/office/powerpoint/2010/main" val="847048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46" y="0"/>
            <a:ext cx="5274637" cy="6858000"/>
          </a:xfrm>
          <a:prstGeom prst="rect">
            <a:avLst/>
          </a:prstGeom>
        </p:spPr>
      </p:pic>
    </p:spTree>
    <p:extLst>
      <p:ext uri="{BB962C8B-B14F-4D97-AF65-F5344CB8AC3E}">
        <p14:creationId xmlns:p14="http://schemas.microsoft.com/office/powerpoint/2010/main" val="681077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Guest Speaker</a:t>
            </a:r>
            <a:br>
              <a:rPr lang="en-US" dirty="0" smtClean="0"/>
            </a:br>
            <a:endParaRPr lang="en-US" dirty="0"/>
          </a:p>
        </p:txBody>
      </p:sp>
      <p:sp>
        <p:nvSpPr>
          <p:cNvPr id="3" name="Content Placeholder 2"/>
          <p:cNvSpPr>
            <a:spLocks noGrp="1"/>
          </p:cNvSpPr>
          <p:nvPr>
            <p:ph idx="1"/>
          </p:nvPr>
        </p:nvSpPr>
        <p:spPr/>
        <p:txBody>
          <a:bodyPr/>
          <a:lstStyle/>
          <a:p>
            <a:r>
              <a:rPr lang="en-US" dirty="0" smtClean="0"/>
              <a:t>Shannon Leonard, District Facilities Scheduler</a:t>
            </a:r>
          </a:p>
          <a:p>
            <a:r>
              <a:rPr lang="en-US" dirty="0" smtClean="0">
                <a:hlinkClick r:id="rId2"/>
              </a:rPr>
              <a:t>LeonardS2@issaquah.wednet.edu</a:t>
            </a:r>
            <a:endParaRPr lang="en-US" dirty="0" smtClean="0"/>
          </a:p>
          <a:p>
            <a:endParaRPr lang="en-US" dirty="0"/>
          </a:p>
          <a:p>
            <a:endParaRPr lang="en-US" dirty="0"/>
          </a:p>
        </p:txBody>
      </p:sp>
    </p:spTree>
    <p:extLst>
      <p:ext uri="{BB962C8B-B14F-4D97-AF65-F5344CB8AC3E}">
        <p14:creationId xmlns:p14="http://schemas.microsoft.com/office/powerpoint/2010/main" val="1615650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154378"/>
            <a:ext cx="8249393" cy="1359725"/>
          </a:xfrm>
        </p:spPr>
        <p:txBody>
          <a:bodyPr>
            <a:noAutofit/>
          </a:bodyPr>
          <a:lstStyle/>
          <a:p>
            <a:r>
              <a:rPr lang="en-US" dirty="0" err="1"/>
              <a:t>Parent</a:t>
            </a:r>
            <a:r>
              <a:rPr lang="en-US" i="1" dirty="0" err="1"/>
              <a:t>Wiser</a:t>
            </a:r>
            <a:r>
              <a:rPr lang="en-US" sz="2000" i="1" dirty="0"/>
              <a:t> – parent education in Issaquah schools</a:t>
            </a:r>
            <a:r>
              <a:rPr lang="en-US" sz="2000" dirty="0"/>
              <a:t/>
            </a:r>
            <a:br>
              <a:rPr lang="en-US" sz="2000" dirty="0"/>
            </a:br>
            <a:r>
              <a:rPr lang="en-US" sz="2000" dirty="0"/>
              <a:t>Co-Chairs:	</a:t>
            </a:r>
            <a:r>
              <a:rPr lang="en-US" sz="2000" dirty="0">
                <a:solidFill>
                  <a:schemeClr val="tx1"/>
                </a:solidFill>
              </a:rPr>
              <a:t>Heidi Fuhs &amp; Debbie Steinberg Kuntz </a:t>
            </a:r>
            <a:br>
              <a:rPr lang="en-US" sz="2000" dirty="0">
                <a:solidFill>
                  <a:schemeClr val="tx1"/>
                </a:solidFill>
              </a:rPr>
            </a:br>
            <a:r>
              <a:rPr lang="en-US" sz="2000" dirty="0">
                <a:solidFill>
                  <a:schemeClr val="tx1"/>
                </a:solidFill>
              </a:rPr>
              <a:t>Contact:	</a:t>
            </a:r>
            <a:r>
              <a:rPr lang="en-US" sz="2000" dirty="0">
                <a:solidFill>
                  <a:schemeClr val="tx1"/>
                </a:solidFill>
                <a:hlinkClick r:id="rId2"/>
              </a:rPr>
              <a:t>parentwiser@issaquahptsa.org</a:t>
            </a: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endParaRPr lang="en-US" sz="2000" dirty="0"/>
          </a:p>
        </p:txBody>
      </p:sp>
      <p:sp>
        <p:nvSpPr>
          <p:cNvPr id="3" name="Content Placeholder 2"/>
          <p:cNvSpPr>
            <a:spLocks noGrp="1"/>
          </p:cNvSpPr>
          <p:nvPr>
            <p:ph idx="1"/>
          </p:nvPr>
        </p:nvSpPr>
        <p:spPr>
          <a:xfrm>
            <a:off x="221728" y="1727953"/>
            <a:ext cx="7237851" cy="4271794"/>
          </a:xfrm>
        </p:spPr>
        <p:txBody>
          <a:bodyPr>
            <a:noAutofit/>
          </a:bodyPr>
          <a:lstStyle/>
          <a:p>
            <a:pPr marL="0" indent="0">
              <a:buNone/>
            </a:pPr>
            <a:r>
              <a:rPr lang="en-US" b="1" dirty="0">
                <a:solidFill>
                  <a:schemeClr val="tx1"/>
                </a:solidFill>
              </a:rPr>
              <a:t>Job Descriptions:</a:t>
            </a:r>
          </a:p>
          <a:p>
            <a:r>
              <a:rPr lang="en-US" b="1" dirty="0" err="1">
                <a:solidFill>
                  <a:schemeClr val="tx1"/>
                </a:solidFill>
              </a:rPr>
              <a:t>ParentWiser</a:t>
            </a:r>
            <a:r>
              <a:rPr lang="en-US" b="1" dirty="0">
                <a:solidFill>
                  <a:schemeClr val="tx1"/>
                </a:solidFill>
              </a:rPr>
              <a:t> Chair (or co-chair)</a:t>
            </a:r>
          </a:p>
          <a:p>
            <a:pPr lvl="1"/>
            <a:r>
              <a:rPr lang="en-US" sz="1400" dirty="0">
                <a:solidFill>
                  <a:schemeClr val="tx1"/>
                </a:solidFill>
              </a:rPr>
              <a:t>Research, organize and establish funding for an annual parent </a:t>
            </a:r>
            <a:r>
              <a:rPr lang="en-US" sz="1400" dirty="0" err="1">
                <a:solidFill>
                  <a:schemeClr val="tx1"/>
                </a:solidFill>
              </a:rPr>
              <a:t>ed</a:t>
            </a:r>
            <a:r>
              <a:rPr lang="en-US" sz="1400" dirty="0">
                <a:solidFill>
                  <a:schemeClr val="tx1"/>
                </a:solidFill>
              </a:rPr>
              <a:t> speaker series of 4+ events for all parents across the Issaquah School District, based on timely parenting topics</a:t>
            </a:r>
          </a:p>
          <a:p>
            <a:pPr lvl="1"/>
            <a:r>
              <a:rPr lang="en-US" sz="1400" dirty="0">
                <a:solidFill>
                  <a:schemeClr val="tx1"/>
                </a:solidFill>
              </a:rPr>
              <a:t>Provide support and partnership to other parenting events in our schools and community as needed and appropriate</a:t>
            </a:r>
          </a:p>
          <a:p>
            <a:r>
              <a:rPr lang="en-US" b="1" dirty="0">
                <a:solidFill>
                  <a:schemeClr val="tx1"/>
                </a:solidFill>
              </a:rPr>
              <a:t>Parent Ed Rep (at local school)</a:t>
            </a:r>
          </a:p>
          <a:p>
            <a:pPr lvl="1"/>
            <a:r>
              <a:rPr lang="en-US" sz="1400" dirty="0">
                <a:solidFill>
                  <a:schemeClr val="tx1"/>
                </a:solidFill>
              </a:rPr>
              <a:t>Represent </a:t>
            </a:r>
            <a:r>
              <a:rPr lang="en-US" sz="1400" dirty="0" err="1">
                <a:solidFill>
                  <a:schemeClr val="tx1"/>
                </a:solidFill>
              </a:rPr>
              <a:t>ParentWiser</a:t>
            </a:r>
            <a:r>
              <a:rPr lang="en-US" sz="1400" dirty="0">
                <a:solidFill>
                  <a:schemeClr val="tx1"/>
                </a:solidFill>
              </a:rPr>
              <a:t> events for your local school PTSA, and represent your local PTSA parent </a:t>
            </a:r>
            <a:r>
              <a:rPr lang="en-US" sz="1400" dirty="0" err="1">
                <a:solidFill>
                  <a:schemeClr val="tx1"/>
                </a:solidFill>
              </a:rPr>
              <a:t>ed</a:t>
            </a:r>
            <a:r>
              <a:rPr lang="en-US" sz="1400" dirty="0">
                <a:solidFill>
                  <a:schemeClr val="tx1"/>
                </a:solidFill>
              </a:rPr>
              <a:t> needs for </a:t>
            </a:r>
            <a:r>
              <a:rPr lang="en-US" sz="1400" dirty="0" err="1">
                <a:solidFill>
                  <a:schemeClr val="tx1"/>
                </a:solidFill>
              </a:rPr>
              <a:t>ParentWiser</a:t>
            </a:r>
            <a:r>
              <a:rPr lang="en-US" sz="1400" dirty="0">
                <a:solidFill>
                  <a:schemeClr val="tx1"/>
                </a:solidFill>
              </a:rPr>
              <a:t> speaker series and events – serve on the </a:t>
            </a:r>
            <a:r>
              <a:rPr lang="en-US" sz="1400" dirty="0" err="1">
                <a:solidFill>
                  <a:schemeClr val="tx1"/>
                </a:solidFill>
              </a:rPr>
              <a:t>ParentWiser</a:t>
            </a:r>
            <a:r>
              <a:rPr lang="en-US" sz="1400" dirty="0">
                <a:solidFill>
                  <a:schemeClr val="tx1"/>
                </a:solidFill>
              </a:rPr>
              <a:t> committee (</a:t>
            </a:r>
            <a:r>
              <a:rPr lang="en-US" sz="1400" dirty="0" err="1">
                <a:solidFill>
                  <a:schemeClr val="tx1"/>
                </a:solidFill>
              </a:rPr>
              <a:t>eg</a:t>
            </a:r>
            <a:r>
              <a:rPr lang="en-US" sz="1400" dirty="0">
                <a:solidFill>
                  <a:schemeClr val="tx1"/>
                </a:solidFill>
              </a:rPr>
              <a:t>, content, marcom, social media, grants, </a:t>
            </a:r>
            <a:r>
              <a:rPr lang="en-US" sz="1400" dirty="0" err="1">
                <a:solidFill>
                  <a:schemeClr val="tx1"/>
                </a:solidFill>
              </a:rPr>
              <a:t>etc</a:t>
            </a:r>
            <a:r>
              <a:rPr lang="en-US" sz="1400" dirty="0">
                <a:solidFill>
                  <a:schemeClr val="tx1"/>
                </a:solidFill>
              </a:rPr>
              <a:t>)  </a:t>
            </a:r>
          </a:p>
          <a:p>
            <a:pPr lvl="1"/>
            <a:r>
              <a:rPr lang="en-US" sz="1400" dirty="0">
                <a:solidFill>
                  <a:schemeClr val="tx1"/>
                </a:solidFill>
              </a:rPr>
              <a:t>Volunteer for at least 1 </a:t>
            </a:r>
            <a:r>
              <a:rPr lang="en-US" sz="1400" dirty="0" err="1">
                <a:solidFill>
                  <a:schemeClr val="tx1"/>
                </a:solidFill>
              </a:rPr>
              <a:t>ParentWiser</a:t>
            </a:r>
            <a:r>
              <a:rPr lang="en-US" sz="1400" dirty="0">
                <a:solidFill>
                  <a:schemeClr val="tx1"/>
                </a:solidFill>
              </a:rPr>
              <a:t> event/year (help with setup, check-in, </a:t>
            </a:r>
            <a:r>
              <a:rPr lang="en-US" sz="1400" dirty="0" err="1">
                <a:solidFill>
                  <a:schemeClr val="tx1"/>
                </a:solidFill>
              </a:rPr>
              <a:t>etc</a:t>
            </a:r>
            <a:r>
              <a:rPr lang="en-US" sz="1400" dirty="0">
                <a:solidFill>
                  <a:schemeClr val="tx1"/>
                </a:solidFill>
              </a:rPr>
              <a:t>), and try to host at least 1 parent </a:t>
            </a:r>
            <a:r>
              <a:rPr lang="en-US" sz="1400" dirty="0" err="1">
                <a:solidFill>
                  <a:schemeClr val="tx1"/>
                </a:solidFill>
              </a:rPr>
              <a:t>ed</a:t>
            </a:r>
            <a:r>
              <a:rPr lang="en-US" sz="1400" dirty="0">
                <a:solidFill>
                  <a:schemeClr val="tx1"/>
                </a:solidFill>
              </a:rPr>
              <a:t> event for your local school parents</a:t>
            </a:r>
            <a:endParaRPr lang="en-US" dirty="0">
              <a:solidFill>
                <a:schemeClr val="tx1"/>
              </a:solidFill>
            </a:endParaRPr>
          </a:p>
          <a:p>
            <a:pPr>
              <a:buNone/>
            </a:pPr>
            <a:r>
              <a:rPr lang="en-US" sz="2000" dirty="0"/>
              <a:t/>
            </a:r>
            <a:br>
              <a:rPr lang="en-US" sz="2000" dirty="0"/>
            </a:br>
            <a:endParaRPr lang="en-US" sz="2000" dirty="0">
              <a:solidFill>
                <a:schemeClr val="tx1"/>
              </a:solidFill>
            </a:endParaRPr>
          </a:p>
        </p:txBody>
      </p:sp>
    </p:spTree>
    <p:extLst>
      <p:ext uri="{BB962C8B-B14F-4D97-AF65-F5344CB8AC3E}">
        <p14:creationId xmlns:p14="http://schemas.microsoft.com/office/powerpoint/2010/main" val="106199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728" y="168080"/>
            <a:ext cx="8700544" cy="957336"/>
          </a:xfrm>
        </p:spPr>
        <p:txBody>
          <a:bodyPr>
            <a:noAutofit/>
          </a:bodyPr>
          <a:lstStyle/>
          <a:p>
            <a:r>
              <a:rPr lang="en-US" dirty="0" err="1"/>
              <a:t>Parent</a:t>
            </a:r>
            <a:r>
              <a:rPr lang="en-US" i="1" dirty="0" err="1"/>
              <a:t>Wiser</a:t>
            </a:r>
            <a:r>
              <a:rPr lang="en-US" sz="2000" i="1" dirty="0"/>
              <a:t> – parent education in Issaquah schools</a:t>
            </a:r>
            <a:r>
              <a:rPr lang="en-US" sz="2000" dirty="0"/>
              <a:t/>
            </a:r>
            <a:br>
              <a:rPr lang="en-US" sz="2000" dirty="0"/>
            </a:br>
            <a:r>
              <a:rPr lang="en-US" sz="1800" u="sng" dirty="0"/>
              <a:t>Co-Chairs: </a:t>
            </a:r>
            <a:r>
              <a:rPr lang="en-US" sz="1800" u="sng" dirty="0">
                <a:solidFill>
                  <a:schemeClr val="tx1"/>
                </a:solidFill>
              </a:rPr>
              <a:t>Heidi Fuhs &amp; Debbie Steinberg Kuntz  / </a:t>
            </a:r>
            <a:r>
              <a:rPr lang="en-US" sz="1800" i="1" u="sng" dirty="0">
                <a:solidFill>
                  <a:schemeClr val="tx1"/>
                </a:solidFill>
              </a:rPr>
              <a:t>parentwiser@issaquahptsa.org</a:t>
            </a:r>
            <a:r>
              <a:rPr lang="en-US" sz="1800" dirty="0">
                <a:solidFill>
                  <a:schemeClr val="tx1"/>
                </a:solidFill>
              </a:rPr>
              <a:t/>
            </a:r>
            <a:br>
              <a:rPr lang="en-US" sz="1800" dirty="0">
                <a:solidFill>
                  <a:schemeClr val="tx1"/>
                </a:solidFill>
              </a:rPr>
            </a:br>
            <a:r>
              <a:rPr lang="en-US" sz="2000" dirty="0">
                <a:solidFill>
                  <a:schemeClr val="tx1"/>
                </a:solidFill>
              </a:rPr>
              <a:t/>
            </a:r>
            <a:br>
              <a:rPr lang="en-US" sz="2000" dirty="0">
                <a:solidFill>
                  <a:schemeClr val="tx1"/>
                </a:solidFill>
              </a:rPr>
            </a:br>
            <a:endParaRPr lang="en-US" sz="2000" dirty="0"/>
          </a:p>
        </p:txBody>
      </p:sp>
      <p:sp>
        <p:nvSpPr>
          <p:cNvPr id="3" name="Content Placeholder 2"/>
          <p:cNvSpPr>
            <a:spLocks noGrp="1"/>
          </p:cNvSpPr>
          <p:nvPr>
            <p:ph idx="1"/>
          </p:nvPr>
        </p:nvSpPr>
        <p:spPr>
          <a:xfrm>
            <a:off x="221728" y="1137604"/>
            <a:ext cx="7477785" cy="5720396"/>
          </a:xfrm>
        </p:spPr>
        <p:txBody>
          <a:bodyPr>
            <a:noAutofit/>
          </a:bodyPr>
          <a:lstStyle/>
          <a:p>
            <a:r>
              <a:rPr lang="en-US" sz="2000" dirty="0"/>
              <a:t>What is the VALUE of Parent Education?</a:t>
            </a:r>
          </a:p>
          <a:p>
            <a:r>
              <a:rPr lang="en-US" dirty="0"/>
              <a:t>Attendance rates:</a:t>
            </a:r>
          </a:p>
          <a:p>
            <a:pPr lvl="1"/>
            <a:r>
              <a:rPr lang="en-US" dirty="0"/>
              <a:t>Up to 50% no-show rates of free PTSA members at registered events</a:t>
            </a:r>
          </a:p>
          <a:p>
            <a:pPr lvl="1"/>
            <a:r>
              <a:rPr lang="en-US" dirty="0"/>
              <a:t>100% attendance of prepaid guests and non-members ($10 ea.)</a:t>
            </a:r>
          </a:p>
          <a:p>
            <a:r>
              <a:rPr lang="en-US" sz="2400" b="1" dirty="0"/>
              <a:t>Hypothesis:  parents would increase attendance and perceive a higher value of parent </a:t>
            </a:r>
            <a:r>
              <a:rPr lang="en-US" sz="2400" b="1" dirty="0" err="1"/>
              <a:t>ed</a:t>
            </a:r>
            <a:r>
              <a:rPr lang="en-US" sz="2400" b="1" dirty="0"/>
              <a:t> if PTSA members pay $5/event, non-members $10-15.</a:t>
            </a:r>
          </a:p>
          <a:p>
            <a:pPr lvl="1"/>
            <a:r>
              <a:rPr lang="en-US" sz="1800" dirty="0"/>
              <a:t>Requested donation only, not required for entry.</a:t>
            </a:r>
          </a:p>
          <a:p>
            <a:pPr lvl="1"/>
            <a:r>
              <a:rPr lang="en-US" sz="1800" dirty="0"/>
              <a:t>Donation may be paid in advance online, or cash at the door.</a:t>
            </a:r>
          </a:p>
          <a:p>
            <a:pPr lvl="1"/>
            <a:r>
              <a:rPr lang="en-US" sz="1800" b="1" i="1" dirty="0"/>
              <a:t>Would you agree with running this experiment in 2018-19?  Discussion.</a:t>
            </a:r>
          </a:p>
          <a:p>
            <a:pPr lvl="1"/>
            <a:r>
              <a:rPr lang="en-US" sz="1400" dirty="0"/>
              <a:t>Still rely on $250 parent </a:t>
            </a:r>
            <a:r>
              <a:rPr lang="en-US" sz="1400" dirty="0" err="1"/>
              <a:t>ed</a:t>
            </a:r>
            <a:r>
              <a:rPr lang="en-US" sz="1400" dirty="0"/>
              <a:t> fee per school.  However, any school PTSA to organize parent </a:t>
            </a:r>
            <a:r>
              <a:rPr lang="en-US" sz="1400" dirty="0" err="1"/>
              <a:t>ed</a:t>
            </a:r>
            <a:r>
              <a:rPr lang="en-US" sz="1400" dirty="0"/>
              <a:t> event open to the district could request $100 kick-back in return support.</a:t>
            </a:r>
          </a:p>
          <a:p>
            <a:pPr lvl="1"/>
            <a:r>
              <a:rPr lang="en-US" sz="1400" dirty="0"/>
              <a:t>If attendance decreases due to $5, return to current policy.</a:t>
            </a:r>
          </a:p>
          <a:p>
            <a:pPr lvl="1"/>
            <a:endParaRPr lang="en-US" dirty="0"/>
          </a:p>
          <a:p>
            <a:pPr lvl="1"/>
            <a:endParaRPr lang="en-US" dirty="0"/>
          </a:p>
        </p:txBody>
      </p:sp>
    </p:spTree>
    <p:extLst>
      <p:ext uri="{BB962C8B-B14F-4D97-AF65-F5344CB8AC3E}">
        <p14:creationId xmlns:p14="http://schemas.microsoft.com/office/powerpoint/2010/main" val="33126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9"/>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9"/>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9"/>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9"/>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9"/>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9"/>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9"/>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046823">
            <a:off x="5893387" y="497958"/>
            <a:ext cx="3429000" cy="699500"/>
          </a:xfrm>
        </p:spPr>
        <p:txBody>
          <a:bodyPr>
            <a:noAutofit/>
          </a:bodyPr>
          <a:lstStyle/>
          <a:p>
            <a:pPr algn="ctr"/>
            <a:r>
              <a:rPr lang="en-US" sz="2400" dirty="0">
                <a:latin typeface="Calibri" pitchFamily="34" charset="0"/>
                <a:cs typeface="Calibri" pitchFamily="34" charset="0"/>
              </a:rPr>
              <a:t>Register at</a:t>
            </a:r>
            <a:r>
              <a:rPr lang="en-US" sz="2400" i="1" dirty="0">
                <a:latin typeface="Calibri" pitchFamily="34" charset="0"/>
                <a:cs typeface="Calibri" pitchFamily="34" charset="0"/>
              </a:rPr>
              <a:t/>
            </a:r>
            <a:br>
              <a:rPr lang="en-US" sz="2400" i="1" dirty="0">
                <a:latin typeface="Calibri" pitchFamily="34" charset="0"/>
                <a:cs typeface="Calibri" pitchFamily="34" charset="0"/>
              </a:rPr>
            </a:br>
            <a:r>
              <a:rPr lang="en-US" sz="2400" i="1" u="sng" dirty="0">
                <a:solidFill>
                  <a:schemeClr val="accent2">
                    <a:lumMod val="50000"/>
                  </a:schemeClr>
                </a:solidFill>
                <a:latin typeface="Calibri" pitchFamily="34" charset="0"/>
                <a:cs typeface="Calibri" pitchFamily="34" charset="0"/>
              </a:rPr>
              <a:t>ParentWiser.org/events</a:t>
            </a:r>
          </a:p>
        </p:txBody>
      </p:sp>
      <p:pic>
        <p:nvPicPr>
          <p:cNvPr id="4" name="Picture 3" descr="C:\Users\Debbie\AppData\Local\Microsoft\Windows\INetCache\IE\3H9GNKAR\Parentwiser.jpg"/>
          <p:cNvPicPr/>
          <p:nvPr/>
        </p:nvPicPr>
        <p:blipFill>
          <a:blip r:embed="rId2" cstate="print"/>
          <a:srcRect/>
          <a:stretch>
            <a:fillRect/>
          </a:stretch>
        </p:blipFill>
        <p:spPr bwMode="auto">
          <a:xfrm>
            <a:off x="381000" y="228600"/>
            <a:ext cx="3810000" cy="1352550"/>
          </a:xfrm>
          <a:prstGeom prst="rect">
            <a:avLst/>
          </a:prstGeom>
          <a:noFill/>
          <a:ln w="9525">
            <a:noFill/>
            <a:miter lim="800000"/>
            <a:headEnd/>
            <a:tailEnd/>
          </a:ln>
        </p:spPr>
      </p:pic>
      <p:grpSp>
        <p:nvGrpSpPr>
          <p:cNvPr id="3" name="Group 12"/>
          <p:cNvGrpSpPr/>
          <p:nvPr/>
        </p:nvGrpSpPr>
        <p:grpSpPr>
          <a:xfrm>
            <a:off x="1066800" y="5562600"/>
            <a:ext cx="7086600" cy="1028700"/>
            <a:chOff x="1066800" y="5334000"/>
            <a:chExt cx="7086600" cy="1028700"/>
          </a:xfrm>
        </p:grpSpPr>
        <p:pic>
          <p:nvPicPr>
            <p:cNvPr id="1027" name="Picture 3"/>
            <p:cNvPicPr>
              <a:picLocks noChangeAspect="1" noChangeArrowheads="1"/>
            </p:cNvPicPr>
            <p:nvPr/>
          </p:nvPicPr>
          <p:blipFill>
            <a:blip r:embed="rId3" cstate="print"/>
            <a:srcRect/>
            <a:stretch>
              <a:fillRect/>
            </a:stretch>
          </p:blipFill>
          <p:spPr bwMode="auto">
            <a:xfrm>
              <a:off x="1143000" y="5638800"/>
              <a:ext cx="762000" cy="698500"/>
            </a:xfrm>
            <a:prstGeom prst="rect">
              <a:avLst/>
            </a:prstGeom>
            <a:noFill/>
            <a:ln w="9525">
              <a:noFill/>
              <a:miter lim="800000"/>
              <a:headEnd/>
              <a:tailEnd/>
            </a:ln>
          </p:spPr>
        </p:pic>
        <p:pic>
          <p:nvPicPr>
            <p:cNvPr id="1028" name="Picture 4" descr="C:\Users\Heidi\Documents\hafuhs's Documents\Personal Admin\School\ISD PTSA Council\Parent Ed\2016-17\ISF logo.jpeg"/>
            <p:cNvPicPr>
              <a:picLocks noChangeAspect="1" noChangeArrowheads="1"/>
            </p:cNvPicPr>
            <p:nvPr/>
          </p:nvPicPr>
          <p:blipFill>
            <a:blip r:embed="rId4" cstate="print"/>
            <a:srcRect/>
            <a:stretch>
              <a:fillRect/>
            </a:stretch>
          </p:blipFill>
          <p:spPr bwMode="auto">
            <a:xfrm>
              <a:off x="3962400" y="5791200"/>
              <a:ext cx="1143000" cy="571500"/>
            </a:xfrm>
            <a:prstGeom prst="rect">
              <a:avLst/>
            </a:prstGeom>
            <a:noFill/>
          </p:spPr>
        </p:pic>
        <p:pic>
          <p:nvPicPr>
            <p:cNvPr id="1029" name="Picture 5" descr="C:\Users\Heidi\Documents\hafuhs's Documents\Personal Admin\School\ISD PTSA Council\Parent Ed\2016-17\Swedish Issaquah logo.jpeg"/>
            <p:cNvPicPr>
              <a:picLocks noChangeAspect="1" noChangeArrowheads="1"/>
            </p:cNvPicPr>
            <p:nvPr/>
          </p:nvPicPr>
          <p:blipFill>
            <a:blip r:embed="rId5" cstate="print"/>
            <a:srcRect/>
            <a:stretch>
              <a:fillRect/>
            </a:stretch>
          </p:blipFill>
          <p:spPr bwMode="auto">
            <a:xfrm>
              <a:off x="7010400" y="5791200"/>
              <a:ext cx="1143000" cy="571500"/>
            </a:xfrm>
            <a:prstGeom prst="rect">
              <a:avLst/>
            </a:prstGeom>
            <a:noFill/>
          </p:spPr>
        </p:pic>
        <p:sp>
          <p:nvSpPr>
            <p:cNvPr id="10" name="TextBox 9"/>
            <p:cNvSpPr txBox="1"/>
            <p:nvPr/>
          </p:nvSpPr>
          <p:spPr>
            <a:xfrm>
              <a:off x="1066800" y="5334000"/>
              <a:ext cx="23622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itchFamily="34" charset="0"/>
                  <a:ea typeface="+mn-ea"/>
                  <a:cs typeface="Calibri" pitchFamily="34" charset="0"/>
                </a:rPr>
                <a:t>Sponsored in partnership by:</a:t>
              </a:r>
            </a:p>
          </p:txBody>
        </p:sp>
      </p:grpSp>
      <p:sp>
        <p:nvSpPr>
          <p:cNvPr id="12" name="Subtitle 2"/>
          <p:cNvSpPr>
            <a:spLocks noGrp="1"/>
          </p:cNvSpPr>
          <p:nvPr>
            <p:ph type="subTitle" idx="1"/>
          </p:nvPr>
        </p:nvSpPr>
        <p:spPr>
          <a:xfrm>
            <a:off x="3962400" y="1600200"/>
            <a:ext cx="5181600" cy="3568148"/>
          </a:xfrm>
        </p:spPr>
        <p:txBody>
          <a:bodyPr>
            <a:noAutofit/>
          </a:bodyPr>
          <a:lstStyle/>
          <a:p>
            <a:pPr algn="l">
              <a:lnSpc>
                <a:spcPct val="80000"/>
              </a:lnSpc>
            </a:pPr>
            <a:r>
              <a:rPr lang="en-US" sz="2000" b="1" i="1" dirty="0">
                <a:latin typeface="Arial" pitchFamily="34" charset="0"/>
                <a:cs typeface="Arial" pitchFamily="34" charset="0"/>
              </a:rPr>
              <a:t>Peaceful Parent, Happy Kids</a:t>
            </a:r>
            <a:endParaRPr lang="en-US" sz="2000" b="1" dirty="0">
              <a:latin typeface="Arial" pitchFamily="34" charset="0"/>
              <a:cs typeface="Arial" pitchFamily="34" charset="0"/>
            </a:endParaRPr>
          </a:p>
          <a:p>
            <a:pPr algn="l">
              <a:spcBef>
                <a:spcPts val="0"/>
              </a:spcBef>
            </a:pPr>
            <a:r>
              <a:rPr lang="en-US" sz="1400" i="1" dirty="0">
                <a:latin typeface="Arial" pitchFamily="34" charset="0"/>
                <a:cs typeface="Arial" pitchFamily="34" charset="0"/>
              </a:rPr>
              <a:t>Help children WANT to cooperate w/o threats</a:t>
            </a:r>
          </a:p>
          <a:p>
            <a:pPr algn="l">
              <a:spcBef>
                <a:spcPts val="0"/>
              </a:spcBef>
            </a:pPr>
            <a:r>
              <a:rPr lang="en-US" sz="1500" b="1" dirty="0">
                <a:latin typeface="Arial" pitchFamily="34" charset="0"/>
                <a:cs typeface="Arial" pitchFamily="34" charset="0"/>
              </a:rPr>
              <a:t>May 16</a:t>
            </a:r>
            <a:r>
              <a:rPr lang="en-US" sz="1500" b="1" baseline="30000" dirty="0">
                <a:latin typeface="Arial" pitchFamily="34" charset="0"/>
                <a:cs typeface="Arial" pitchFamily="34" charset="0"/>
              </a:rPr>
              <a:t>th</a:t>
            </a:r>
            <a:r>
              <a:rPr lang="en-US" sz="1500" b="1" dirty="0">
                <a:latin typeface="Arial" pitchFamily="34" charset="0"/>
                <a:cs typeface="Arial" pitchFamily="34" charset="0"/>
              </a:rPr>
              <a:t> 	        7:00PM          	Skyline HS</a:t>
            </a:r>
          </a:p>
          <a:p>
            <a:pPr algn="l"/>
            <a:endParaRPr lang="en-US" sz="900" dirty="0">
              <a:latin typeface="Arial" pitchFamily="34" charset="0"/>
              <a:cs typeface="Arial" pitchFamily="34" charset="0"/>
            </a:endParaRPr>
          </a:p>
          <a:p>
            <a:pPr algn="l">
              <a:lnSpc>
                <a:spcPct val="80000"/>
              </a:lnSpc>
            </a:pPr>
            <a:r>
              <a:rPr lang="en-US" sz="2000" b="1" i="1" dirty="0">
                <a:latin typeface="Arial" pitchFamily="34" charset="0"/>
                <a:cs typeface="Arial" pitchFamily="34" charset="0"/>
              </a:rPr>
              <a:t>Peaceful Parent, Happy Siblings</a:t>
            </a:r>
            <a:endParaRPr lang="en-US" sz="2000" b="1" dirty="0">
              <a:latin typeface="Arial" pitchFamily="34" charset="0"/>
              <a:cs typeface="Arial" pitchFamily="34" charset="0"/>
            </a:endParaRPr>
          </a:p>
          <a:p>
            <a:pPr algn="l">
              <a:spcBef>
                <a:spcPts val="0"/>
              </a:spcBef>
            </a:pPr>
            <a:r>
              <a:rPr lang="en-US" sz="1400" i="1" dirty="0">
                <a:latin typeface="Arial" pitchFamily="34" charset="0"/>
                <a:cs typeface="Arial" pitchFamily="34" charset="0"/>
              </a:rPr>
              <a:t>Stop the Fighting and Raise Friends for Life</a:t>
            </a:r>
          </a:p>
          <a:p>
            <a:pPr algn="l">
              <a:spcBef>
                <a:spcPts val="0"/>
              </a:spcBef>
            </a:pPr>
            <a:r>
              <a:rPr lang="en-US" sz="1500" b="1" dirty="0">
                <a:latin typeface="Arial" pitchFamily="34" charset="0"/>
                <a:cs typeface="Arial" pitchFamily="34" charset="0"/>
              </a:rPr>
              <a:t>May 17</a:t>
            </a:r>
            <a:r>
              <a:rPr lang="en-US" sz="1500" b="1" baseline="30000" dirty="0">
                <a:latin typeface="Arial" pitchFamily="34" charset="0"/>
                <a:cs typeface="Arial" pitchFamily="34" charset="0"/>
              </a:rPr>
              <a:t>th</a:t>
            </a:r>
            <a:r>
              <a:rPr lang="en-US" sz="1500" b="1" dirty="0">
                <a:latin typeface="Arial" pitchFamily="34" charset="0"/>
                <a:cs typeface="Arial" pitchFamily="34" charset="0"/>
              </a:rPr>
              <a:t> 	       10:00AM       	Village </a:t>
            </a:r>
            <a:r>
              <a:rPr lang="en-US" sz="1500" b="1" dirty="0" err="1">
                <a:latin typeface="Arial" pitchFamily="34" charset="0"/>
                <a:cs typeface="Arial" pitchFamily="34" charset="0"/>
              </a:rPr>
              <a:t>Thtr</a:t>
            </a:r>
            <a:r>
              <a:rPr lang="en-US" sz="1500" b="1" dirty="0">
                <a:latin typeface="Arial" pitchFamily="34" charset="0"/>
                <a:cs typeface="Arial" pitchFamily="34" charset="0"/>
              </a:rPr>
              <a:t>, FIRST Stage</a:t>
            </a:r>
            <a:endParaRPr lang="en-US" sz="1600" dirty="0">
              <a:latin typeface="Arial" pitchFamily="34" charset="0"/>
              <a:cs typeface="Arial" pitchFamily="34" charset="0"/>
            </a:endParaRPr>
          </a:p>
          <a:p>
            <a:pPr algn="l">
              <a:spcBef>
                <a:spcPts val="1200"/>
              </a:spcBef>
            </a:pPr>
            <a:r>
              <a:rPr lang="en-US" sz="1400" dirty="0">
                <a:latin typeface="Arial" pitchFamily="34" charset="0"/>
                <a:cs typeface="Arial" pitchFamily="34" charset="0"/>
              </a:rPr>
              <a:t>Dr. Laura gives research-based practical strategies on behavior, discipline and relationships to raise children who WANT to cooperate, while introducing a radical approach to sharing that eliminates conflict and fosters a family culture that encourages laughter. Learn the 4 power tools to connect with your children, resolve conflict with mutual respect, and help kids control their own emotions and behavior. </a:t>
            </a:r>
          </a:p>
        </p:txBody>
      </p:sp>
      <p:pic>
        <p:nvPicPr>
          <p:cNvPr id="11" name="Picture 10" descr="markham pic.jpg"/>
          <p:cNvPicPr>
            <a:picLocks noChangeAspect="1"/>
          </p:cNvPicPr>
          <p:nvPr/>
        </p:nvPicPr>
        <p:blipFill>
          <a:blip r:embed="rId6" cstate="print"/>
          <a:stretch>
            <a:fillRect/>
          </a:stretch>
        </p:blipFill>
        <p:spPr>
          <a:xfrm>
            <a:off x="152400" y="1676400"/>
            <a:ext cx="3609976" cy="2402275"/>
          </a:xfrm>
          <a:prstGeom prst="rect">
            <a:avLst/>
          </a:prstGeom>
        </p:spPr>
      </p:pic>
      <p:sp>
        <p:nvSpPr>
          <p:cNvPr id="13" name="TextBox 12"/>
          <p:cNvSpPr txBox="1"/>
          <p:nvPr/>
        </p:nvSpPr>
        <p:spPr>
          <a:xfrm>
            <a:off x="76200" y="4114800"/>
            <a:ext cx="36576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Lucida Sans Unicode"/>
                <a:ea typeface="+mn-ea"/>
                <a:cs typeface="+mn-cs"/>
              </a:rPr>
              <a:t>Laura Markham, Ph.D.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	Bestselling author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	Founder of </a:t>
            </a:r>
            <a:r>
              <a:rPr kumimoji="0" lang="en-US" sz="1400" b="1" i="1" u="none" strike="noStrike" kern="1200" cap="none" spc="0" normalizeH="0" baseline="0" noProof="0" dirty="0">
                <a:ln>
                  <a:noFill/>
                </a:ln>
                <a:solidFill>
                  <a:prstClr val="black"/>
                </a:solidFill>
                <a:effectLst/>
                <a:uLnTx/>
                <a:uFillTx/>
                <a:latin typeface="Lucida Sans Unicode"/>
                <a:ea typeface="+mn-ea"/>
                <a:cs typeface="+mn-cs"/>
              </a:rPr>
              <a:t>Aha! Parenting</a:t>
            </a:r>
          </a:p>
        </p:txBody>
      </p:sp>
    </p:spTree>
    <p:extLst>
      <p:ext uri="{BB962C8B-B14F-4D97-AF65-F5344CB8AC3E}">
        <p14:creationId xmlns:p14="http://schemas.microsoft.com/office/powerpoint/2010/main" val="1246753814"/>
      </p:ext>
    </p:extLst>
  </p:cSld>
  <p:clrMapOvr>
    <a:masterClrMapping/>
  </p:clrMapOvr>
  <mc:AlternateContent xmlns:mc="http://schemas.openxmlformats.org/markup-compatibility/2006">
    <mc:Choice xmlns:p14="http://schemas.microsoft.com/office/powerpoint/2010/main" Requires="p14">
      <p:transition spd="slow" p14:dur="2000" advClick="0" advTm="25000"/>
    </mc:Choice>
    <mc:Fallback>
      <p:transition spd="slow" advClick="0" advTm="2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Updates</a:t>
            </a:r>
            <a:endParaRPr lang="en-US" dirty="0"/>
          </a:p>
        </p:txBody>
      </p:sp>
      <p:sp>
        <p:nvSpPr>
          <p:cNvPr id="3" name="Content Placeholder 2"/>
          <p:cNvSpPr>
            <a:spLocks noGrp="1"/>
          </p:cNvSpPr>
          <p:nvPr>
            <p:ph idx="1"/>
          </p:nvPr>
        </p:nvSpPr>
        <p:spPr/>
        <p:txBody>
          <a:bodyPr/>
          <a:lstStyle/>
          <a:p>
            <a:r>
              <a:rPr lang="en-US" dirty="0" smtClean="0"/>
              <a:t>Ron Thiele, </a:t>
            </a:r>
            <a:r>
              <a:rPr lang="en-US" dirty="0" smtClean="0"/>
              <a:t>Superintendent</a:t>
            </a:r>
            <a:endParaRPr lang="en-US" dirty="0" smtClean="0"/>
          </a:p>
        </p:txBody>
      </p:sp>
    </p:spTree>
    <p:extLst>
      <p:ext uri="{BB962C8B-B14F-4D97-AF65-F5344CB8AC3E}">
        <p14:creationId xmlns:p14="http://schemas.microsoft.com/office/powerpoint/2010/main" val="17448524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Business</a:t>
            </a:r>
            <a:endParaRPr lang="en-US" dirty="0"/>
          </a:p>
        </p:txBody>
      </p:sp>
      <p:sp>
        <p:nvSpPr>
          <p:cNvPr id="3" name="Content Placeholder 2"/>
          <p:cNvSpPr>
            <a:spLocks noGrp="1"/>
          </p:cNvSpPr>
          <p:nvPr>
            <p:ph idx="1"/>
          </p:nvPr>
        </p:nvSpPr>
        <p:spPr>
          <a:xfrm>
            <a:off x="609599" y="1748589"/>
            <a:ext cx="6347714" cy="4571999"/>
          </a:xfrm>
        </p:spPr>
        <p:txBody>
          <a:bodyPr>
            <a:normAutofit/>
          </a:bodyPr>
          <a:lstStyle/>
          <a:p>
            <a:pPr marL="0" indent="0">
              <a:buNone/>
            </a:pPr>
            <a:r>
              <a:rPr lang="en-US" dirty="0" smtClean="0"/>
              <a:t>	</a:t>
            </a:r>
          </a:p>
          <a:p>
            <a:pPr marL="0" indent="0" algn="ctr">
              <a:buNone/>
            </a:pPr>
            <a:endParaRPr lang="en-US" dirty="0"/>
          </a:p>
          <a:p>
            <a:pPr marL="0" indent="0" algn="ctr">
              <a:buNone/>
            </a:pPr>
            <a:endParaRPr lang="en-US" sz="2200" b="1" dirty="0" smtClean="0"/>
          </a:p>
          <a:p>
            <a:pPr marL="0" indent="0" algn="ctr">
              <a:buNone/>
            </a:pPr>
            <a:endParaRPr lang="en-US" sz="2200" b="1" dirty="0"/>
          </a:p>
          <a:p>
            <a:pPr marL="0" indent="0" algn="ctr">
              <a:buNone/>
            </a:pPr>
            <a:endParaRPr lang="en-US" sz="2200" b="1" dirty="0" smtClean="0"/>
          </a:p>
          <a:p>
            <a:pPr marL="0" indent="0" algn="ctr">
              <a:buNone/>
            </a:pPr>
            <a:endParaRPr lang="en-US" sz="2200" b="1" dirty="0"/>
          </a:p>
          <a:p>
            <a:pPr marL="0" indent="0" algn="ctr">
              <a:buNone/>
            </a:pPr>
            <a:r>
              <a:rPr lang="en-US" sz="2200" b="1" dirty="0" smtClean="0"/>
              <a:t>Adjourn</a:t>
            </a:r>
          </a:p>
          <a:p>
            <a:pPr marL="0" indent="0" algn="ctr">
              <a:buNone/>
            </a:pPr>
            <a:r>
              <a:rPr lang="en-US" sz="2200" b="1" dirty="0" smtClean="0"/>
              <a:t>Optional Q &amp; A session</a:t>
            </a:r>
            <a:endParaRPr lang="en-US" sz="2200" b="1" dirty="0"/>
          </a:p>
        </p:txBody>
      </p:sp>
    </p:spTree>
    <p:extLst>
      <p:ext uri="{BB962C8B-B14F-4D97-AF65-F5344CB8AC3E}">
        <p14:creationId xmlns:p14="http://schemas.microsoft.com/office/powerpoint/2010/main" val="4177078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3" y="120073"/>
            <a:ext cx="6347713" cy="1006764"/>
          </a:xfrm>
        </p:spPr>
        <p:txBody>
          <a:bodyPr>
            <a:normAutofit/>
          </a:bodyPr>
          <a:lstStyle/>
          <a:p>
            <a:r>
              <a:rPr lang="en-US" b="1" dirty="0"/>
              <a:t>Questions?</a:t>
            </a:r>
          </a:p>
        </p:txBody>
      </p:sp>
      <p:sp>
        <p:nvSpPr>
          <p:cNvPr id="3" name="Content Placeholder 2"/>
          <p:cNvSpPr>
            <a:spLocks noGrp="1"/>
          </p:cNvSpPr>
          <p:nvPr>
            <p:ph idx="1"/>
          </p:nvPr>
        </p:nvSpPr>
        <p:spPr>
          <a:xfrm>
            <a:off x="120073" y="1047212"/>
            <a:ext cx="8793017" cy="4553828"/>
          </a:xfrm>
        </p:spPr>
        <p:txBody>
          <a:bodyPr>
            <a:noAutofit/>
          </a:bodyPr>
          <a:lstStyle/>
          <a:p>
            <a:r>
              <a:rPr lang="en-US" sz="2000" dirty="0"/>
              <a:t>Elementary Schools</a:t>
            </a:r>
          </a:p>
          <a:p>
            <a:pPr lvl="1"/>
            <a:r>
              <a:rPr lang="en-US" sz="1800" dirty="0"/>
              <a:t>South:  </a:t>
            </a:r>
            <a:r>
              <a:rPr lang="en-US" sz="1800" dirty="0" err="1" smtClean="0"/>
              <a:t>Korista</a:t>
            </a:r>
            <a:r>
              <a:rPr lang="en-US" sz="1800" dirty="0" smtClean="0"/>
              <a:t> Smith-Barney	 </a:t>
            </a:r>
            <a:r>
              <a:rPr lang="en-US" sz="1800" dirty="0" err="1">
                <a:solidFill>
                  <a:schemeClr val="accent1"/>
                </a:solidFill>
              </a:rPr>
              <a:t>vp</a:t>
            </a:r>
            <a:r>
              <a:rPr lang="en-US" sz="1800" dirty="0">
                <a:solidFill>
                  <a:schemeClr val="accent1"/>
                </a:solidFill>
              </a:rPr>
              <a:t>-el-south@ issaquahptsa.org</a:t>
            </a:r>
          </a:p>
          <a:p>
            <a:pPr lvl="2">
              <a:buFont typeface="Wingdings" panose="05000000000000000000" pitchFamily="2" charset="2"/>
              <a:buChar char="v"/>
            </a:pPr>
            <a:r>
              <a:rPr lang="en-US" sz="1800" dirty="0"/>
              <a:t>Apollo, Briarwood, Maple Hills, Newcastle</a:t>
            </a:r>
          </a:p>
          <a:p>
            <a:pPr lvl="1"/>
            <a:r>
              <a:rPr lang="en-US" sz="1800" dirty="0"/>
              <a:t>Central: </a:t>
            </a:r>
            <a:r>
              <a:rPr lang="en-US" sz="1800" dirty="0" smtClean="0"/>
              <a:t>Wendy Shah			 </a:t>
            </a:r>
            <a:r>
              <a:rPr lang="en-US" sz="1800" dirty="0" err="1">
                <a:solidFill>
                  <a:schemeClr val="accent1"/>
                </a:solidFill>
              </a:rPr>
              <a:t>vp</a:t>
            </a:r>
            <a:r>
              <a:rPr lang="en-US" sz="1800" dirty="0">
                <a:solidFill>
                  <a:schemeClr val="accent1"/>
                </a:solidFill>
              </a:rPr>
              <a:t>-el-central@ issaquahptsa.org</a:t>
            </a:r>
          </a:p>
          <a:p>
            <a:pPr lvl="2">
              <a:buFont typeface="Wingdings" panose="05000000000000000000" pitchFamily="2" charset="2"/>
              <a:buChar char="v"/>
            </a:pPr>
            <a:r>
              <a:rPr lang="en-US" sz="1800" dirty="0"/>
              <a:t>Clark, Cougar Ridge, Grand Ridge, IVE, Sunset </a:t>
            </a:r>
          </a:p>
          <a:p>
            <a:pPr lvl="1"/>
            <a:r>
              <a:rPr lang="en-US" sz="1800" dirty="0"/>
              <a:t>North:  </a:t>
            </a:r>
            <a:r>
              <a:rPr lang="en-US" sz="1800" dirty="0" smtClean="0"/>
              <a:t>Ina </a:t>
            </a:r>
            <a:r>
              <a:rPr lang="en-US" sz="1800" dirty="0" err="1" smtClean="0"/>
              <a:t>Ghangurde</a:t>
            </a:r>
            <a:r>
              <a:rPr lang="en-US" sz="1800" dirty="0" smtClean="0"/>
              <a:t>	</a:t>
            </a:r>
            <a:r>
              <a:rPr lang="en-US" sz="1800" dirty="0"/>
              <a:t>	</a:t>
            </a:r>
            <a:r>
              <a:rPr lang="en-US" sz="1800" dirty="0" smtClean="0"/>
              <a:t>	 </a:t>
            </a:r>
            <a:r>
              <a:rPr lang="en-US" sz="1800" dirty="0" err="1">
                <a:solidFill>
                  <a:schemeClr val="accent1"/>
                </a:solidFill>
              </a:rPr>
              <a:t>vp</a:t>
            </a:r>
            <a:r>
              <a:rPr lang="en-US" sz="1800" dirty="0">
                <a:solidFill>
                  <a:schemeClr val="accent1"/>
                </a:solidFill>
              </a:rPr>
              <a:t>-el-north@ issaquahptsa.org</a:t>
            </a:r>
          </a:p>
          <a:p>
            <a:pPr lvl="2">
              <a:buFont typeface="Wingdings" panose="05000000000000000000" pitchFamily="2" charset="2"/>
              <a:buChar char="v"/>
            </a:pPr>
            <a:r>
              <a:rPr lang="en-US" sz="1800" dirty="0"/>
              <a:t>Cascade Ridge, Challenger, Creekside, Discovery, </a:t>
            </a:r>
            <a:br>
              <a:rPr lang="en-US" sz="1800" dirty="0"/>
            </a:br>
            <a:r>
              <a:rPr lang="en-US" sz="1800" dirty="0"/>
              <a:t>Endeavour, Sunny Hills</a:t>
            </a:r>
          </a:p>
          <a:p>
            <a:endParaRPr lang="en-US" dirty="0"/>
          </a:p>
          <a:p>
            <a:r>
              <a:rPr lang="en-US" dirty="0"/>
              <a:t>Middle Schools:  </a:t>
            </a:r>
            <a:r>
              <a:rPr lang="en-US" dirty="0" err="1" smtClean="0"/>
              <a:t>Laila</a:t>
            </a:r>
            <a:r>
              <a:rPr lang="en-US" dirty="0" smtClean="0"/>
              <a:t> Collins </a:t>
            </a:r>
            <a:r>
              <a:rPr lang="en-US" dirty="0"/>
              <a:t>	</a:t>
            </a:r>
            <a:r>
              <a:rPr lang="en-US" dirty="0" smtClean="0"/>
              <a:t>	</a:t>
            </a:r>
            <a:r>
              <a:rPr lang="en-US" dirty="0" err="1" smtClean="0">
                <a:solidFill>
                  <a:schemeClr val="accent1"/>
                </a:solidFill>
              </a:rPr>
              <a:t>vp</a:t>
            </a:r>
            <a:r>
              <a:rPr lang="en-US" dirty="0" err="1">
                <a:solidFill>
                  <a:schemeClr val="accent1"/>
                </a:solidFill>
              </a:rPr>
              <a:t>-middle</a:t>
            </a:r>
            <a:r>
              <a:rPr lang="en-US" dirty="0" err="1" smtClean="0">
                <a:solidFill>
                  <a:schemeClr val="accent1"/>
                </a:solidFill>
              </a:rPr>
              <a:t>@issaquahptsa.org</a:t>
            </a:r>
            <a:r>
              <a:rPr lang="en-US" dirty="0" smtClean="0">
                <a:solidFill>
                  <a:srgbClr val="4F81BD"/>
                </a:solidFill>
              </a:rPr>
              <a:t> </a:t>
            </a:r>
            <a:r>
              <a:rPr lang="en-US" dirty="0"/>
              <a:t>	</a:t>
            </a:r>
          </a:p>
          <a:p>
            <a:r>
              <a:rPr lang="en-US" dirty="0"/>
              <a:t>High Schools:  Ina </a:t>
            </a:r>
            <a:r>
              <a:rPr lang="en-US" dirty="0" err="1"/>
              <a:t>Ghangurde</a:t>
            </a:r>
            <a:r>
              <a:rPr lang="en-US" dirty="0"/>
              <a:t>	</a:t>
            </a:r>
            <a:r>
              <a:rPr lang="en-US" dirty="0" smtClean="0"/>
              <a:t>	</a:t>
            </a:r>
            <a:r>
              <a:rPr lang="en-US" dirty="0" err="1" smtClean="0">
                <a:solidFill>
                  <a:schemeClr val="accent1"/>
                </a:solidFill>
              </a:rPr>
              <a:t>vp</a:t>
            </a:r>
            <a:r>
              <a:rPr lang="en-US" dirty="0" err="1">
                <a:solidFill>
                  <a:schemeClr val="accent1"/>
                </a:solidFill>
              </a:rPr>
              <a:t>-high</a:t>
            </a:r>
            <a:r>
              <a:rPr lang="en-US" dirty="0" err="1" smtClean="0">
                <a:solidFill>
                  <a:schemeClr val="accent1"/>
                </a:solidFill>
              </a:rPr>
              <a:t>@issaquahptsa.org</a:t>
            </a:r>
            <a:endParaRPr lang="en-US" dirty="0">
              <a:solidFill>
                <a:schemeClr val="accent1"/>
              </a:solidFill>
            </a:endParaRPr>
          </a:p>
          <a:p>
            <a:pPr marL="0" indent="0" algn="ctr">
              <a:buNone/>
            </a:pPr>
            <a:endParaRPr lang="en-US" dirty="0"/>
          </a:p>
          <a:p>
            <a:endParaRPr lang="en-US" dirty="0"/>
          </a:p>
        </p:txBody>
      </p:sp>
    </p:spTree>
    <p:extLst>
      <p:ext uri="{BB962C8B-B14F-4D97-AF65-F5344CB8AC3E}">
        <p14:creationId xmlns:p14="http://schemas.microsoft.com/office/powerpoint/2010/main" val="32032759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30" y="155880"/>
            <a:ext cx="6347713" cy="869356"/>
          </a:xfrm>
        </p:spPr>
        <p:txBody>
          <a:bodyPr/>
          <a:lstStyle/>
          <a:p>
            <a:r>
              <a:rPr lang="en-US" b="1" dirty="0"/>
              <a:t>Additional Contacts</a:t>
            </a:r>
          </a:p>
        </p:txBody>
      </p:sp>
      <p:sp>
        <p:nvSpPr>
          <p:cNvPr id="3" name="Content Placeholder 2"/>
          <p:cNvSpPr>
            <a:spLocks noGrp="1"/>
          </p:cNvSpPr>
          <p:nvPr>
            <p:ph idx="1"/>
          </p:nvPr>
        </p:nvSpPr>
        <p:spPr>
          <a:xfrm>
            <a:off x="0" y="1145760"/>
            <a:ext cx="8229600" cy="5075157"/>
          </a:xfrm>
        </p:spPr>
        <p:txBody>
          <a:bodyPr>
            <a:noAutofit/>
          </a:bodyPr>
          <a:lstStyle/>
          <a:p>
            <a:r>
              <a:rPr lang="en-US" sz="1600" b="1" dirty="0"/>
              <a:t>Issaquah PTSA Council</a:t>
            </a:r>
          </a:p>
          <a:p>
            <a:pPr lvl="1"/>
            <a:r>
              <a:rPr lang="en-US" dirty="0"/>
              <a:t>Council </a:t>
            </a:r>
            <a:r>
              <a:rPr lang="en-US" dirty="0" smtClean="0"/>
              <a:t>Presidents			</a:t>
            </a:r>
            <a:r>
              <a:rPr lang="en-US" dirty="0"/>
              <a:t>		</a:t>
            </a:r>
            <a:r>
              <a:rPr lang="en-US" dirty="0">
                <a:solidFill>
                  <a:schemeClr val="accent1"/>
                </a:solidFill>
                <a:hlinkClick r:id="rId2"/>
              </a:rPr>
              <a:t>President@</a:t>
            </a:r>
            <a:r>
              <a:rPr lang="en-US" dirty="0" smtClean="0">
                <a:solidFill>
                  <a:schemeClr val="accent1"/>
                </a:solidFill>
                <a:hlinkClick r:id="rId2"/>
              </a:rPr>
              <a:t>Issaquahptsa.org</a:t>
            </a:r>
            <a:endParaRPr lang="en-US" dirty="0" smtClean="0">
              <a:solidFill>
                <a:schemeClr val="accent1"/>
              </a:solidFill>
            </a:endParaRPr>
          </a:p>
          <a:p>
            <a:pPr lvl="2"/>
            <a:r>
              <a:rPr lang="en-US" dirty="0" smtClean="0">
                <a:solidFill>
                  <a:srgbClr val="000000"/>
                </a:solidFill>
              </a:rPr>
              <a:t>Becky Gordon &amp; Leslie </a:t>
            </a:r>
            <a:r>
              <a:rPr lang="en-US" dirty="0" err="1" smtClean="0">
                <a:solidFill>
                  <a:srgbClr val="000000"/>
                </a:solidFill>
              </a:rPr>
              <a:t>Kahler</a:t>
            </a:r>
            <a:endParaRPr lang="en-US" dirty="0">
              <a:solidFill>
                <a:srgbClr val="000000"/>
              </a:solidFill>
            </a:endParaRPr>
          </a:p>
          <a:p>
            <a:pPr lvl="1"/>
            <a:r>
              <a:rPr lang="en-US" dirty="0" smtClean="0"/>
              <a:t>Secretary:  Erin Thacker				</a:t>
            </a:r>
            <a:r>
              <a:rPr lang="en-US" dirty="0" smtClean="0">
                <a:hlinkClick r:id="rId3"/>
              </a:rPr>
              <a:t>Secretary@issaquahPTSA.org</a:t>
            </a:r>
            <a:endParaRPr lang="en-US" dirty="0" smtClean="0"/>
          </a:p>
          <a:p>
            <a:pPr lvl="1"/>
            <a:r>
              <a:rPr lang="en-US" dirty="0" smtClean="0"/>
              <a:t>Treasurer</a:t>
            </a:r>
            <a:r>
              <a:rPr lang="en-US" dirty="0"/>
              <a:t>: </a:t>
            </a:r>
            <a:r>
              <a:rPr lang="en-US" dirty="0" smtClean="0"/>
              <a:t>Erin Eaton</a:t>
            </a:r>
            <a:r>
              <a:rPr lang="en-US" dirty="0"/>
              <a:t>			  	</a:t>
            </a:r>
            <a:r>
              <a:rPr lang="en-US" dirty="0" smtClean="0"/>
              <a:t>	</a:t>
            </a:r>
            <a:r>
              <a:rPr lang="en-US" dirty="0" smtClean="0">
                <a:hlinkClick r:id="rId4"/>
              </a:rPr>
              <a:t>Treasurer@issaquahptsa.org</a:t>
            </a:r>
            <a:endParaRPr lang="en-US" dirty="0"/>
          </a:p>
          <a:p>
            <a:pPr lvl="1"/>
            <a:r>
              <a:rPr lang="en-US" dirty="0"/>
              <a:t>Membership:  </a:t>
            </a:r>
            <a:r>
              <a:rPr lang="en-US" dirty="0" smtClean="0"/>
              <a:t>Open</a:t>
            </a:r>
            <a:r>
              <a:rPr lang="en-US" dirty="0"/>
              <a:t>		  		</a:t>
            </a:r>
            <a:r>
              <a:rPr lang="en-US" dirty="0" smtClean="0"/>
              <a:t>	</a:t>
            </a:r>
            <a:r>
              <a:rPr lang="en-US" dirty="0" smtClean="0">
                <a:hlinkClick r:id="rId5"/>
              </a:rPr>
              <a:t>Membership@issaquahptsa.org</a:t>
            </a:r>
            <a:endParaRPr lang="en-US" dirty="0"/>
          </a:p>
          <a:p>
            <a:pPr lvl="1"/>
            <a:endParaRPr lang="en-US" dirty="0"/>
          </a:p>
          <a:p>
            <a:r>
              <a:rPr lang="en-US" sz="1600" b="1" dirty="0"/>
              <a:t>Washington State PTA</a:t>
            </a:r>
          </a:p>
          <a:p>
            <a:pPr lvl="1"/>
            <a:r>
              <a:rPr lang="en-US" dirty="0"/>
              <a:t>Region 2 </a:t>
            </a:r>
            <a:r>
              <a:rPr lang="en-US" dirty="0" smtClean="0"/>
              <a:t>Director: </a:t>
            </a:r>
            <a:r>
              <a:rPr lang="en-US" dirty="0" err="1" smtClean="0"/>
              <a:t>Mindi</a:t>
            </a:r>
            <a:r>
              <a:rPr lang="en-US" dirty="0" smtClean="0"/>
              <a:t> </a:t>
            </a:r>
            <a:r>
              <a:rPr lang="en-US" dirty="0" err="1" smtClean="0"/>
              <a:t>Lincicome</a:t>
            </a:r>
            <a:r>
              <a:rPr lang="en-US" dirty="0"/>
              <a:t>	</a:t>
            </a:r>
            <a:r>
              <a:rPr lang="en-US" dirty="0" smtClean="0"/>
              <a:t>	</a:t>
            </a:r>
            <a:r>
              <a:rPr lang="en-US" dirty="0" smtClean="0">
                <a:hlinkClick r:id="rId6"/>
              </a:rPr>
              <a:t>PTAreg2</a:t>
            </a:r>
            <a:r>
              <a:rPr lang="en-US" dirty="0">
                <a:hlinkClick r:id="rId6"/>
              </a:rPr>
              <a:t>@WAstatePTA.org</a:t>
            </a:r>
            <a:endParaRPr lang="en-US" dirty="0"/>
          </a:p>
          <a:p>
            <a:pPr lvl="1"/>
            <a:r>
              <a:rPr lang="en-US" dirty="0"/>
              <a:t>Area B Director: Jane </a:t>
            </a:r>
            <a:r>
              <a:rPr lang="en-US" dirty="0" err="1"/>
              <a:t>Dulski</a:t>
            </a:r>
            <a:r>
              <a:rPr lang="en-US" dirty="0"/>
              <a:t>			</a:t>
            </a:r>
            <a:r>
              <a:rPr lang="en-US" dirty="0">
                <a:hlinkClick r:id="rId7"/>
              </a:rPr>
              <a:t>AreaBvp@WAstatePTA.org</a:t>
            </a:r>
            <a:endParaRPr lang="en-US" dirty="0"/>
          </a:p>
          <a:p>
            <a:pPr lvl="1"/>
            <a:r>
              <a:rPr lang="en-US" dirty="0"/>
              <a:t>President:  </a:t>
            </a:r>
            <a:r>
              <a:rPr lang="en-US" dirty="0" smtClean="0"/>
              <a:t>Michelle </a:t>
            </a:r>
            <a:r>
              <a:rPr lang="en-US" dirty="0" err="1" smtClean="0"/>
              <a:t>Nims</a:t>
            </a:r>
            <a:r>
              <a:rPr lang="en-US" dirty="0"/>
              <a:t>				</a:t>
            </a:r>
            <a:r>
              <a:rPr lang="en-US" dirty="0">
                <a:hlinkClick r:id="rId8"/>
              </a:rPr>
              <a:t>PTApres@WAstatePTA.org</a:t>
            </a:r>
            <a:endParaRPr lang="en-US" dirty="0"/>
          </a:p>
          <a:p>
            <a:pPr lvl="1"/>
            <a:r>
              <a:rPr lang="en-US" dirty="0"/>
              <a:t>Executive Director:  Kathryn Hobbs 		</a:t>
            </a:r>
            <a:r>
              <a:rPr lang="en-US" dirty="0">
                <a:hlinkClick r:id="rId9"/>
              </a:rPr>
              <a:t>khobbs@WAstatePTA.org</a:t>
            </a:r>
            <a:endParaRPr lang="en-US" dirty="0"/>
          </a:p>
          <a:p>
            <a:pPr lvl="1"/>
            <a:r>
              <a:rPr lang="en-US" dirty="0"/>
              <a:t>Staff: Amanda Starr-Smith				</a:t>
            </a:r>
            <a:r>
              <a:rPr lang="en-US" dirty="0">
                <a:hlinkClick r:id="rId10"/>
              </a:rPr>
              <a:t>Support@WAstatePTA.org</a:t>
            </a:r>
            <a:r>
              <a:rPr lang="en-US" dirty="0"/>
              <a:t/>
            </a:r>
            <a:br>
              <a:rPr lang="en-US" dirty="0"/>
            </a:br>
            <a:r>
              <a:rPr lang="en-US" dirty="0"/>
              <a:t>         </a:t>
            </a:r>
            <a:r>
              <a:rPr lang="en-US" sz="1600" dirty="0" err="1"/>
              <a:t>Tatia</a:t>
            </a:r>
            <a:r>
              <a:rPr lang="en-US" sz="1600" dirty="0"/>
              <a:t> </a:t>
            </a:r>
            <a:r>
              <a:rPr lang="en-US" sz="1600" dirty="0" err="1"/>
              <a:t>Vasbinder</a:t>
            </a:r>
            <a:endParaRPr lang="en-US" sz="1600" dirty="0"/>
          </a:p>
        </p:txBody>
      </p:sp>
    </p:spTree>
    <p:extLst>
      <p:ext uri="{BB962C8B-B14F-4D97-AF65-F5344CB8AC3E}">
        <p14:creationId xmlns:p14="http://schemas.microsoft.com/office/powerpoint/2010/main" val="3522445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8570" y="1887780"/>
            <a:ext cx="5988081" cy="2940893"/>
          </a:xfrm>
        </p:spPr>
        <p:txBody>
          <a:bodyPr>
            <a:normAutofit/>
          </a:bodyPr>
          <a:lstStyle/>
          <a:p>
            <a:pPr marL="0" indent="0" algn="ctr">
              <a:buNone/>
            </a:pPr>
            <a:r>
              <a:rPr lang="en-US" sz="2400" b="1" dirty="0">
                <a:solidFill>
                  <a:schemeClr val="accent1">
                    <a:lumMod val="75000"/>
                  </a:schemeClr>
                </a:solidFill>
              </a:rPr>
              <a:t>The Issaquah PTSA Council is Here to </a:t>
            </a:r>
            <a:r>
              <a:rPr lang="en-US" sz="2400" b="1" i="1" u="sng" dirty="0">
                <a:solidFill>
                  <a:schemeClr val="accent1">
                    <a:lumMod val="75000"/>
                  </a:schemeClr>
                </a:solidFill>
              </a:rPr>
              <a:t>Support</a:t>
            </a:r>
            <a:r>
              <a:rPr lang="en-US" sz="2400" b="1" dirty="0">
                <a:solidFill>
                  <a:schemeClr val="accent1">
                    <a:lumMod val="75000"/>
                  </a:schemeClr>
                </a:solidFill>
              </a:rPr>
              <a:t> You in Everything You Do </a:t>
            </a:r>
          </a:p>
          <a:p>
            <a:pPr marL="0" indent="0" algn="ctr">
              <a:buNone/>
            </a:pPr>
            <a:endParaRPr lang="en-US" b="1" dirty="0"/>
          </a:p>
          <a:p>
            <a:pPr marL="0" indent="0" algn="ctr">
              <a:buNone/>
            </a:pPr>
            <a:endParaRPr lang="en-US" b="1" dirty="0"/>
          </a:p>
          <a:p>
            <a:pPr marL="0" indent="0" algn="ctr">
              <a:buNone/>
            </a:pPr>
            <a:r>
              <a:rPr lang="en-US" b="1" i="1" dirty="0"/>
              <a:t>Thank You for Your Service to the Families and Students in the Issaquah School District!</a:t>
            </a:r>
          </a:p>
          <a:p>
            <a:pPr marL="0" indent="0" algn="ctr">
              <a:buNone/>
            </a:pPr>
            <a:r>
              <a:rPr lang="en-US" dirty="0"/>
              <a:t> </a:t>
            </a:r>
          </a:p>
        </p:txBody>
      </p:sp>
    </p:spTree>
    <p:extLst>
      <p:ext uri="{BB962C8B-B14F-4D97-AF65-F5344CB8AC3E}">
        <p14:creationId xmlns:p14="http://schemas.microsoft.com/office/powerpoint/2010/main" val="1456207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President’s Report</a:t>
            </a:r>
            <a:br>
              <a:rPr lang="en-US" dirty="0" smtClean="0"/>
            </a:br>
            <a:r>
              <a:rPr lang="en-US" sz="2800" dirty="0" smtClean="0">
                <a:solidFill>
                  <a:srgbClr val="000000"/>
                </a:solidFill>
              </a:rPr>
              <a:t>Becky Gordon &amp; Leslie </a:t>
            </a:r>
            <a:r>
              <a:rPr lang="en-US" sz="2800" dirty="0" err="1" smtClean="0">
                <a:solidFill>
                  <a:srgbClr val="000000"/>
                </a:solidFill>
              </a:rPr>
              <a:t>Kahler</a:t>
            </a:r>
            <a:endParaRPr lang="en-US" dirty="0"/>
          </a:p>
        </p:txBody>
      </p:sp>
      <p:sp>
        <p:nvSpPr>
          <p:cNvPr id="3" name="Content Placeholder 2"/>
          <p:cNvSpPr>
            <a:spLocks noGrp="1"/>
          </p:cNvSpPr>
          <p:nvPr>
            <p:ph idx="1"/>
          </p:nvPr>
        </p:nvSpPr>
        <p:spPr>
          <a:xfrm>
            <a:off x="609599" y="1735527"/>
            <a:ext cx="7410140" cy="4965075"/>
          </a:xfrm>
        </p:spPr>
        <p:txBody>
          <a:bodyPr>
            <a:normAutofit lnSpcReduction="10000"/>
          </a:bodyPr>
          <a:lstStyle/>
          <a:p>
            <a:r>
              <a:rPr lang="en-US" dirty="0" smtClean="0"/>
              <a:t>Thank you</a:t>
            </a:r>
            <a:r>
              <a:rPr lang="en-US" dirty="0" smtClean="0"/>
              <a:t>!</a:t>
            </a:r>
          </a:p>
          <a:p>
            <a:pPr lvl="1"/>
            <a:r>
              <a:rPr lang="en-US" dirty="0" smtClean="0"/>
              <a:t>Awards Committee:  Heidi </a:t>
            </a:r>
            <a:r>
              <a:rPr lang="en-US" dirty="0" err="1" smtClean="0"/>
              <a:t>Fuhs</a:t>
            </a:r>
            <a:r>
              <a:rPr lang="en-US" dirty="0" smtClean="0"/>
              <a:t>, Cindy </a:t>
            </a:r>
            <a:r>
              <a:rPr lang="en-US" dirty="0" err="1" smtClean="0"/>
              <a:t>Kelm</a:t>
            </a:r>
            <a:r>
              <a:rPr lang="en-US" dirty="0" smtClean="0"/>
              <a:t>, &amp; </a:t>
            </a:r>
            <a:r>
              <a:rPr lang="en-US" dirty="0" err="1" smtClean="0"/>
              <a:t>Korista</a:t>
            </a:r>
            <a:r>
              <a:rPr lang="en-US" dirty="0" smtClean="0"/>
              <a:t> Smith-Barney</a:t>
            </a:r>
          </a:p>
          <a:p>
            <a:pPr lvl="1"/>
            <a:r>
              <a:rPr lang="en-US" dirty="0" smtClean="0"/>
              <a:t>Awards Reception:  </a:t>
            </a:r>
            <a:r>
              <a:rPr lang="en-US" dirty="0" err="1" smtClean="0"/>
              <a:t>Laurelle</a:t>
            </a:r>
            <a:r>
              <a:rPr lang="en-US" dirty="0" smtClean="0"/>
              <a:t> Graves &amp; Leah Gibson</a:t>
            </a:r>
          </a:p>
          <a:p>
            <a:r>
              <a:rPr lang="en-US" dirty="0" smtClean="0"/>
              <a:t>Becky will attend the May Membership Meeting</a:t>
            </a:r>
          </a:p>
          <a:p>
            <a:r>
              <a:rPr lang="en-US" dirty="0" smtClean="0"/>
              <a:t>Welcome:  Kristen Slocum co-chair of Outreach with Kim Weiss</a:t>
            </a:r>
          </a:p>
          <a:p>
            <a:r>
              <a:rPr lang="en-US" dirty="0" smtClean="0"/>
              <a:t>June 7</a:t>
            </a:r>
            <a:r>
              <a:rPr lang="en-US" baseline="30000" dirty="0" smtClean="0"/>
              <a:t>th</a:t>
            </a:r>
            <a:r>
              <a:rPr lang="en-US" dirty="0" smtClean="0"/>
              <a:t> Official Training:  Managing your Non-Profit</a:t>
            </a:r>
          </a:p>
          <a:p>
            <a:pPr lvl="1"/>
            <a:r>
              <a:rPr lang="en-US" dirty="0" smtClean="0"/>
              <a:t>Bring your elected and appointed board members</a:t>
            </a:r>
          </a:p>
          <a:p>
            <a:r>
              <a:rPr lang="en-US" dirty="0" smtClean="0"/>
              <a:t>Council Survey will be sent by email soon </a:t>
            </a:r>
          </a:p>
          <a:p>
            <a:r>
              <a:rPr lang="en-US" dirty="0" smtClean="0"/>
              <a:t>WSPTA Convention </a:t>
            </a:r>
          </a:p>
          <a:p>
            <a:pPr lvl="1"/>
            <a:r>
              <a:rPr lang="en-US" dirty="0" smtClean="0"/>
              <a:t>May 18-20 </a:t>
            </a:r>
          </a:p>
          <a:p>
            <a:pPr lvl="1"/>
            <a:r>
              <a:rPr lang="en-US" dirty="0" smtClean="0"/>
              <a:t>The Hilton in Vancouver, WA</a:t>
            </a:r>
            <a:endParaRPr lang="en-US" dirty="0"/>
          </a:p>
          <a:p>
            <a:r>
              <a:rPr lang="en-US" dirty="0" smtClean="0"/>
              <a:t>Grand Ridge is in need of volunteers for their Auction on May 5th</a:t>
            </a:r>
          </a:p>
          <a:p>
            <a:endParaRPr lang="en-US" sz="1400" dirty="0" smtClean="0"/>
          </a:p>
          <a:p>
            <a:r>
              <a:rPr lang="en-US" sz="1400" dirty="0" smtClean="0"/>
              <a:t>New </a:t>
            </a:r>
            <a:r>
              <a:rPr lang="en-US" sz="1400" dirty="0" smtClean="0"/>
              <a:t>password to the Leadership </a:t>
            </a:r>
            <a:r>
              <a:rPr lang="en-US" sz="1400" dirty="0" smtClean="0"/>
              <a:t>Guide</a:t>
            </a:r>
            <a:r>
              <a:rPr lang="en-US" sz="1400" dirty="0"/>
              <a:t> </a:t>
            </a:r>
            <a:r>
              <a:rPr lang="en-US" sz="1400" dirty="0" smtClean="0"/>
              <a:t> </a:t>
            </a:r>
            <a:r>
              <a:rPr lang="en-US" sz="1400" dirty="0" smtClean="0"/>
              <a:t>Username</a:t>
            </a:r>
            <a:r>
              <a:rPr lang="en-US" sz="1400" dirty="0" smtClean="0"/>
              <a:t>:  Every Password:  Child</a:t>
            </a:r>
          </a:p>
          <a:p>
            <a:endParaRPr lang="en-US" dirty="0" smtClean="0"/>
          </a:p>
          <a:p>
            <a:endParaRPr lang="en-US" dirty="0"/>
          </a:p>
        </p:txBody>
      </p:sp>
    </p:spTree>
    <p:extLst>
      <p:ext uri="{BB962C8B-B14F-4D97-AF65-F5344CB8AC3E}">
        <p14:creationId xmlns:p14="http://schemas.microsoft.com/office/powerpoint/2010/main" val="1475630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Council Positions</a:t>
            </a:r>
            <a:endParaRPr lang="en-US" dirty="0"/>
          </a:p>
        </p:txBody>
      </p:sp>
      <p:sp>
        <p:nvSpPr>
          <p:cNvPr id="3" name="Content Placeholder 2"/>
          <p:cNvSpPr>
            <a:spLocks noGrp="1"/>
          </p:cNvSpPr>
          <p:nvPr>
            <p:ph idx="1"/>
          </p:nvPr>
        </p:nvSpPr>
        <p:spPr/>
        <p:txBody>
          <a:bodyPr/>
          <a:lstStyle/>
          <a:p>
            <a:r>
              <a:rPr lang="en-US" dirty="0" smtClean="0"/>
              <a:t>Advocacy</a:t>
            </a:r>
            <a:endParaRPr lang="en-US" dirty="0" smtClean="0"/>
          </a:p>
        </p:txBody>
      </p:sp>
    </p:spTree>
    <p:extLst>
      <p:ext uri="{BB962C8B-B14F-4D97-AF65-F5344CB8AC3E}">
        <p14:creationId xmlns:p14="http://schemas.microsoft.com/office/powerpoint/2010/main" val="57888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184275"/>
          </a:xfrm>
        </p:spPr>
        <p:txBody>
          <a:bodyPr>
            <a:normAutofit fontScale="90000"/>
          </a:bodyPr>
          <a:lstStyle/>
          <a:p>
            <a:r>
              <a:rPr lang="en-US" dirty="0" smtClean="0">
                <a:solidFill>
                  <a:schemeClr val="accent6"/>
                </a:solidFill>
              </a:rPr>
              <a:t>Consent</a:t>
            </a:r>
            <a:r>
              <a:rPr lang="en-US" sz="3200" dirty="0" smtClean="0">
                <a:solidFill>
                  <a:schemeClr val="accent6"/>
                </a:solidFill>
              </a:rPr>
              <a:t> Agenda</a:t>
            </a:r>
            <a:br>
              <a:rPr lang="en-US" sz="3200" dirty="0" smtClean="0">
                <a:solidFill>
                  <a:schemeClr val="accent6"/>
                </a:solidFill>
              </a:rPr>
            </a:br>
            <a:r>
              <a:rPr lang="en-US" sz="2000" dirty="0" smtClean="0">
                <a:solidFill>
                  <a:schemeClr val="tx1"/>
                </a:solidFill>
              </a:rPr>
              <a:t>I move we accept the consent agenda as presented</a:t>
            </a:r>
            <a:br>
              <a:rPr lang="en-US" sz="2000" dirty="0" smtClean="0">
                <a:solidFill>
                  <a:schemeClr val="tx1"/>
                </a:solidFill>
              </a:rPr>
            </a:br>
            <a:r>
              <a:rPr lang="en-US" sz="2000" dirty="0" smtClean="0">
                <a:solidFill>
                  <a:schemeClr val="tx1"/>
                </a:solidFill>
              </a:rPr>
              <a:t>(items can be removed for discussion or amended)</a:t>
            </a:r>
            <a:endParaRPr lang="en-US" sz="2000" dirty="0">
              <a:solidFill>
                <a:schemeClr val="accent6"/>
              </a:solidFill>
            </a:endParaRPr>
          </a:p>
        </p:txBody>
      </p:sp>
      <p:sp>
        <p:nvSpPr>
          <p:cNvPr id="3" name="Content Placeholder 2"/>
          <p:cNvSpPr>
            <a:spLocks noGrp="1"/>
          </p:cNvSpPr>
          <p:nvPr>
            <p:ph idx="1"/>
          </p:nvPr>
        </p:nvSpPr>
        <p:spPr>
          <a:xfrm>
            <a:off x="609598" y="2224089"/>
            <a:ext cx="6347714" cy="4046536"/>
          </a:xfrm>
        </p:spPr>
        <p:txBody>
          <a:bodyPr/>
          <a:lstStyle/>
          <a:p>
            <a:r>
              <a:rPr lang="en-US" dirty="0" smtClean="0"/>
              <a:t>March</a:t>
            </a:r>
            <a:r>
              <a:rPr lang="en-US" dirty="0" smtClean="0"/>
              <a:t> </a:t>
            </a:r>
            <a:r>
              <a:rPr lang="en-US" dirty="0" smtClean="0"/>
              <a:t>8, 2018 Membership Meeting Minutes</a:t>
            </a:r>
            <a:endParaRPr lang="en-US" dirty="0"/>
          </a:p>
          <a:p>
            <a:r>
              <a:rPr lang="en-US" dirty="0" smtClean="0"/>
              <a:t>March</a:t>
            </a:r>
            <a:r>
              <a:rPr lang="en-US" dirty="0" smtClean="0"/>
              <a:t> </a:t>
            </a:r>
            <a:r>
              <a:rPr lang="en-US" dirty="0" smtClean="0"/>
              <a:t>2018 Treasurer’s Report </a:t>
            </a:r>
          </a:p>
          <a:p>
            <a:endParaRPr lang="en-US" dirty="0"/>
          </a:p>
          <a:p>
            <a:r>
              <a:rPr lang="en-US" dirty="0" smtClean="0"/>
              <a:t>No claims were filed on our insurance policy during this period</a:t>
            </a:r>
            <a:endParaRPr lang="en-US" dirty="0" smtClean="0">
              <a:solidFill>
                <a:schemeClr val="accent6"/>
              </a:solidFill>
            </a:endParaRPr>
          </a:p>
          <a:p>
            <a:pPr marL="0" indent="0" algn="ctr">
              <a:buNone/>
            </a:pPr>
            <a:r>
              <a:rPr lang="en-US" dirty="0" smtClean="0">
                <a:solidFill>
                  <a:schemeClr val="accent6"/>
                </a:solidFill>
              </a:rPr>
              <a:t>All documents are posted on the Meeting Documents page</a:t>
            </a:r>
            <a:endParaRPr lang="en-US" dirty="0">
              <a:solidFill>
                <a:schemeClr val="accent6"/>
              </a:solidFill>
            </a:endParaRPr>
          </a:p>
        </p:txBody>
      </p:sp>
    </p:spTree>
    <p:extLst>
      <p:ext uri="{BB962C8B-B14F-4D97-AF65-F5344CB8AC3E}">
        <p14:creationId xmlns:p14="http://schemas.microsoft.com/office/powerpoint/2010/main" val="1913531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Secretary @</a:t>
            </a:r>
            <a:r>
              <a:rPr lang="en-US" dirty="0" err="1" smtClean="0"/>
              <a:t>issaquahptsa.org</a:t>
            </a:r>
            <a:r>
              <a:rPr lang="en-US" dirty="0" smtClean="0"/>
              <a:t/>
            </a:r>
            <a:br>
              <a:rPr lang="en-US" dirty="0" smtClean="0"/>
            </a:br>
            <a:r>
              <a:rPr lang="en-US" sz="2800" dirty="0" smtClean="0">
                <a:solidFill>
                  <a:schemeClr val="tx1"/>
                </a:solidFill>
              </a:rPr>
              <a:t>Erin Thacker</a:t>
            </a:r>
            <a:endParaRPr lang="en-US" dirty="0"/>
          </a:p>
        </p:txBody>
      </p:sp>
      <p:sp>
        <p:nvSpPr>
          <p:cNvPr id="3" name="Content Placeholder 2"/>
          <p:cNvSpPr>
            <a:spLocks noGrp="1"/>
          </p:cNvSpPr>
          <p:nvPr>
            <p:ph idx="1"/>
          </p:nvPr>
        </p:nvSpPr>
        <p:spPr/>
        <p:txBody>
          <a:bodyPr/>
          <a:lstStyle/>
          <a:p>
            <a:r>
              <a:rPr lang="en-US" dirty="0" smtClean="0"/>
              <a:t>No Report</a:t>
            </a:r>
            <a:endParaRPr lang="en-US" dirty="0"/>
          </a:p>
        </p:txBody>
      </p:sp>
    </p:spTree>
    <p:extLst>
      <p:ext uri="{BB962C8B-B14F-4D97-AF65-F5344CB8AC3E}">
        <p14:creationId xmlns:p14="http://schemas.microsoft.com/office/powerpoint/2010/main" val="1349422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Treasurer @</a:t>
            </a:r>
            <a:r>
              <a:rPr lang="en-US" dirty="0" err="1" smtClean="0"/>
              <a:t>issaquahptsa.org</a:t>
            </a:r>
            <a:r>
              <a:rPr lang="en-US" dirty="0" smtClean="0"/>
              <a:t/>
            </a:r>
            <a:br>
              <a:rPr lang="en-US" dirty="0" smtClean="0"/>
            </a:br>
            <a:r>
              <a:rPr lang="en-US" sz="2800" dirty="0" smtClean="0">
                <a:solidFill>
                  <a:schemeClr val="tx1"/>
                </a:solidFill>
              </a:rPr>
              <a:t>Erin Eaton</a:t>
            </a:r>
            <a:endParaRPr lang="en-US" dirty="0"/>
          </a:p>
        </p:txBody>
      </p:sp>
      <p:sp>
        <p:nvSpPr>
          <p:cNvPr id="3" name="Content Placeholder 2"/>
          <p:cNvSpPr>
            <a:spLocks noGrp="1"/>
          </p:cNvSpPr>
          <p:nvPr>
            <p:ph idx="1"/>
          </p:nvPr>
        </p:nvSpPr>
        <p:spPr/>
        <p:txBody>
          <a:bodyPr/>
          <a:lstStyle/>
          <a:p>
            <a:r>
              <a:rPr lang="en-US" dirty="0" smtClean="0"/>
              <a:t>Budget Committee</a:t>
            </a:r>
            <a:endParaRPr lang="en-US" dirty="0" smtClean="0"/>
          </a:p>
        </p:txBody>
      </p:sp>
    </p:spTree>
    <p:extLst>
      <p:ext uri="{BB962C8B-B14F-4D97-AF65-F5344CB8AC3E}">
        <p14:creationId xmlns:p14="http://schemas.microsoft.com/office/powerpoint/2010/main" val="2131710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Council Business</a:t>
            </a:r>
            <a:endParaRPr lang="en-US" dirty="0"/>
          </a:p>
        </p:txBody>
      </p:sp>
      <p:sp>
        <p:nvSpPr>
          <p:cNvPr id="3" name="Content Placeholder 2"/>
          <p:cNvSpPr>
            <a:spLocks noGrp="1"/>
          </p:cNvSpPr>
          <p:nvPr>
            <p:ph idx="1"/>
          </p:nvPr>
        </p:nvSpPr>
        <p:spPr>
          <a:xfrm>
            <a:off x="609599" y="1558977"/>
            <a:ext cx="6347714" cy="4811843"/>
          </a:xfrm>
        </p:spPr>
        <p:txBody>
          <a:bodyPr>
            <a:normAutofit/>
          </a:bodyPr>
          <a:lstStyle/>
          <a:p>
            <a:r>
              <a:rPr lang="en-US" dirty="0" smtClean="0"/>
              <a:t>Election of the 2018-19 Officers</a:t>
            </a:r>
          </a:p>
          <a:p>
            <a:pPr lvl="1"/>
            <a:r>
              <a:rPr lang="en-US" dirty="0" smtClean="0"/>
              <a:t>President:  Leslie </a:t>
            </a:r>
            <a:r>
              <a:rPr lang="en-US" dirty="0" err="1" smtClean="0"/>
              <a:t>Kahler</a:t>
            </a:r>
            <a:endParaRPr lang="en-US" dirty="0" smtClean="0"/>
          </a:p>
          <a:p>
            <a:pPr lvl="1"/>
            <a:r>
              <a:rPr lang="en-US" dirty="0" smtClean="0"/>
              <a:t>Secretary:  Sara Carmichael</a:t>
            </a:r>
          </a:p>
          <a:p>
            <a:pPr lvl="1"/>
            <a:r>
              <a:rPr lang="en-US" dirty="0" smtClean="0"/>
              <a:t>Treasurer:  Laila Collins</a:t>
            </a:r>
          </a:p>
          <a:p>
            <a:pPr lvl="1"/>
            <a:r>
              <a:rPr lang="en-US" dirty="0" smtClean="0"/>
              <a:t>VP High Schools:  Dawn </a:t>
            </a:r>
            <a:r>
              <a:rPr lang="en-US" dirty="0" err="1" smtClean="0"/>
              <a:t>Peschek</a:t>
            </a:r>
            <a:endParaRPr lang="en-US" dirty="0" smtClean="0"/>
          </a:p>
          <a:p>
            <a:pPr lvl="1"/>
            <a:r>
              <a:rPr lang="en-US" dirty="0" smtClean="0"/>
              <a:t>VP Middle Schools:  Open</a:t>
            </a:r>
          </a:p>
          <a:p>
            <a:pPr lvl="1"/>
            <a:r>
              <a:rPr lang="en-US" dirty="0" smtClean="0"/>
              <a:t>VP Elementary North:  Ina </a:t>
            </a:r>
            <a:r>
              <a:rPr lang="en-US" dirty="0" err="1" smtClean="0"/>
              <a:t>Ghangurde</a:t>
            </a:r>
            <a:endParaRPr lang="en-US" dirty="0" smtClean="0"/>
          </a:p>
          <a:p>
            <a:pPr lvl="1"/>
            <a:r>
              <a:rPr lang="en-US" dirty="0" smtClean="0"/>
              <a:t>VP Elementary Central:  Wendy Shah</a:t>
            </a:r>
          </a:p>
          <a:p>
            <a:pPr lvl="1"/>
            <a:r>
              <a:rPr lang="en-US" dirty="0" smtClean="0"/>
              <a:t>VP Elementary South:  </a:t>
            </a:r>
            <a:r>
              <a:rPr lang="en-US" dirty="0" err="1" smtClean="0"/>
              <a:t>Korista</a:t>
            </a:r>
            <a:r>
              <a:rPr lang="en-US" dirty="0" smtClean="0"/>
              <a:t> Smith-Barney</a:t>
            </a:r>
          </a:p>
          <a:p>
            <a:pPr lvl="1"/>
            <a:endParaRPr lang="en-US" dirty="0" smtClean="0"/>
          </a:p>
          <a:p>
            <a:r>
              <a:rPr lang="en-US" dirty="0" smtClean="0"/>
              <a:t>Check Signers</a:t>
            </a:r>
          </a:p>
          <a:p>
            <a:r>
              <a:rPr lang="en-US" dirty="0" smtClean="0"/>
              <a:t>Convention Delegates</a:t>
            </a:r>
            <a:endParaRPr lang="en-US" dirty="0"/>
          </a:p>
        </p:txBody>
      </p:sp>
    </p:spTree>
    <p:extLst>
      <p:ext uri="{BB962C8B-B14F-4D97-AF65-F5344CB8AC3E}">
        <p14:creationId xmlns:p14="http://schemas.microsoft.com/office/powerpoint/2010/main" val="935507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Vice Presidents</a:t>
            </a:r>
            <a:br>
              <a:rPr lang="en-US" dirty="0" smtClean="0"/>
            </a:br>
            <a:r>
              <a:rPr lang="en-US" sz="2800" dirty="0" smtClean="0">
                <a:solidFill>
                  <a:schemeClr val="tx1"/>
                </a:solidFill>
              </a:rPr>
              <a:t>Ina </a:t>
            </a:r>
            <a:r>
              <a:rPr lang="en-US" sz="2800" dirty="0" err="1" smtClean="0">
                <a:solidFill>
                  <a:schemeClr val="tx1"/>
                </a:solidFill>
              </a:rPr>
              <a:t>Ghangurde</a:t>
            </a:r>
            <a:r>
              <a:rPr lang="en-US" sz="2800" dirty="0" smtClean="0">
                <a:solidFill>
                  <a:schemeClr val="tx1"/>
                </a:solidFill>
              </a:rPr>
              <a:t>, Laila Collins, Wendy Shah, </a:t>
            </a:r>
            <a:r>
              <a:rPr lang="en-US" sz="2800" dirty="0" err="1" smtClean="0">
                <a:solidFill>
                  <a:schemeClr val="tx1"/>
                </a:solidFill>
              </a:rPr>
              <a:t>Korista</a:t>
            </a:r>
            <a:r>
              <a:rPr lang="en-US" sz="2800" dirty="0" smtClean="0">
                <a:solidFill>
                  <a:schemeClr val="tx1"/>
                </a:solidFill>
              </a:rPr>
              <a:t> Smith-Barney</a:t>
            </a:r>
            <a:endParaRPr lang="en-US" dirty="0"/>
          </a:p>
        </p:txBody>
      </p:sp>
      <p:sp>
        <p:nvSpPr>
          <p:cNvPr id="3" name="Content Placeholder 2"/>
          <p:cNvSpPr>
            <a:spLocks noGrp="1"/>
          </p:cNvSpPr>
          <p:nvPr>
            <p:ph idx="1"/>
          </p:nvPr>
        </p:nvSpPr>
        <p:spPr/>
        <p:txBody>
          <a:bodyPr/>
          <a:lstStyle/>
          <a:p>
            <a:r>
              <a:rPr lang="en-US" dirty="0" smtClean="0"/>
              <a:t>Question:  The Power of the President &amp; Term Limits</a:t>
            </a:r>
          </a:p>
          <a:p>
            <a:endParaRPr lang="en-US" dirty="0"/>
          </a:p>
          <a:p>
            <a:r>
              <a:rPr lang="en-US" dirty="0" smtClean="0"/>
              <a:t>Council Luncheon at Pickering Barn</a:t>
            </a:r>
          </a:p>
          <a:p>
            <a:pPr lvl="1"/>
            <a:r>
              <a:rPr lang="en-US" dirty="0" smtClean="0"/>
              <a:t>May 17 following membership Meeting</a:t>
            </a:r>
          </a:p>
          <a:p>
            <a:pPr lvl="1"/>
            <a:r>
              <a:rPr lang="en-US" dirty="0" smtClean="0"/>
              <a:t>Invite next year’s president to attend with you</a:t>
            </a:r>
          </a:p>
          <a:p>
            <a:pPr lvl="1"/>
            <a:r>
              <a:rPr lang="en-US" dirty="0" smtClean="0"/>
              <a:t>Principals will also attend</a:t>
            </a:r>
          </a:p>
          <a:p>
            <a:pPr lvl="1"/>
            <a:r>
              <a:rPr lang="en-US" dirty="0" smtClean="0"/>
              <a:t>Principal Question: What unique skill do you have that others would not know about?</a:t>
            </a:r>
            <a:endParaRPr lang="en-US" dirty="0" smtClean="0"/>
          </a:p>
        </p:txBody>
      </p:sp>
    </p:spTree>
    <p:extLst>
      <p:ext uri="{BB962C8B-B14F-4D97-AF65-F5344CB8AC3E}">
        <p14:creationId xmlns:p14="http://schemas.microsoft.com/office/powerpoint/2010/main" val="711215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107220</TotalTime>
  <Words>826</Words>
  <Application>Microsoft Macintosh PowerPoint</Application>
  <PresentationFormat>Letter Paper (8.5x11 in)</PresentationFormat>
  <Paragraphs>201</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Calibri</vt:lpstr>
      <vt:lpstr>Lucida Sans Unicode</vt:lpstr>
      <vt:lpstr>Mangal</vt:lpstr>
      <vt:lpstr>Trebuchet MS</vt:lpstr>
      <vt:lpstr>Wingdings</vt:lpstr>
      <vt:lpstr>Wingdings 3</vt:lpstr>
      <vt:lpstr>Arial</vt:lpstr>
      <vt:lpstr>Facet</vt:lpstr>
      <vt:lpstr>PowerPoint Presentation</vt:lpstr>
      <vt:lpstr>Guest Speaker </vt:lpstr>
      <vt:lpstr>President’s Report Becky Gordon &amp; Leslie Kahler</vt:lpstr>
      <vt:lpstr>Open Council Positions</vt:lpstr>
      <vt:lpstr>Consent Agenda I move we accept the consent agenda as presented (items can be removed for discussion or amended)</vt:lpstr>
      <vt:lpstr>Secretary @issaquahptsa.org Erin Thacker</vt:lpstr>
      <vt:lpstr>Treasurer @issaquahptsa.org Erin Eaton</vt:lpstr>
      <vt:lpstr>Council Business</vt:lpstr>
      <vt:lpstr>Vice Presidents Ina Ghangurde, Laila Collins, Wendy Shah, Korista Smith-Barney</vt:lpstr>
      <vt:lpstr>Best Practices</vt:lpstr>
      <vt:lpstr>Membership Erin Eaton</vt:lpstr>
      <vt:lpstr>Advocacy Open</vt:lpstr>
      <vt:lpstr>Staff Appreciation Kim Weiss, Wendy Shah, &amp; Nicole Morgan</vt:lpstr>
      <vt:lpstr>Standing Committees</vt:lpstr>
      <vt:lpstr>PowerPoint Presentation</vt:lpstr>
      <vt:lpstr>Issaquah Schools Foundation Valerie Yanni</vt:lpstr>
      <vt:lpstr>Outreach Co-Chairs   Kim Weiss &amp; Kristen Slocum    outreach@issaquahptsa.org</vt:lpstr>
      <vt:lpstr>PowerPoint Presentation</vt:lpstr>
      <vt:lpstr>PowerPoint Presentation</vt:lpstr>
      <vt:lpstr>ParentWiser – parent education in Issaquah schools Co-Chairs: Heidi Fuhs &amp; Debbie Steinberg Kuntz  Contact: parentwiser@issaquahptsa.org  </vt:lpstr>
      <vt:lpstr>ParentWiser – parent education in Issaquah schools Co-Chairs: Heidi Fuhs &amp; Debbie Steinberg Kuntz  / parentwiser@issaquahptsa.org  </vt:lpstr>
      <vt:lpstr>Register at ParentWiser.org/events</vt:lpstr>
      <vt:lpstr>District Updates</vt:lpstr>
      <vt:lpstr>New Business</vt:lpstr>
      <vt:lpstr>Questions?</vt:lpstr>
      <vt:lpstr>Additional Contacts</vt:lpstr>
      <vt:lpstr>PowerPoint Presentation</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Becky Gordon</dc:creator>
  <cp:lastModifiedBy>Becky Gordon</cp:lastModifiedBy>
  <cp:revision>190</cp:revision>
  <cp:lastPrinted>2018-04-19T00:28:27Z</cp:lastPrinted>
  <dcterms:created xsi:type="dcterms:W3CDTF">2016-09-09T20:53:14Z</dcterms:created>
  <dcterms:modified xsi:type="dcterms:W3CDTF">2018-04-19T03:07:36Z</dcterms:modified>
</cp:coreProperties>
</file>