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tmp" ContentType="image/p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28"/>
  </p:notesMasterIdLst>
  <p:sldIdLst>
    <p:sldId id="256" r:id="rId2"/>
    <p:sldId id="278" r:id="rId3"/>
    <p:sldId id="299" r:id="rId4"/>
    <p:sldId id="339" r:id="rId5"/>
    <p:sldId id="279" r:id="rId6"/>
    <p:sldId id="297" r:id="rId7"/>
    <p:sldId id="298" r:id="rId8"/>
    <p:sldId id="315" r:id="rId9"/>
    <p:sldId id="271" r:id="rId10"/>
    <p:sldId id="340" r:id="rId11"/>
    <p:sldId id="341" r:id="rId12"/>
    <p:sldId id="276" r:id="rId13"/>
    <p:sldId id="281" r:id="rId14"/>
    <p:sldId id="330" r:id="rId15"/>
    <p:sldId id="277" r:id="rId16"/>
    <p:sldId id="342" r:id="rId17"/>
    <p:sldId id="343" r:id="rId18"/>
    <p:sldId id="334" r:id="rId19"/>
    <p:sldId id="335" r:id="rId20"/>
    <p:sldId id="336" r:id="rId21"/>
    <p:sldId id="344" r:id="rId22"/>
    <p:sldId id="283" r:id="rId23"/>
    <p:sldId id="284" r:id="rId24"/>
    <p:sldId id="260" r:id="rId25"/>
    <p:sldId id="259" r:id="rId26"/>
    <p:sldId id="288" r:id="rId27"/>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40" autoAdjust="0"/>
    <p:restoredTop sz="93526" autoAdjust="0"/>
  </p:normalViewPr>
  <p:slideViewPr>
    <p:cSldViewPr snapToGrid="0" snapToObjects="1">
      <p:cViewPr varScale="1">
        <p:scale>
          <a:sx n="153" d="100"/>
          <a:sy n="153" d="100"/>
        </p:scale>
        <p:origin x="-105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60083-CA01-B046-BC3D-23EF5AF5BC23}" type="datetimeFigureOut">
              <a:rPr lang="en-US" smtClean="0"/>
              <a:t>3/6/18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01999-1BA4-5746-AACD-E859CEF9A59F}" type="slidenum">
              <a:rPr lang="en-US" smtClean="0"/>
              <a:t>‹#›</a:t>
            </a:fld>
            <a:endParaRPr lang="en-US"/>
          </a:p>
        </p:txBody>
      </p:sp>
    </p:spTree>
    <p:extLst>
      <p:ext uri="{BB962C8B-B14F-4D97-AF65-F5344CB8AC3E}">
        <p14:creationId xmlns:p14="http://schemas.microsoft.com/office/powerpoint/2010/main" val="91746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17727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412320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5135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234975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7003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08605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734469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47706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161139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3/6/18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78691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419E19-E8C7-F14D-863B-D278FF28BAEA}" type="datetimeFigureOut">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43567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419E19-E8C7-F14D-863B-D278FF28BAEA}" type="datetimeFigureOut">
              <a:rPr lang="en-US" smtClean="0"/>
              <a:t>3/6/18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4286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419E19-E8C7-F14D-863B-D278FF28BAEA}" type="datetimeFigureOut">
              <a:rPr lang="en-US" smtClean="0"/>
              <a:t>3/6/18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21958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19E19-E8C7-F14D-863B-D278FF28BAEA}" type="datetimeFigureOut">
              <a:rPr lang="en-US" smtClean="0"/>
              <a:t>3/6/18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1906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419E19-E8C7-F14D-863B-D278FF28BAEA}" type="datetimeFigureOut">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58763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419E19-E8C7-F14D-863B-D278FF28BAEA}" type="datetimeFigureOut">
              <a:rPr lang="en-US" smtClean="0"/>
              <a:t>3/6/18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4580528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419E19-E8C7-F14D-863B-D278FF28BAEA}" type="datetimeFigureOut">
              <a:rPr lang="en-US" smtClean="0"/>
              <a:t>3/6/18</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8395FE5-833B-AD4E-9A2A-A70495590624}" type="slidenum">
              <a:rPr lang="en-US" smtClean="0"/>
              <a:t>‹#›</a:t>
            </a:fld>
            <a:endParaRPr lang="en-US"/>
          </a:p>
        </p:txBody>
      </p:sp>
    </p:spTree>
    <p:extLst>
      <p:ext uri="{BB962C8B-B14F-4D97-AF65-F5344CB8AC3E}">
        <p14:creationId xmlns:p14="http://schemas.microsoft.com/office/powerpoint/2010/main" val="106698197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m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mmsend60.com/link.cfm?r=Q9gjZ2NBGiz1M6VXO9gdTQ~~&amp;pe=wqjmUtKtXH9-cMkl8LbWGx8YuNqZba_giW5ZjG89HWpa1_mfKWm6JZCO4UrSwzzcNF-V2lGtbUS3gm732jh81g~~&amp;t=0vdCp0noFWx-ZPofnYBqKQ~~" TargetMode="External"/><Relationship Id="rId4" Type="http://schemas.openxmlformats.org/officeDocument/2006/relationships/hyperlink" Target="http://www.mmsend60.com/link.cfm?r=Q9gjZ2NBGiz1M6VXO9gdTQ~~&amp;pe=dTECZ1xKLqrWINUBc7Nh4fbaDye6amdeCaCBx_t-FnpwD4OLKiXzpo-khRNhEMcoc63UQJ1b3RSAcv9z6kPtBQ~~&amp;t=0vdCp0noFWx-ZPofnYBqKQ~~" TargetMode="External"/><Relationship Id="rId5" Type="http://schemas.openxmlformats.org/officeDocument/2006/relationships/hyperlink" Target="http://www.mmsend60.com/link.cfm?r=Q9gjZ2NBGiz1M6VXO9gdTQ~~&amp;pe=G2XInC4ggwYbny9H_E3jYLWPuikooGS3MItkHBV55amXKNxm8IXCaJD5-DTrE4cEqEyyi-v3lGtcZmiZNAlJkQ~~&amp;t=0vdCp0noFWx-ZPofnYBqKQ~~" TargetMode="External"/><Relationship Id="rId6"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hyperlink" Target="http://www.mmsend60.com/link.cfm?r=Q9gjZ2NBGiz1M6VXO9gdTQ~~&amp;pe=yNccaP7tA7cHaxmN80ycYUc9PkHyDSY1wSQSScFUCZpDw8GMJyeeF71iiVw3ltqVAwb11XiuA4k-nnkYbHKJbw~~&amp;t=0vdCp0noFWx-ZPofnYBqKQ~~"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unchforthebreak.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signupgenius.com/go/10C0A49AEA72BA13-drawing1" TargetMode="External"/><Relationship Id="rId4" Type="http://schemas.openxmlformats.org/officeDocument/2006/relationships/hyperlink" Target="http://www.signupgenius.com/go/10C0A49AEA72BA13-printmaking4" TargetMode="External"/><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hyperlink" Target="http://isfdn.org/art-docent-lesson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arentwiser@issaquahptsa.org" TargetMode="External"/><Relationship Id="rId3" Type="http://schemas.openxmlformats.org/officeDocument/2006/relationships/hyperlink" Target="http://parentwiser.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Secretary@issaquahPTSA.org" TargetMode="External"/><Relationship Id="rId4" Type="http://schemas.openxmlformats.org/officeDocument/2006/relationships/hyperlink" Target="mailto:Treasurer@issaquahptsa.org" TargetMode="External"/><Relationship Id="rId5" Type="http://schemas.openxmlformats.org/officeDocument/2006/relationships/hyperlink" Target="mailto:Membership@issaquahptsa.org" TargetMode="External"/><Relationship Id="rId6" Type="http://schemas.openxmlformats.org/officeDocument/2006/relationships/hyperlink" Target="mailto:PTAreg2@WAstatePTA.org" TargetMode="External"/><Relationship Id="rId7" Type="http://schemas.openxmlformats.org/officeDocument/2006/relationships/hyperlink" Target="mailto:AreaBvp@WAstatePTA.org" TargetMode="External"/><Relationship Id="rId8" Type="http://schemas.openxmlformats.org/officeDocument/2006/relationships/hyperlink" Target="mailto:PTApres@WAstatePTA.org" TargetMode="External"/><Relationship Id="rId9" Type="http://schemas.openxmlformats.org/officeDocument/2006/relationships/hyperlink" Target="mailto:khobbs@WAstatePTA.org" TargetMode="External"/><Relationship Id="rId10" Type="http://schemas.openxmlformats.org/officeDocument/2006/relationships/hyperlink" Target="mailto:Support@WAstatePTA.org" TargetMode="External"/><Relationship Id="rId1" Type="http://schemas.openxmlformats.org/officeDocument/2006/relationships/slideLayout" Target="../slideLayouts/slideLayout2.xml"/><Relationship Id="rId2" Type="http://schemas.openxmlformats.org/officeDocument/2006/relationships/hyperlink" Target="mailto:President@Issaquahptsa.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s://www.issaquah.wednet.edu/district/departments/CapProjec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130595" y="4210162"/>
            <a:ext cx="5826719" cy="1096899"/>
          </a:xfrm>
        </p:spPr>
        <p:txBody>
          <a:bodyPr/>
          <a:lstStyle/>
          <a:p>
            <a:r>
              <a:rPr lang="en-US" dirty="0"/>
              <a:t>March 8, 2018</a:t>
            </a:r>
          </a:p>
          <a:p>
            <a:endParaRPr lang="en-US" dirty="0"/>
          </a:p>
        </p:txBody>
      </p:sp>
      <p:pic>
        <p:nvPicPr>
          <p:cNvPr id="6" name="Picture 5"/>
          <p:cNvPicPr>
            <a:picLocks noChangeAspect="1"/>
          </p:cNvPicPr>
          <p:nvPr/>
        </p:nvPicPr>
        <p:blipFill>
          <a:blip r:embed="rId2"/>
          <a:stretch>
            <a:fillRect/>
          </a:stretch>
        </p:blipFill>
        <p:spPr>
          <a:xfrm>
            <a:off x="553493" y="2179125"/>
            <a:ext cx="6678580" cy="2025730"/>
          </a:xfrm>
          <a:prstGeom prst="rect">
            <a:avLst/>
          </a:prstGeom>
        </p:spPr>
      </p:pic>
    </p:spTree>
    <p:extLst>
      <p:ext uri="{BB962C8B-B14F-4D97-AF65-F5344CB8AC3E}">
        <p14:creationId xmlns:p14="http://schemas.microsoft.com/office/powerpoint/2010/main" val="1209702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02" y="337625"/>
            <a:ext cx="8161361" cy="6967496"/>
          </a:xfrm>
        </p:spPr>
        <p:txBody>
          <a:bodyPr>
            <a:normAutofit/>
          </a:bodyPr>
          <a:lstStyle/>
          <a:p>
            <a:r>
              <a:rPr lang="en-US" sz="2800" u="sng" dirty="0">
                <a:solidFill>
                  <a:srgbClr val="D67109"/>
                </a:solidFill>
                <a:latin typeface="&amp;quot"/>
                <a:ea typeface="Calibri" panose="020F0502020204030204" pitchFamily="34" charset="0"/>
                <a:cs typeface="Times New Roman" panose="02020603050405020304" pitchFamily="18" charset="0"/>
              </a:rPr>
              <a:t/>
            </a:r>
            <a:br>
              <a:rPr lang="en-US" sz="2800" u="sng" dirty="0">
                <a:solidFill>
                  <a:srgbClr val="D67109"/>
                </a:solidFill>
                <a:latin typeface="&amp;quot"/>
                <a:ea typeface="Calibri" panose="020F0502020204030204" pitchFamily="34" charset="0"/>
                <a:cs typeface="Times New Roman" panose="02020603050405020304" pitchFamily="18" charset="0"/>
              </a:rPr>
            </a:br>
            <a:r>
              <a:rPr lang="en-US" sz="2700" dirty="0"/>
              <a:t/>
            </a:r>
            <a:br>
              <a:rPr lang="en-US" sz="2700" dirty="0"/>
            </a:br>
            <a:r>
              <a:rPr lang="en-US" sz="2700" dirty="0"/>
              <a:t/>
            </a:r>
            <a:br>
              <a:rPr lang="en-US" sz="2700" dirty="0"/>
            </a:br>
            <a:r>
              <a:rPr lang="en-US" sz="2200" dirty="0"/>
              <a:t/>
            </a:r>
            <a:br>
              <a:rPr lang="en-US" sz="2200" dirty="0"/>
            </a:br>
            <a:endParaRPr lang="en-US" sz="2200" dirty="0"/>
          </a:p>
        </p:txBody>
      </p:sp>
      <p:sp>
        <p:nvSpPr>
          <p:cNvPr id="8" name="Rectangle 3">
            <a:extLst>
              <a:ext uri="{FF2B5EF4-FFF2-40B4-BE49-F238E27FC236}">
                <a16:creationId xmlns="" xmlns:a16="http://schemas.microsoft.com/office/drawing/2014/main" id="{06B4FE44-80FA-4940-B2AE-B1860DF5EB18}"/>
              </a:ext>
            </a:extLst>
          </p:cNvPr>
          <p:cNvSpPr>
            <a:spLocks noChangeArrowheads="1"/>
          </p:cNvSpPr>
          <p:nvPr/>
        </p:nvSpPr>
        <p:spPr bwMode="auto">
          <a:xfrm flipV="1">
            <a:off x="2666253" y="3636707"/>
            <a:ext cx="98821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 name="Picture 14" descr="2018_Word Document 2 pageInvitation  -  Read-Only - Word">
            <a:extLst>
              <a:ext uri="{FF2B5EF4-FFF2-40B4-BE49-F238E27FC236}">
                <a16:creationId xmlns="" xmlns:a16="http://schemas.microsoft.com/office/drawing/2014/main" id="{2E552ED5-8827-4A09-8369-605E1812B65F}"/>
              </a:ext>
            </a:extLst>
          </p:cNvPr>
          <p:cNvPicPr>
            <a:picLocks noChangeAspect="1"/>
          </p:cNvPicPr>
          <p:nvPr/>
        </p:nvPicPr>
        <p:blipFill rotWithShape="1">
          <a:blip r:embed="rId2"/>
          <a:srcRect l="38022" t="28636" r="37749" b="5910"/>
          <a:stretch/>
        </p:blipFill>
        <p:spPr>
          <a:xfrm>
            <a:off x="4439265" y="152523"/>
            <a:ext cx="4557251" cy="6552953"/>
          </a:xfrm>
          <a:prstGeom prst="rect">
            <a:avLst/>
          </a:prstGeom>
        </p:spPr>
      </p:pic>
      <p:sp>
        <p:nvSpPr>
          <p:cNvPr id="16" name="TextBox 15">
            <a:extLst>
              <a:ext uri="{FF2B5EF4-FFF2-40B4-BE49-F238E27FC236}">
                <a16:creationId xmlns="" xmlns:a16="http://schemas.microsoft.com/office/drawing/2014/main" id="{6A944889-30FB-4EE7-B3BB-F6685A07CC10}"/>
              </a:ext>
            </a:extLst>
          </p:cNvPr>
          <p:cNvSpPr txBox="1"/>
          <p:nvPr/>
        </p:nvSpPr>
        <p:spPr>
          <a:xfrm>
            <a:off x="294968" y="545690"/>
            <a:ext cx="3908322" cy="6001643"/>
          </a:xfrm>
          <a:prstGeom prst="rect">
            <a:avLst/>
          </a:prstGeom>
          <a:noFill/>
        </p:spPr>
        <p:txBody>
          <a:bodyPr wrap="square" rtlCol="0">
            <a:spAutoFit/>
          </a:bodyPr>
          <a:lstStyle/>
          <a:p>
            <a:pPr algn="ctr"/>
            <a:r>
              <a:rPr lang="en-US" sz="2400" dirty="0"/>
              <a:t>Golden Acorn Reception</a:t>
            </a:r>
          </a:p>
          <a:p>
            <a:endParaRPr lang="en-US" dirty="0"/>
          </a:p>
          <a:p>
            <a:endParaRPr lang="en-US" dirty="0"/>
          </a:p>
          <a:p>
            <a:r>
              <a:rPr lang="en-US" dirty="0"/>
              <a:t>Please pick up paper invitations during the March general meeting.  </a:t>
            </a:r>
          </a:p>
          <a:p>
            <a:endParaRPr lang="en-US" dirty="0"/>
          </a:p>
          <a:p>
            <a:r>
              <a:rPr lang="en-US" dirty="0"/>
              <a:t>6 invitations provided per school.  More available upon request.</a:t>
            </a:r>
          </a:p>
          <a:p>
            <a:endParaRPr lang="en-US" dirty="0"/>
          </a:p>
          <a:p>
            <a:r>
              <a:rPr lang="en-US" dirty="0"/>
              <a:t>PDF version of invitation attached to agenda documents </a:t>
            </a:r>
          </a:p>
          <a:p>
            <a:endParaRPr lang="en-US" dirty="0"/>
          </a:p>
          <a:p>
            <a:r>
              <a:rPr lang="en-US" dirty="0"/>
              <a:t>Hand deliver to award recipients </a:t>
            </a:r>
            <a:r>
              <a:rPr lang="en-US" i="1" dirty="0"/>
              <a:t>and</a:t>
            </a:r>
            <a:r>
              <a:rPr lang="en-US" dirty="0"/>
              <a:t> to your principal</a:t>
            </a:r>
          </a:p>
          <a:p>
            <a:endParaRPr lang="en-US" dirty="0"/>
          </a:p>
          <a:p>
            <a:r>
              <a:rPr lang="en-US" dirty="0"/>
              <a:t>Questions?</a:t>
            </a:r>
          </a:p>
          <a:p>
            <a:r>
              <a:rPr lang="en-US" dirty="0"/>
              <a:t>Email: laurellegraves@gmail.com</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974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900223"/>
          </a:xfrm>
        </p:spPr>
        <p:txBody>
          <a:bodyPr/>
          <a:lstStyle/>
          <a:p>
            <a:r>
              <a:rPr lang="en-US" dirty="0"/>
              <a:t>Best Practices</a:t>
            </a:r>
          </a:p>
        </p:txBody>
      </p:sp>
      <p:sp>
        <p:nvSpPr>
          <p:cNvPr id="3" name="Content Placeholder 2"/>
          <p:cNvSpPr>
            <a:spLocks noGrp="1"/>
          </p:cNvSpPr>
          <p:nvPr>
            <p:ph idx="1"/>
          </p:nvPr>
        </p:nvSpPr>
        <p:spPr>
          <a:xfrm>
            <a:off x="609599" y="1371600"/>
            <a:ext cx="6347714" cy="5372099"/>
          </a:xfrm>
        </p:spPr>
        <p:txBody>
          <a:bodyPr>
            <a:normAutofit fontScale="47500" lnSpcReduction="20000"/>
          </a:bodyPr>
          <a:lstStyle/>
          <a:p>
            <a:r>
              <a:rPr lang="en-US" sz="2500" b="1" dirty="0"/>
              <a:t>Nominating Committee completes search for next year’s board</a:t>
            </a:r>
          </a:p>
          <a:p>
            <a:pPr lvl="1"/>
            <a:r>
              <a:rPr lang="en-US" sz="2500" dirty="0"/>
              <a:t>Proposed slate of officers must be publicly posted 15 days prior to the membership meeting election of your 2017-2018 board.</a:t>
            </a:r>
          </a:p>
          <a:p>
            <a:pPr lvl="1"/>
            <a:r>
              <a:rPr lang="en-US" sz="2500" dirty="0"/>
              <a:t>Nominees must be PTA members for at least 15 days preceding their election.</a:t>
            </a:r>
          </a:p>
          <a:p>
            <a:pPr lvl="1"/>
            <a:r>
              <a:rPr lang="en-US" sz="2500" dirty="0"/>
              <a:t>If you are not able to fill a position with a qualified candidate, post it as OPEN on your slate.</a:t>
            </a:r>
          </a:p>
          <a:p>
            <a:r>
              <a:rPr lang="en-US" sz="2500" b="1" dirty="0"/>
              <a:t>Survey membership to identify priorities for the coming year</a:t>
            </a:r>
          </a:p>
          <a:p>
            <a:pPr lvl="1"/>
            <a:r>
              <a:rPr lang="en-US" sz="2500" dirty="0"/>
              <a:t>This will help you plan your budget for next year, and give you time to discuss/implement changes suggested by your membership.</a:t>
            </a:r>
          </a:p>
          <a:p>
            <a:r>
              <a:rPr lang="en-US" sz="2500" b="1" dirty="0"/>
              <a:t>Treasurer recruits a budget committee to draft next year’s budget</a:t>
            </a:r>
          </a:p>
          <a:p>
            <a:pPr lvl="1"/>
            <a:r>
              <a:rPr lang="en-US" sz="2500" dirty="0"/>
              <a:t>Have the committee approved by the board, unless you have a pre-designated committee (for example, some PTAs use their Executive Board).</a:t>
            </a:r>
          </a:p>
          <a:p>
            <a:r>
              <a:rPr lang="en-US" sz="2500" b="1" dirty="0"/>
              <a:t>Make plans to attend WSPTA Convention</a:t>
            </a:r>
          </a:p>
          <a:p>
            <a:pPr lvl="1"/>
            <a:r>
              <a:rPr lang="en-US" sz="2500" dirty="0"/>
              <a:t>May 18</a:t>
            </a:r>
            <a:r>
              <a:rPr lang="en-US" sz="2500" baseline="30000" dirty="0"/>
              <a:t>th</a:t>
            </a:r>
            <a:r>
              <a:rPr lang="en-US" sz="2500" dirty="0"/>
              <a:t>-20</a:t>
            </a:r>
            <a:r>
              <a:rPr lang="en-US" sz="2500" baseline="30000" dirty="0"/>
              <a:t>th </a:t>
            </a:r>
            <a:r>
              <a:rPr lang="en-US" sz="2500" dirty="0"/>
              <a:t>at the Hilton in Vancouver, WA. Registration opens March 28</a:t>
            </a:r>
            <a:r>
              <a:rPr lang="en-US" sz="2500" baseline="30000" dirty="0"/>
              <a:t>th</a:t>
            </a:r>
            <a:r>
              <a:rPr lang="en-US" sz="2500" dirty="0"/>
              <a:t> online at wastatepta.org.</a:t>
            </a:r>
          </a:p>
          <a:p>
            <a:pPr lvl="1"/>
            <a:r>
              <a:rPr lang="en-US" sz="2500" dirty="0"/>
              <a:t>All elected officers are required to attend at least one WSPTA approved training annually. This is the BEST opportunity for board members to attend classes relevant to their positions, and be DONE! Woot! </a:t>
            </a:r>
          </a:p>
          <a:p>
            <a:pPr lvl="1"/>
            <a:r>
              <a:rPr lang="en-US" sz="2500" dirty="0"/>
              <a:t>At least one elected board member must attend PTA and the Law each year….available at Convention.</a:t>
            </a:r>
          </a:p>
          <a:p>
            <a:r>
              <a:rPr lang="en-US" sz="2500" b="1" dirty="0"/>
              <a:t>Was your PTA Incorporated in March?</a:t>
            </a:r>
            <a:r>
              <a:rPr lang="en-US" sz="2500" dirty="0"/>
              <a:t> </a:t>
            </a:r>
          </a:p>
          <a:p>
            <a:pPr lvl="1"/>
            <a:r>
              <a:rPr lang="en-US" sz="2500" dirty="0"/>
              <a:t>If so, then your annual Corporation Renewal is </a:t>
            </a:r>
            <a:r>
              <a:rPr lang="en-US" sz="2500" b="1" dirty="0"/>
              <a:t>due on 3/31</a:t>
            </a:r>
            <a:r>
              <a:rPr lang="en-US" sz="2500" dirty="0"/>
              <a:t>. The annual corporation report is due regardless of your PTA’s annual income and is separate from the Charitable Organization Registration/ Renewal.</a:t>
            </a:r>
          </a:p>
          <a:p>
            <a:endParaRPr lang="en-US" dirty="0"/>
          </a:p>
        </p:txBody>
      </p:sp>
    </p:spTree>
    <p:extLst>
      <p:ext uri="{BB962C8B-B14F-4D97-AF65-F5344CB8AC3E}">
        <p14:creationId xmlns:p14="http://schemas.microsoft.com/office/powerpoint/2010/main" val="1166684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Membership</a:t>
            </a:r>
            <a:br>
              <a:rPr lang="en-US" dirty="0"/>
            </a:br>
            <a:r>
              <a:rPr lang="en-US" sz="2800" dirty="0">
                <a:solidFill>
                  <a:srgbClr val="000000"/>
                </a:solidFill>
              </a:rPr>
              <a:t>Open</a:t>
            </a:r>
            <a:endParaRPr lang="en-US" dirty="0"/>
          </a:p>
        </p:txBody>
      </p:sp>
      <p:sp>
        <p:nvSpPr>
          <p:cNvPr id="3" name="Content Placeholder 2"/>
          <p:cNvSpPr>
            <a:spLocks noGrp="1"/>
          </p:cNvSpPr>
          <p:nvPr>
            <p:ph idx="1"/>
          </p:nvPr>
        </p:nvSpPr>
        <p:spPr/>
        <p:txBody>
          <a:bodyPr/>
          <a:lstStyle/>
          <a:p>
            <a:r>
              <a:rPr lang="en-US" dirty="0">
                <a:solidFill>
                  <a:srgbClr val="000000"/>
                </a:solidFill>
              </a:rPr>
              <a:t>Report</a:t>
            </a:r>
          </a:p>
          <a:p>
            <a:r>
              <a:rPr lang="en-US" dirty="0">
                <a:solidFill>
                  <a:srgbClr val="000000"/>
                </a:solidFill>
              </a:rPr>
              <a:t>Automatic membership awards will continue through the end of the year</a:t>
            </a:r>
          </a:p>
          <a:p>
            <a:pPr lvl="1"/>
            <a:r>
              <a:rPr lang="en-US" dirty="0">
                <a:solidFill>
                  <a:srgbClr val="000000"/>
                </a:solidFill>
              </a:rPr>
              <a:t>Silver - 5% increase in membership over last year</a:t>
            </a:r>
          </a:p>
          <a:p>
            <a:pPr lvl="1"/>
            <a:r>
              <a:rPr lang="en-US" dirty="0">
                <a:solidFill>
                  <a:srgbClr val="000000"/>
                </a:solidFill>
              </a:rPr>
              <a:t>Gold </a:t>
            </a:r>
            <a:r>
              <a:rPr lang="mr-IN" dirty="0">
                <a:solidFill>
                  <a:srgbClr val="000000"/>
                </a:solidFill>
              </a:rPr>
              <a:t>–</a:t>
            </a:r>
            <a:r>
              <a:rPr lang="en-US" dirty="0">
                <a:solidFill>
                  <a:srgbClr val="000000"/>
                </a:solidFill>
              </a:rPr>
              <a:t> 10% increase in membership over last year</a:t>
            </a:r>
          </a:p>
          <a:p>
            <a:pPr lvl="1"/>
            <a:r>
              <a:rPr lang="en-US" dirty="0">
                <a:solidFill>
                  <a:srgbClr val="000000"/>
                </a:solidFill>
              </a:rPr>
              <a:t>Platinum </a:t>
            </a:r>
            <a:r>
              <a:rPr lang="mr-IN" dirty="0">
                <a:solidFill>
                  <a:srgbClr val="000000"/>
                </a:solidFill>
              </a:rPr>
              <a:t>–</a:t>
            </a:r>
            <a:r>
              <a:rPr lang="en-US" dirty="0">
                <a:solidFill>
                  <a:srgbClr val="000000"/>
                </a:solidFill>
              </a:rPr>
              <a:t> 20% increase in membership over last year</a:t>
            </a:r>
          </a:p>
        </p:txBody>
      </p:sp>
    </p:spTree>
    <p:extLst>
      <p:ext uri="{BB962C8B-B14F-4D97-AF65-F5344CB8AC3E}">
        <p14:creationId xmlns:p14="http://schemas.microsoft.com/office/powerpoint/2010/main" val="2302131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20036"/>
            <a:ext cx="4989096" cy="1320800"/>
          </a:xfrm>
        </p:spPr>
        <p:txBody>
          <a:bodyPr/>
          <a:lstStyle/>
          <a:p>
            <a:r>
              <a:rPr lang="en-US" dirty="0"/>
              <a:t>Advocacy</a:t>
            </a:r>
            <a:br>
              <a:rPr lang="en-US" dirty="0"/>
            </a:br>
            <a:r>
              <a:rPr lang="en-US" sz="2800" dirty="0">
                <a:solidFill>
                  <a:schemeClr val="tx1"/>
                </a:solidFill>
              </a:rPr>
              <a:t>Open</a:t>
            </a:r>
            <a:endParaRPr lang="en-US" dirty="0"/>
          </a:p>
        </p:txBody>
      </p:sp>
      <p:sp>
        <p:nvSpPr>
          <p:cNvPr id="3" name="Content Placeholder 2"/>
          <p:cNvSpPr>
            <a:spLocks noGrp="1"/>
          </p:cNvSpPr>
          <p:nvPr>
            <p:ph idx="1"/>
          </p:nvPr>
        </p:nvSpPr>
        <p:spPr>
          <a:xfrm>
            <a:off x="256674" y="2703610"/>
            <a:ext cx="7283378" cy="3082593"/>
          </a:xfrm>
        </p:spPr>
        <p:txBody>
          <a:bodyPr>
            <a:noAutofit/>
          </a:bodyPr>
          <a:lstStyle/>
          <a:p>
            <a:r>
              <a:rPr lang="en-US" dirty="0"/>
              <a:t>Got 2 minutes? Reply to a VOTER VOICE Action Alert. Sign up </a:t>
            </a:r>
            <a:r>
              <a:rPr lang="en-US" b="1" u="sng" dirty="0">
                <a:hlinkClick r:id="rId2"/>
              </a:rPr>
              <a:t>here</a:t>
            </a:r>
            <a:r>
              <a:rPr lang="en-US" dirty="0"/>
              <a:t>.</a:t>
            </a:r>
          </a:p>
          <a:p>
            <a:r>
              <a:rPr lang="en-US" dirty="0"/>
              <a:t>Got 5 minutes? Find names of the legislators who represent your school district and call the Legislative Hotline to leave them a message:  </a:t>
            </a:r>
            <a:r>
              <a:rPr lang="en-US" b="1" dirty="0"/>
              <a:t>1-800-562-6000</a:t>
            </a:r>
            <a:endParaRPr lang="en-US" dirty="0"/>
          </a:p>
          <a:p>
            <a:r>
              <a:rPr lang="en-US" dirty="0"/>
              <a:t>Got 10 minutes? Download, print, and mail a </a:t>
            </a:r>
            <a:r>
              <a:rPr lang="en-US" b="1" u="sng" dirty="0">
                <a:hlinkClick r:id="rId3"/>
              </a:rPr>
              <a:t>postcard</a:t>
            </a:r>
            <a:r>
              <a:rPr lang="en-US" dirty="0"/>
              <a:t> to your legislators.</a:t>
            </a:r>
          </a:p>
          <a:p>
            <a:r>
              <a:rPr lang="en-US" dirty="0"/>
              <a:t>Follow Washington State PTA on </a:t>
            </a:r>
            <a:r>
              <a:rPr lang="en-US" b="1" u="sng" dirty="0">
                <a:hlinkClick r:id="rId4"/>
              </a:rPr>
              <a:t>Facebook</a:t>
            </a:r>
            <a:r>
              <a:rPr lang="en-US" dirty="0"/>
              <a:t>, and check the </a:t>
            </a:r>
            <a:r>
              <a:rPr lang="en-US" b="1" u="sng" dirty="0">
                <a:hlinkClick r:id="rId5"/>
              </a:rPr>
              <a:t>WSPTA Blog</a:t>
            </a:r>
            <a:r>
              <a:rPr lang="en-US" dirty="0"/>
              <a:t> to get weekly updates on WSPTA priorities and bills</a:t>
            </a:r>
          </a:p>
          <a:p>
            <a:endParaRPr lang="en-US" dirty="0"/>
          </a:p>
          <a:p>
            <a:pPr lvl="1"/>
            <a:endParaRPr lang="en-US" sz="1800" b="1" dirty="0"/>
          </a:p>
          <a:p>
            <a:pPr lvl="1"/>
            <a:endParaRPr lang="en-US" sz="12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a:p>
            <a:pPr marL="0" indent="0">
              <a:buNone/>
            </a:pPr>
            <a:endParaRPr lang="en-US" sz="1400" b="1" dirty="0"/>
          </a:p>
        </p:txBody>
      </p:sp>
      <p:pic>
        <p:nvPicPr>
          <p:cNvPr id="4" name="Picture 3"/>
          <p:cNvPicPr>
            <a:picLocks noChangeAspect="1"/>
          </p:cNvPicPr>
          <p:nvPr/>
        </p:nvPicPr>
        <p:blipFill>
          <a:blip r:embed="rId6"/>
          <a:stretch>
            <a:fillRect/>
          </a:stretch>
        </p:blipFill>
        <p:spPr>
          <a:xfrm>
            <a:off x="5925380" y="449847"/>
            <a:ext cx="2649800" cy="1699127"/>
          </a:xfrm>
          <a:prstGeom prst="rect">
            <a:avLst/>
          </a:prstGeom>
        </p:spPr>
      </p:pic>
    </p:spTree>
    <p:extLst>
      <p:ext uri="{BB962C8B-B14F-4D97-AF65-F5344CB8AC3E}">
        <p14:creationId xmlns:p14="http://schemas.microsoft.com/office/powerpoint/2010/main" val="379238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Nominating Committee</a:t>
            </a:r>
            <a:br>
              <a:rPr lang="en-US" dirty="0"/>
            </a:br>
            <a:r>
              <a:rPr lang="en-US" sz="2800" dirty="0"/>
              <a:t>Laila Collins, Wendy Shah, Valerie </a:t>
            </a:r>
            <a:r>
              <a:rPr lang="en-US" sz="2800" dirty="0" err="1"/>
              <a:t>Yanni</a:t>
            </a:r>
            <a:r>
              <a:rPr lang="en-US" sz="2800" dirty="0"/>
              <a:t>, </a:t>
            </a:r>
            <a:br>
              <a:rPr lang="en-US" sz="2800" dirty="0"/>
            </a:br>
            <a:r>
              <a:rPr lang="en-US" sz="2800" dirty="0"/>
              <a:t>&amp; </a:t>
            </a:r>
            <a:r>
              <a:rPr lang="en-US" sz="2800" dirty="0" err="1"/>
              <a:t>Laurelle</a:t>
            </a:r>
            <a:r>
              <a:rPr lang="en-US" sz="2800" dirty="0"/>
              <a:t> Graves</a:t>
            </a:r>
            <a:endParaRPr lang="en-US" dirty="0"/>
          </a:p>
        </p:txBody>
      </p:sp>
      <p:sp>
        <p:nvSpPr>
          <p:cNvPr id="3" name="Content Placeholder 2"/>
          <p:cNvSpPr>
            <a:spLocks noGrp="1"/>
          </p:cNvSpPr>
          <p:nvPr>
            <p:ph idx="1"/>
          </p:nvPr>
        </p:nvSpPr>
        <p:spPr/>
        <p:txBody>
          <a:bodyPr/>
          <a:lstStyle/>
          <a:p>
            <a:r>
              <a:rPr lang="en-US" dirty="0"/>
              <a:t>Update</a:t>
            </a:r>
          </a:p>
          <a:p>
            <a:r>
              <a:rPr lang="en-US" dirty="0"/>
              <a:t>Call for Nominations</a:t>
            </a:r>
          </a:p>
        </p:txBody>
      </p:sp>
    </p:spTree>
    <p:extLst>
      <p:ext uri="{BB962C8B-B14F-4D97-AF65-F5344CB8AC3E}">
        <p14:creationId xmlns:p14="http://schemas.microsoft.com/office/powerpoint/2010/main" val="1067529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Standing Committees</a:t>
            </a:r>
          </a:p>
        </p:txBody>
      </p:sp>
      <p:sp>
        <p:nvSpPr>
          <p:cNvPr id="3" name="Content Placeholder 2"/>
          <p:cNvSpPr>
            <a:spLocks noGrp="1"/>
          </p:cNvSpPr>
          <p:nvPr>
            <p:ph idx="1"/>
          </p:nvPr>
        </p:nvSpPr>
        <p:spPr/>
        <p:txBody>
          <a:bodyPr>
            <a:normAutofit lnSpcReduction="10000"/>
          </a:bodyPr>
          <a:lstStyle/>
          <a:p>
            <a:r>
              <a:rPr lang="en-US" dirty="0"/>
              <a:t>Art in the Schools - Artist support</a:t>
            </a:r>
          </a:p>
          <a:p>
            <a:r>
              <a:rPr lang="en-US" dirty="0"/>
              <a:t>Family and Community Engagement (FACE)</a:t>
            </a:r>
          </a:p>
          <a:p>
            <a:r>
              <a:rPr lang="en-US" dirty="0"/>
              <a:t>Healthy Youth Initiative/Influence the Choice</a:t>
            </a:r>
          </a:p>
          <a:p>
            <a:r>
              <a:rPr lang="en-US" dirty="0"/>
              <a:t>Issaquah Schools Foundation</a:t>
            </a:r>
          </a:p>
          <a:p>
            <a:r>
              <a:rPr lang="en-US" dirty="0"/>
              <a:t>Outreach</a:t>
            </a:r>
          </a:p>
          <a:p>
            <a:r>
              <a:rPr lang="en-US" dirty="0"/>
              <a:t>Parentwiser</a:t>
            </a:r>
          </a:p>
          <a:p>
            <a:r>
              <a:rPr lang="en-US" dirty="0"/>
              <a:t>Reflections</a:t>
            </a:r>
          </a:p>
          <a:p>
            <a:r>
              <a:rPr lang="en-US" dirty="0"/>
              <a:t>Special Education</a:t>
            </a:r>
          </a:p>
          <a:p>
            <a:r>
              <a:rPr lang="en-US" dirty="0"/>
              <a:t>Volunteers for Issaquah Schools (VIS)</a:t>
            </a:r>
          </a:p>
          <a:p>
            <a:r>
              <a:rPr lang="en-US" dirty="0"/>
              <a:t>Webmaster</a:t>
            </a:r>
          </a:p>
        </p:txBody>
      </p:sp>
    </p:spTree>
    <p:extLst>
      <p:ext uri="{BB962C8B-B14F-4D97-AF65-F5344CB8AC3E}">
        <p14:creationId xmlns:p14="http://schemas.microsoft.com/office/powerpoint/2010/main" val="429113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Outreach</a:t>
            </a:r>
            <a:br>
              <a:rPr lang="en-US" dirty="0"/>
            </a:br>
            <a:r>
              <a:rPr lang="en-US" sz="1400" dirty="0">
                <a:solidFill>
                  <a:schemeClr val="tx1"/>
                </a:solidFill>
              </a:rPr>
              <a:t>Chair Kim Weiss    </a:t>
            </a:r>
            <a:r>
              <a:rPr lang="en-US" sz="1300" dirty="0"/>
              <a:t>outreach@issaquahptsa.org</a:t>
            </a:r>
          </a:p>
        </p:txBody>
      </p:sp>
      <p:sp>
        <p:nvSpPr>
          <p:cNvPr id="3" name="Content Placeholder 2"/>
          <p:cNvSpPr>
            <a:spLocks noGrp="1"/>
          </p:cNvSpPr>
          <p:nvPr>
            <p:ph idx="1"/>
          </p:nvPr>
        </p:nvSpPr>
        <p:spPr>
          <a:xfrm>
            <a:off x="609598" y="1487053"/>
            <a:ext cx="6446983" cy="5089237"/>
          </a:xfrm>
        </p:spPr>
        <p:txBody>
          <a:bodyPr>
            <a:normAutofit lnSpcReduction="10000"/>
          </a:bodyPr>
          <a:lstStyle/>
          <a:p>
            <a:pPr lvl="1"/>
            <a:r>
              <a:rPr lang="en-US" dirty="0"/>
              <a:t>Lunch For The Break    </a:t>
            </a:r>
            <a:r>
              <a:rPr lang="en-US" sz="1400" dirty="0">
                <a:hlinkClick r:id="rId2"/>
              </a:rPr>
              <a:t>www.lunchforthebreak.com</a:t>
            </a:r>
            <a:endParaRPr lang="en-US" sz="1400" dirty="0"/>
          </a:p>
          <a:p>
            <a:pPr lvl="2"/>
            <a:r>
              <a:rPr lang="en-US" dirty="0"/>
              <a:t>Thank you for donations for Feb break !  </a:t>
            </a:r>
          </a:p>
          <a:p>
            <a:pPr lvl="3"/>
            <a:r>
              <a:rPr lang="en-US" dirty="0"/>
              <a:t>384 boxes were distributed.</a:t>
            </a:r>
          </a:p>
          <a:p>
            <a:pPr lvl="3"/>
            <a:r>
              <a:rPr lang="en-US" dirty="0"/>
              <a:t>Monetary donations from December enabled purchase of packed boxes for donation gap.</a:t>
            </a:r>
          </a:p>
          <a:p>
            <a:pPr lvl="2"/>
            <a:r>
              <a:rPr lang="en-US" dirty="0"/>
              <a:t>April Break Dates</a:t>
            </a:r>
          </a:p>
          <a:p>
            <a:pPr lvl="3"/>
            <a:r>
              <a:rPr lang="en-US" sz="2000" baseline="30000" dirty="0"/>
              <a:t>April 4th for Donation Drop Off</a:t>
            </a:r>
          </a:p>
          <a:p>
            <a:pPr lvl="3"/>
            <a:r>
              <a:rPr lang="en-US" sz="2000" baseline="30000" dirty="0"/>
              <a:t>April 5th for Family Pick Up</a:t>
            </a:r>
          </a:p>
          <a:p>
            <a:pPr lvl="1"/>
            <a:r>
              <a:rPr lang="en-US" b="1" dirty="0"/>
              <a:t>Friends of Youth </a:t>
            </a:r>
            <a:r>
              <a:rPr lang="en-US" dirty="0"/>
              <a:t>13th Annual Celebration of Youth Luncheon  March 9, 2018 11:30-1:00pm, Hyatt Regency Bellevue</a:t>
            </a:r>
          </a:p>
          <a:p>
            <a:pPr lvl="1"/>
            <a:r>
              <a:rPr lang="en-US" b="1" dirty="0"/>
              <a:t>Treehouse</a:t>
            </a:r>
            <a:r>
              <a:rPr lang="en-US" dirty="0"/>
              <a:t> Champions for Foster Kids Luncheon March 15 11:30am - 1:00pm Sheraton Seattle</a:t>
            </a:r>
          </a:p>
          <a:p>
            <a:pPr lvl="1"/>
            <a:r>
              <a:rPr lang="en-US" b="1" dirty="0"/>
              <a:t>Together Center's </a:t>
            </a:r>
            <a:r>
              <a:rPr lang="en-US" dirty="0"/>
              <a:t>Annual Breakfast March 22, 2018 7:00am - 8:30am Hyatt Regency Bellevue</a:t>
            </a:r>
          </a:p>
          <a:p>
            <a:pPr lvl="1"/>
            <a:r>
              <a:rPr lang="en-US" b="1" dirty="0"/>
              <a:t>YWCA</a:t>
            </a:r>
            <a:r>
              <a:rPr lang="en-US" dirty="0"/>
              <a:t> Inspire Luncheon: May 15, 2018  Guest Speaker: ALFRE WOODARD, Oscar-nominated actor </a:t>
            </a:r>
            <a:r>
              <a:rPr lang="en-US"/>
              <a:t>and activist,  </a:t>
            </a:r>
            <a:r>
              <a:rPr lang="en-US" dirty="0"/>
              <a:t>Washington State Convention Center </a:t>
            </a:r>
          </a:p>
        </p:txBody>
      </p:sp>
    </p:spTree>
    <p:extLst>
      <p:ext uri="{BB962C8B-B14F-4D97-AF65-F5344CB8AC3E}">
        <p14:creationId xmlns:p14="http://schemas.microsoft.com/office/powerpoint/2010/main" val="695836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302" y="337625"/>
            <a:ext cx="8161361" cy="6967496"/>
          </a:xfrm>
        </p:spPr>
        <p:txBody>
          <a:bodyPr>
            <a:normAutofit fontScale="90000"/>
          </a:bodyPr>
          <a:lstStyle/>
          <a:p>
            <a:r>
              <a:rPr lang="en-US" sz="4000" u="sng" dirty="0"/>
              <a:t>		ART IN THE SCHOOLS		</a:t>
            </a:r>
            <a:r>
              <a:rPr lang="en-US" sz="3100" u="sng" dirty="0"/>
              <a:t> </a:t>
            </a:r>
            <a:br>
              <a:rPr lang="en-US" sz="3100" u="sng" dirty="0"/>
            </a:br>
            <a:r>
              <a:rPr lang="en-US" sz="3100" u="sng" dirty="0"/>
              <a:t/>
            </a:r>
            <a:br>
              <a:rPr lang="en-US" sz="3100" u="sng" dirty="0"/>
            </a:br>
            <a:r>
              <a:rPr lang="en-US" sz="2700" u="sng" dirty="0"/>
              <a:t>ISF – ARTISTIC SUPPORT LESSONS LIVE!!</a:t>
            </a:r>
            <a:r>
              <a:rPr lang="en-US" sz="2700" dirty="0"/>
              <a:t/>
            </a:r>
            <a:br>
              <a:rPr lang="en-US" sz="2700" dirty="0"/>
            </a:br>
            <a:r>
              <a:rPr lang="en-US" altLang="en-US" sz="2800" dirty="0">
                <a:solidFill>
                  <a:schemeClr val="tx1"/>
                </a:solidFill>
                <a:latin typeface="Arial" panose="020B0604020202020204" pitchFamily="34" charset="0"/>
                <a:hlinkClick r:id="rId2"/>
              </a:rPr>
              <a:t>http://isfdn.org/art-docent-lessons/</a:t>
            </a:r>
            <a:r>
              <a:rPr lang="en-US" altLang="en-US" sz="2800" dirty="0">
                <a:solidFill>
                  <a:schemeClr val="tx1"/>
                </a:solidFill>
                <a:latin typeface="Arial" panose="020B0604020202020204" pitchFamily="34" charset="0"/>
              </a:rPr>
              <a:t> </a:t>
            </a:r>
            <a:br>
              <a:rPr lang="en-US" altLang="en-US" sz="2800" dirty="0">
                <a:solidFill>
                  <a:schemeClr val="tx1"/>
                </a:solidFill>
                <a:latin typeface="Arial" panose="020B0604020202020204" pitchFamily="34" charset="0"/>
              </a:rPr>
            </a:br>
            <a:r>
              <a:rPr lang="en-US" sz="2700" dirty="0"/>
              <a:t/>
            </a:r>
            <a:br>
              <a:rPr lang="en-US" sz="2700" dirty="0"/>
            </a:br>
            <a:r>
              <a:rPr lang="en-US" sz="2700" dirty="0"/>
              <a:t/>
            </a:r>
            <a:br>
              <a:rPr lang="en-US" sz="2700" dirty="0"/>
            </a:br>
            <a:r>
              <a:rPr lang="en-US" sz="2700" u="sng" dirty="0"/>
              <a:t>Drawing the Face – Art Docent Lesson</a:t>
            </a:r>
            <a:r>
              <a:rPr lang="en-US" sz="2700" dirty="0"/>
              <a:t/>
            </a:r>
            <a:br>
              <a:rPr lang="en-US" sz="2700" dirty="0"/>
            </a:br>
            <a:r>
              <a:rPr lang="en-US" sz="2700" dirty="0"/>
              <a:t>March 23rd, 12 – 2:30</a:t>
            </a:r>
            <a:br>
              <a:rPr lang="en-US" sz="2700" dirty="0"/>
            </a:br>
            <a:r>
              <a:rPr lang="en-US" sz="2700" dirty="0"/>
              <a:t>Art East Classroom</a:t>
            </a:r>
            <a:br>
              <a:rPr lang="en-US" sz="2700" dirty="0"/>
            </a:br>
            <a:r>
              <a:rPr lang="en-US" sz="2800" u="sng" dirty="0">
                <a:solidFill>
                  <a:srgbClr val="D67109"/>
                </a:solidFill>
                <a:latin typeface="Calibri" panose="020F0502020204030204" pitchFamily="34" charset="0"/>
                <a:ea typeface="Calibri" panose="020F0502020204030204" pitchFamily="34" charset="0"/>
                <a:cs typeface="Times New Roman" panose="02020603050405020304" pitchFamily="18" charset="0"/>
                <a:hlinkClick r:id="rId3"/>
              </a:rPr>
              <a:t>www.SignUpGenius.com/go/10C0A49AEA72BA13-drawing1</a:t>
            </a:r>
            <a:r>
              <a:rPr lang="en-US" sz="2800" dirty="0">
                <a:solidFill>
                  <a:srgbClr val="D67109"/>
                </a:solidFill>
                <a:latin typeface="Calibri" panose="020F0502020204030204" pitchFamily="34" charset="0"/>
                <a:ea typeface="Calibri" panose="020F0502020204030204" pitchFamily="34" charset="0"/>
                <a:cs typeface="Times New Roman" panose="02020603050405020304" pitchFamily="18" charset="0"/>
              </a:rPr>
              <a:t> </a:t>
            </a:r>
            <a:br>
              <a:rPr lang="en-US" sz="2800" dirty="0">
                <a:solidFill>
                  <a:srgbClr val="D67109"/>
                </a:solidFill>
                <a:latin typeface="Calibri" panose="020F0502020204030204" pitchFamily="34" charset="0"/>
                <a:ea typeface="Calibri" panose="020F0502020204030204" pitchFamily="34" charset="0"/>
                <a:cs typeface="Times New Roman" panose="02020603050405020304" pitchFamily="18" charset="0"/>
              </a:rPr>
            </a:br>
            <a:r>
              <a:rPr lang="en-US" sz="28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r>
            <a:br>
              <a:rPr lang="en-US" sz="2800" b="1"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br>
            <a:r>
              <a:rPr lang="en-US" sz="2700" u="sng" dirty="0"/>
              <a:t>Printmaking– Art Docent Lesson</a:t>
            </a:r>
            <a:r>
              <a:rPr lang="en-US" sz="2700" dirty="0"/>
              <a:t/>
            </a:r>
            <a:br>
              <a:rPr lang="en-US" sz="2700" dirty="0"/>
            </a:br>
            <a:r>
              <a:rPr lang="en-US" sz="2700" dirty="0"/>
              <a:t>March 28th, 6:30 – 9:00</a:t>
            </a:r>
            <a:br>
              <a:rPr lang="en-US" sz="2700" dirty="0"/>
            </a:br>
            <a:r>
              <a:rPr lang="en-US" sz="2700" dirty="0"/>
              <a:t>Art East Classroom</a:t>
            </a:r>
            <a:br>
              <a:rPr lang="en-US" sz="2700" dirty="0"/>
            </a:br>
            <a:r>
              <a:rPr lang="en-US" sz="2800" u="sng" dirty="0">
                <a:solidFill>
                  <a:srgbClr val="D67109"/>
                </a:solidFill>
                <a:latin typeface="&amp;quot"/>
                <a:ea typeface="Calibri" panose="020F0502020204030204" pitchFamily="34" charset="0"/>
                <a:cs typeface="Times New Roman" panose="02020603050405020304" pitchFamily="18" charset="0"/>
                <a:hlinkClick r:id="rId4"/>
              </a:rPr>
              <a:t>www.SignUpGenius.com/go/10C0A49AEA72BA13-printmaking4</a:t>
            </a:r>
            <a:r>
              <a:rPr lang="en-US" sz="2800" u="sng" dirty="0">
                <a:solidFill>
                  <a:srgbClr val="D67109"/>
                </a:solidFill>
                <a:latin typeface="&amp;quot"/>
                <a:ea typeface="Calibri" panose="020F0502020204030204" pitchFamily="34" charset="0"/>
                <a:cs typeface="Times New Roman" panose="02020603050405020304" pitchFamily="18" charset="0"/>
              </a:rPr>
              <a:t/>
            </a:r>
            <a:br>
              <a:rPr lang="en-US" sz="2800" u="sng" dirty="0">
                <a:solidFill>
                  <a:srgbClr val="D67109"/>
                </a:solidFill>
                <a:latin typeface="&amp;quot"/>
                <a:ea typeface="Calibri" panose="020F0502020204030204" pitchFamily="34" charset="0"/>
                <a:cs typeface="Times New Roman" panose="02020603050405020304" pitchFamily="18" charset="0"/>
              </a:rPr>
            </a:br>
            <a:r>
              <a:rPr lang="en-US" sz="2700" dirty="0"/>
              <a:t/>
            </a:r>
            <a:br>
              <a:rPr lang="en-US" sz="2700" dirty="0"/>
            </a:br>
            <a:r>
              <a:rPr lang="en-US" sz="2700" dirty="0"/>
              <a:t/>
            </a:r>
            <a:br>
              <a:rPr lang="en-US" sz="2700" dirty="0"/>
            </a:br>
            <a:r>
              <a:rPr lang="en-US" sz="2200" dirty="0"/>
              <a:t/>
            </a:r>
            <a:br>
              <a:rPr lang="en-US" sz="2200" dirty="0"/>
            </a:br>
            <a:endParaRPr lang="en-US" sz="2200" dirty="0"/>
          </a:p>
        </p:txBody>
      </p:sp>
      <p:pic>
        <p:nvPicPr>
          <p:cNvPr id="4" name="Picture 3">
            <a:extLst>
              <a:ext uri="{FF2B5EF4-FFF2-40B4-BE49-F238E27FC236}">
                <a16:creationId xmlns="" xmlns:a16="http://schemas.microsoft.com/office/drawing/2014/main" id="{59066EEC-F7BC-4578-963E-BA519FA5C2CF}"/>
              </a:ext>
            </a:extLst>
          </p:cNvPr>
          <p:cNvPicPr>
            <a:picLocks noChangeAspect="1"/>
          </p:cNvPicPr>
          <p:nvPr/>
        </p:nvPicPr>
        <p:blipFill>
          <a:blip r:embed="rId5"/>
          <a:stretch>
            <a:fillRect/>
          </a:stretch>
        </p:blipFill>
        <p:spPr>
          <a:xfrm>
            <a:off x="6010268" y="337625"/>
            <a:ext cx="2502785" cy="1676177"/>
          </a:xfrm>
          <a:prstGeom prst="rect">
            <a:avLst/>
          </a:prstGeom>
        </p:spPr>
      </p:pic>
      <p:sp>
        <p:nvSpPr>
          <p:cNvPr id="8" name="Rectangle 3">
            <a:extLst>
              <a:ext uri="{FF2B5EF4-FFF2-40B4-BE49-F238E27FC236}">
                <a16:creationId xmlns="" xmlns:a16="http://schemas.microsoft.com/office/drawing/2014/main" id="{06B4FE44-80FA-4940-B2AE-B1860DF5EB18}"/>
              </a:ext>
            </a:extLst>
          </p:cNvPr>
          <p:cNvSpPr>
            <a:spLocks noChangeArrowheads="1"/>
          </p:cNvSpPr>
          <p:nvPr/>
        </p:nvSpPr>
        <p:spPr bwMode="auto">
          <a:xfrm flipV="1">
            <a:off x="-259827" y="414968"/>
            <a:ext cx="98821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0823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95" y="0"/>
            <a:ext cx="5299364" cy="6858000"/>
          </a:xfrm>
          <a:prstGeom prst="rect">
            <a:avLst/>
          </a:prstGeom>
        </p:spPr>
      </p:pic>
    </p:spTree>
    <p:extLst>
      <p:ext uri="{BB962C8B-B14F-4D97-AF65-F5344CB8AC3E}">
        <p14:creationId xmlns:p14="http://schemas.microsoft.com/office/powerpoint/2010/main" val="58801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55" y="0"/>
            <a:ext cx="5299364" cy="6858000"/>
          </a:xfrm>
          <a:prstGeom prst="rect">
            <a:avLst/>
          </a:prstGeom>
        </p:spPr>
      </p:pic>
    </p:spTree>
    <p:extLst>
      <p:ext uri="{BB962C8B-B14F-4D97-AF65-F5344CB8AC3E}">
        <p14:creationId xmlns:p14="http://schemas.microsoft.com/office/powerpoint/2010/main" val="7184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President’s Report</a:t>
            </a:r>
            <a:br>
              <a:rPr lang="en-US" dirty="0"/>
            </a:br>
            <a:r>
              <a:rPr lang="en-US" sz="2800" dirty="0">
                <a:solidFill>
                  <a:srgbClr val="000000"/>
                </a:solidFill>
              </a:rPr>
              <a:t>Becky Gordon &amp; Leslie </a:t>
            </a:r>
            <a:r>
              <a:rPr lang="en-US" sz="2800" dirty="0" err="1">
                <a:solidFill>
                  <a:srgbClr val="000000"/>
                </a:solidFill>
              </a:rPr>
              <a:t>Kahler</a:t>
            </a:r>
            <a:endParaRPr lang="en-US" dirty="0"/>
          </a:p>
        </p:txBody>
      </p:sp>
      <p:sp>
        <p:nvSpPr>
          <p:cNvPr id="3" name="Content Placeholder 2"/>
          <p:cNvSpPr>
            <a:spLocks noGrp="1"/>
          </p:cNvSpPr>
          <p:nvPr>
            <p:ph idx="1"/>
          </p:nvPr>
        </p:nvSpPr>
        <p:spPr>
          <a:xfrm>
            <a:off x="609598" y="1930400"/>
            <a:ext cx="6347714" cy="4630821"/>
          </a:xfrm>
        </p:spPr>
        <p:txBody>
          <a:bodyPr>
            <a:normAutofit/>
          </a:bodyPr>
          <a:lstStyle/>
          <a:p>
            <a:r>
              <a:rPr lang="en-US" dirty="0"/>
              <a:t>Thank you!</a:t>
            </a:r>
          </a:p>
          <a:p>
            <a:endParaRPr lang="en-US" dirty="0"/>
          </a:p>
          <a:p>
            <a:endParaRPr lang="en-US" dirty="0"/>
          </a:p>
          <a:p>
            <a:endParaRPr lang="en-US" dirty="0"/>
          </a:p>
          <a:p>
            <a:r>
              <a:rPr lang="en-US" dirty="0"/>
              <a:t>New password to the Leadership Guides</a:t>
            </a:r>
          </a:p>
          <a:p>
            <a:pPr lvl="1"/>
            <a:r>
              <a:rPr lang="en-US" dirty="0"/>
              <a:t>Username:  Every Password:  Child</a:t>
            </a:r>
          </a:p>
          <a:p>
            <a:endParaRPr lang="en-US" dirty="0"/>
          </a:p>
          <a:p>
            <a:endParaRPr lang="en-US" dirty="0"/>
          </a:p>
        </p:txBody>
      </p:sp>
    </p:spTree>
    <p:extLst>
      <p:ext uri="{BB962C8B-B14F-4D97-AF65-F5344CB8AC3E}">
        <p14:creationId xmlns:p14="http://schemas.microsoft.com/office/powerpoint/2010/main" val="1475630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54" y="0"/>
            <a:ext cx="5299364" cy="6858000"/>
          </a:xfrm>
          <a:prstGeom prst="rect">
            <a:avLst/>
          </a:prstGeom>
        </p:spPr>
      </p:pic>
    </p:spTree>
    <p:extLst>
      <p:ext uri="{BB962C8B-B14F-4D97-AF65-F5344CB8AC3E}">
        <p14:creationId xmlns:p14="http://schemas.microsoft.com/office/powerpoint/2010/main" val="543944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154378"/>
            <a:ext cx="8249393" cy="1359725"/>
          </a:xfrm>
        </p:spPr>
        <p:txBody>
          <a:bodyPr>
            <a:noAutofit/>
          </a:bodyPr>
          <a:lstStyle/>
          <a:p>
            <a:r>
              <a:rPr lang="en-US" dirty="0" err="1"/>
              <a:t>Parent</a:t>
            </a:r>
            <a:r>
              <a:rPr lang="en-US" i="1" dirty="0" err="1"/>
              <a:t>Wiser</a:t>
            </a:r>
            <a:r>
              <a:rPr lang="en-US" sz="2000" i="1" dirty="0"/>
              <a:t> – parent education in Issaquah schools</a:t>
            </a:r>
            <a:r>
              <a:rPr lang="en-US" sz="2000" dirty="0"/>
              <a:t/>
            </a:r>
            <a:br>
              <a:rPr lang="en-US" sz="2000" dirty="0"/>
            </a:br>
            <a:r>
              <a:rPr lang="en-US" sz="2000" dirty="0"/>
              <a:t>Co-Chairs:	</a:t>
            </a:r>
            <a:r>
              <a:rPr lang="en-US" sz="2000" dirty="0">
                <a:solidFill>
                  <a:schemeClr val="tx1"/>
                </a:solidFill>
              </a:rPr>
              <a:t>Heidi Fuhs &amp; Debbie Steinberg Kuntz </a:t>
            </a:r>
            <a:br>
              <a:rPr lang="en-US" sz="2000" dirty="0">
                <a:solidFill>
                  <a:schemeClr val="tx1"/>
                </a:solidFill>
              </a:rPr>
            </a:br>
            <a:r>
              <a:rPr lang="en-US" sz="2000" dirty="0">
                <a:solidFill>
                  <a:schemeClr val="tx1"/>
                </a:solidFill>
              </a:rPr>
              <a:t>Contact:	</a:t>
            </a:r>
            <a:r>
              <a:rPr lang="en-US" sz="2000" dirty="0">
                <a:solidFill>
                  <a:schemeClr val="tx1"/>
                </a:solidFill>
                <a:hlinkClick r:id="rId2"/>
              </a:rPr>
              <a:t>parentwiser@issaquahptsa.org</a:t>
            </a:r>
            <a:r>
              <a:rPr lang="en-US" sz="2000" dirty="0">
                <a:solidFill>
                  <a:schemeClr val="tx1"/>
                </a:solidFill>
              </a:rPr>
              <a:t/>
            </a:r>
            <a:br>
              <a:rPr lang="en-US" sz="2000" dirty="0">
                <a:solidFill>
                  <a:schemeClr val="tx1"/>
                </a:solidFill>
              </a:rPr>
            </a:br>
            <a:r>
              <a:rPr lang="en-US" sz="2000" dirty="0">
                <a:solidFill>
                  <a:schemeClr val="tx1"/>
                </a:solidFill>
              </a:rPr>
              <a:t/>
            </a:r>
            <a:br>
              <a:rPr lang="en-US" sz="2000" dirty="0">
                <a:solidFill>
                  <a:schemeClr val="tx1"/>
                </a:solidFill>
              </a:rPr>
            </a:br>
            <a:endParaRPr lang="en-US" sz="2000" dirty="0"/>
          </a:p>
        </p:txBody>
      </p:sp>
      <p:sp>
        <p:nvSpPr>
          <p:cNvPr id="3" name="Content Placeholder 2"/>
          <p:cNvSpPr>
            <a:spLocks noGrp="1"/>
          </p:cNvSpPr>
          <p:nvPr>
            <p:ph idx="1"/>
          </p:nvPr>
        </p:nvSpPr>
        <p:spPr>
          <a:xfrm>
            <a:off x="221728" y="1503364"/>
            <a:ext cx="8190019" cy="5029958"/>
          </a:xfrm>
        </p:spPr>
        <p:txBody>
          <a:bodyPr>
            <a:noAutofit/>
          </a:bodyPr>
          <a:lstStyle/>
          <a:p>
            <a:r>
              <a:rPr lang="en-US" sz="2000" dirty="0">
                <a:solidFill>
                  <a:schemeClr val="tx1"/>
                </a:solidFill>
              </a:rPr>
              <a:t>Register for upcoming events at </a:t>
            </a:r>
            <a:r>
              <a:rPr lang="en-US" sz="2000" i="1" dirty="0">
                <a:solidFill>
                  <a:schemeClr val="tx1"/>
                </a:solidFill>
                <a:hlinkClick r:id="rId3"/>
              </a:rPr>
              <a:t>http://ParentWiser.org</a:t>
            </a:r>
            <a:r>
              <a:rPr lang="en-US" sz="2000" i="1" dirty="0">
                <a:solidFill>
                  <a:schemeClr val="tx1"/>
                </a:solidFill>
              </a:rPr>
              <a:t>, sponsored by Influence the Choice:</a:t>
            </a:r>
          </a:p>
          <a:p>
            <a:pPr lvl="1"/>
            <a:r>
              <a:rPr lang="en-US" sz="1800" b="1" i="1" dirty="0">
                <a:solidFill>
                  <a:schemeClr val="tx1"/>
                </a:solidFill>
              </a:rPr>
              <a:t>State of Mind Conferences – March 3</a:t>
            </a:r>
            <a:r>
              <a:rPr lang="en-US" sz="1800" b="1" i="1" baseline="30000" dirty="0">
                <a:solidFill>
                  <a:schemeClr val="tx1"/>
                </a:solidFill>
              </a:rPr>
              <a:t>rd</a:t>
            </a:r>
            <a:r>
              <a:rPr lang="en-US" sz="1800" b="1" i="1" dirty="0">
                <a:solidFill>
                  <a:schemeClr val="tx1"/>
                </a:solidFill>
              </a:rPr>
              <a:t> or 24</a:t>
            </a:r>
            <a:r>
              <a:rPr lang="en-US" sz="1800" b="1" i="1" baseline="30000" dirty="0">
                <a:solidFill>
                  <a:schemeClr val="tx1"/>
                </a:solidFill>
              </a:rPr>
              <a:t>th</a:t>
            </a:r>
            <a:r>
              <a:rPr lang="en-US" sz="1800" b="1" i="1" dirty="0">
                <a:solidFill>
                  <a:schemeClr val="tx1"/>
                </a:solidFill>
              </a:rPr>
              <a:t> </a:t>
            </a:r>
          </a:p>
          <a:p>
            <a:pPr lvl="1"/>
            <a:r>
              <a:rPr lang="en-US" sz="1800" b="1" i="1" dirty="0">
                <a:solidFill>
                  <a:schemeClr val="tx1"/>
                </a:solidFill>
              </a:rPr>
              <a:t>Hidden in Plain Sight – March 12</a:t>
            </a:r>
            <a:r>
              <a:rPr lang="en-US" sz="1800" b="1" i="1" baseline="30000" dirty="0">
                <a:solidFill>
                  <a:schemeClr val="tx1"/>
                </a:solidFill>
              </a:rPr>
              <a:t>th</a:t>
            </a:r>
            <a:r>
              <a:rPr lang="en-US" sz="1800" b="1" i="1" dirty="0">
                <a:solidFill>
                  <a:schemeClr val="tx1"/>
                </a:solidFill>
              </a:rPr>
              <a:t> or April 16</a:t>
            </a:r>
            <a:r>
              <a:rPr lang="en-US" sz="1800" b="1" i="1" baseline="30000" dirty="0">
                <a:solidFill>
                  <a:schemeClr val="tx1"/>
                </a:solidFill>
              </a:rPr>
              <a:t>th</a:t>
            </a:r>
            <a:endParaRPr lang="en-US" sz="1800" b="1" i="1" dirty="0">
              <a:solidFill>
                <a:schemeClr val="tx1"/>
              </a:solidFill>
            </a:endParaRPr>
          </a:p>
          <a:p>
            <a:endParaRPr lang="en-US" b="1" i="1" dirty="0">
              <a:solidFill>
                <a:schemeClr val="tx1"/>
              </a:solidFill>
            </a:endParaRPr>
          </a:p>
          <a:p>
            <a:r>
              <a:rPr lang="en-US" b="1" i="1" dirty="0">
                <a:solidFill>
                  <a:schemeClr val="tx1"/>
                </a:solidFill>
              </a:rPr>
              <a:t>Parent Ed Rep Job Description (to help fill your slot)</a:t>
            </a:r>
          </a:p>
          <a:p>
            <a:pPr lvl="1"/>
            <a:r>
              <a:rPr lang="en-US" sz="1400" i="1" dirty="0">
                <a:solidFill>
                  <a:schemeClr val="tx1"/>
                </a:solidFill>
              </a:rPr>
              <a:t>Represent </a:t>
            </a:r>
            <a:r>
              <a:rPr lang="en-US" sz="1400" i="1" dirty="0" err="1">
                <a:solidFill>
                  <a:schemeClr val="tx1"/>
                </a:solidFill>
              </a:rPr>
              <a:t>ParentWiser</a:t>
            </a:r>
            <a:r>
              <a:rPr lang="en-US" sz="1400" i="1" dirty="0">
                <a:solidFill>
                  <a:schemeClr val="tx1"/>
                </a:solidFill>
              </a:rPr>
              <a:t> as your local school’s PTSA contact/organizer</a:t>
            </a:r>
          </a:p>
          <a:p>
            <a:pPr lvl="1"/>
            <a:r>
              <a:rPr lang="en-US" sz="1400" i="1" dirty="0">
                <a:solidFill>
                  <a:schemeClr val="tx1"/>
                </a:solidFill>
              </a:rPr>
              <a:t>Inform your school community at PTSA GMM of any upcoming events on ParentWiser.org</a:t>
            </a:r>
          </a:p>
          <a:p>
            <a:pPr lvl="1"/>
            <a:r>
              <a:rPr lang="en-US" sz="1400" i="1" dirty="0">
                <a:solidFill>
                  <a:schemeClr val="tx1"/>
                </a:solidFill>
              </a:rPr>
              <a:t>Ensure </a:t>
            </a:r>
            <a:r>
              <a:rPr lang="en-US" sz="1400" i="1" dirty="0" err="1">
                <a:solidFill>
                  <a:schemeClr val="tx1"/>
                </a:solidFill>
              </a:rPr>
              <a:t>ParentWiser</a:t>
            </a:r>
            <a:r>
              <a:rPr lang="en-US" sz="1400" i="1" dirty="0">
                <a:solidFill>
                  <a:schemeClr val="tx1"/>
                </a:solidFill>
              </a:rPr>
              <a:t> communications are posted in your school/PTSA </a:t>
            </a:r>
            <a:r>
              <a:rPr lang="en-US" sz="1400" i="1" dirty="0" err="1">
                <a:solidFill>
                  <a:schemeClr val="tx1"/>
                </a:solidFill>
              </a:rPr>
              <a:t>enews</a:t>
            </a:r>
            <a:r>
              <a:rPr lang="en-US" sz="1400" i="1" dirty="0">
                <a:solidFill>
                  <a:schemeClr val="tx1"/>
                </a:solidFill>
              </a:rPr>
              <a:t>, </a:t>
            </a:r>
            <a:r>
              <a:rPr lang="en-US" sz="1400" i="1" dirty="0" err="1">
                <a:solidFill>
                  <a:schemeClr val="tx1"/>
                </a:solidFill>
              </a:rPr>
              <a:t>Peachjar</a:t>
            </a:r>
            <a:r>
              <a:rPr lang="en-US" sz="1400" i="1" dirty="0">
                <a:solidFill>
                  <a:schemeClr val="tx1"/>
                </a:solidFill>
              </a:rPr>
              <a:t>, website, calendars, Facebook, etc.</a:t>
            </a:r>
          </a:p>
          <a:p>
            <a:pPr lvl="1"/>
            <a:r>
              <a:rPr lang="en-US" sz="1400" i="1" dirty="0">
                <a:solidFill>
                  <a:schemeClr val="tx1"/>
                </a:solidFill>
              </a:rPr>
              <a:t>Volunteer for at least 1 </a:t>
            </a:r>
            <a:r>
              <a:rPr lang="en-US" sz="1400" i="1" dirty="0" err="1">
                <a:solidFill>
                  <a:schemeClr val="tx1"/>
                </a:solidFill>
              </a:rPr>
              <a:t>ParentWiser</a:t>
            </a:r>
            <a:r>
              <a:rPr lang="en-US" sz="1400" i="1" dirty="0">
                <a:solidFill>
                  <a:schemeClr val="tx1"/>
                </a:solidFill>
              </a:rPr>
              <a:t> event throughout the year (help with setup, check-in, </a:t>
            </a:r>
            <a:r>
              <a:rPr lang="en-US" sz="1400" i="1" dirty="0" err="1">
                <a:solidFill>
                  <a:schemeClr val="tx1"/>
                </a:solidFill>
              </a:rPr>
              <a:t>etc</a:t>
            </a:r>
            <a:r>
              <a:rPr lang="en-US" sz="1400" i="1" dirty="0">
                <a:solidFill>
                  <a:schemeClr val="tx1"/>
                </a:solidFill>
              </a:rPr>
              <a:t>)</a:t>
            </a:r>
          </a:p>
          <a:p>
            <a:pPr lvl="1"/>
            <a:r>
              <a:rPr lang="en-US" sz="1400" i="1" dirty="0">
                <a:solidFill>
                  <a:schemeClr val="tx1"/>
                </a:solidFill>
              </a:rPr>
              <a:t>Provide input to </a:t>
            </a:r>
            <a:r>
              <a:rPr lang="en-US" sz="1400" i="1" dirty="0" err="1">
                <a:solidFill>
                  <a:schemeClr val="tx1"/>
                </a:solidFill>
              </a:rPr>
              <a:t>ParentWiser</a:t>
            </a:r>
            <a:r>
              <a:rPr lang="en-US" sz="1400" i="1" dirty="0">
                <a:solidFill>
                  <a:schemeClr val="tx1"/>
                </a:solidFill>
              </a:rPr>
              <a:t> committee for your school’s needs (via quarterly meeting, or email)</a:t>
            </a:r>
          </a:p>
          <a:p>
            <a:pPr lvl="1"/>
            <a:r>
              <a:rPr lang="en-US" sz="1400" i="1" dirty="0">
                <a:solidFill>
                  <a:schemeClr val="tx1"/>
                </a:solidFill>
              </a:rPr>
              <a:t>Host/organize additional/local parent </a:t>
            </a:r>
            <a:r>
              <a:rPr lang="en-US" sz="1400" i="1" dirty="0" err="1">
                <a:solidFill>
                  <a:schemeClr val="tx1"/>
                </a:solidFill>
              </a:rPr>
              <a:t>ed</a:t>
            </a:r>
            <a:r>
              <a:rPr lang="en-US" sz="1400" i="1" dirty="0">
                <a:solidFill>
                  <a:schemeClr val="tx1"/>
                </a:solidFill>
              </a:rPr>
              <a:t> speaker(s) at your school with support from </a:t>
            </a:r>
            <a:r>
              <a:rPr lang="en-US" sz="1400" i="1" dirty="0" err="1">
                <a:solidFill>
                  <a:schemeClr val="tx1"/>
                </a:solidFill>
              </a:rPr>
              <a:t>ParentWiser</a:t>
            </a:r>
            <a:endParaRPr lang="en-US" sz="1400" i="1" dirty="0">
              <a:solidFill>
                <a:schemeClr val="tx1"/>
              </a:solidFill>
            </a:endParaRPr>
          </a:p>
          <a:p>
            <a:pPr lvl="1"/>
            <a:endParaRPr lang="en-US" i="1" dirty="0">
              <a:solidFill>
                <a:schemeClr val="tx1"/>
              </a:solidFill>
            </a:endParaRPr>
          </a:p>
          <a:p>
            <a:pPr>
              <a:buNone/>
            </a:pPr>
            <a:r>
              <a:rPr lang="en-US" sz="2000" i="1" dirty="0"/>
              <a:t/>
            </a:r>
            <a:br>
              <a:rPr lang="en-US" sz="2000" i="1" dirty="0"/>
            </a:br>
            <a:endParaRPr lang="en-US" sz="2000" i="1" dirty="0">
              <a:solidFill>
                <a:schemeClr val="tx1"/>
              </a:solidFill>
            </a:endParaRPr>
          </a:p>
        </p:txBody>
      </p:sp>
    </p:spTree>
    <p:extLst>
      <p:ext uri="{BB962C8B-B14F-4D97-AF65-F5344CB8AC3E}">
        <p14:creationId xmlns:p14="http://schemas.microsoft.com/office/powerpoint/2010/main" val="111144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Updates</a:t>
            </a:r>
          </a:p>
        </p:txBody>
      </p:sp>
      <p:sp>
        <p:nvSpPr>
          <p:cNvPr id="3" name="Content Placeholder 2"/>
          <p:cNvSpPr>
            <a:spLocks noGrp="1"/>
          </p:cNvSpPr>
          <p:nvPr>
            <p:ph idx="1"/>
          </p:nvPr>
        </p:nvSpPr>
        <p:spPr/>
        <p:txBody>
          <a:bodyPr/>
          <a:lstStyle/>
          <a:p>
            <a:r>
              <a:rPr lang="en-US" dirty="0"/>
              <a:t>Ron Thiele, Superintendent</a:t>
            </a:r>
          </a:p>
        </p:txBody>
      </p:sp>
    </p:spTree>
    <p:extLst>
      <p:ext uri="{BB962C8B-B14F-4D97-AF65-F5344CB8AC3E}">
        <p14:creationId xmlns:p14="http://schemas.microsoft.com/office/powerpoint/2010/main" val="1744852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Business</a:t>
            </a:r>
          </a:p>
        </p:txBody>
      </p:sp>
      <p:sp>
        <p:nvSpPr>
          <p:cNvPr id="3" name="Content Placeholder 2"/>
          <p:cNvSpPr>
            <a:spLocks noGrp="1"/>
          </p:cNvSpPr>
          <p:nvPr>
            <p:ph idx="1"/>
          </p:nvPr>
        </p:nvSpPr>
        <p:spPr>
          <a:xfrm>
            <a:off x="609599" y="1748589"/>
            <a:ext cx="6347714" cy="4571999"/>
          </a:xfrm>
        </p:spPr>
        <p:txBody>
          <a:bodyPr>
            <a:normAutofit/>
          </a:bodyPr>
          <a:lstStyle/>
          <a:p>
            <a:pPr marL="0" indent="0">
              <a:buNone/>
            </a:pPr>
            <a:r>
              <a:rPr lang="en-US" dirty="0"/>
              <a:t>	</a:t>
            </a:r>
          </a:p>
          <a:p>
            <a:pPr marL="0" indent="0" algn="ctr">
              <a:buNone/>
            </a:pPr>
            <a:endParaRPr lang="en-US" dirty="0"/>
          </a:p>
          <a:p>
            <a:pPr marL="0" indent="0" algn="ctr">
              <a:buNone/>
            </a:pPr>
            <a:endParaRPr lang="en-US" sz="2200" b="1" dirty="0"/>
          </a:p>
          <a:p>
            <a:pPr marL="0" indent="0" algn="ctr">
              <a:buNone/>
            </a:pPr>
            <a:endParaRPr lang="en-US" sz="2200" b="1" dirty="0"/>
          </a:p>
          <a:p>
            <a:pPr marL="0" indent="0" algn="ctr">
              <a:buNone/>
            </a:pPr>
            <a:endParaRPr lang="en-US" sz="2200" b="1" dirty="0"/>
          </a:p>
          <a:p>
            <a:pPr marL="0" indent="0" algn="ctr">
              <a:buNone/>
            </a:pPr>
            <a:endParaRPr lang="en-US" sz="2200" b="1" dirty="0"/>
          </a:p>
          <a:p>
            <a:pPr marL="0" indent="0" algn="ctr">
              <a:buNone/>
            </a:pPr>
            <a:r>
              <a:rPr lang="en-US" sz="2200" b="1" dirty="0"/>
              <a:t>Adjourn</a:t>
            </a:r>
          </a:p>
          <a:p>
            <a:pPr marL="0" indent="0" algn="ctr">
              <a:buNone/>
            </a:pPr>
            <a:r>
              <a:rPr lang="en-US" sz="2200" b="1" dirty="0"/>
              <a:t>Optional Q &amp; A session</a:t>
            </a:r>
          </a:p>
        </p:txBody>
      </p:sp>
    </p:spTree>
    <p:extLst>
      <p:ext uri="{BB962C8B-B14F-4D97-AF65-F5344CB8AC3E}">
        <p14:creationId xmlns:p14="http://schemas.microsoft.com/office/powerpoint/2010/main" val="417707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3" y="120073"/>
            <a:ext cx="6347713" cy="1006764"/>
          </a:xfrm>
        </p:spPr>
        <p:txBody>
          <a:bodyPr>
            <a:normAutofit/>
          </a:bodyPr>
          <a:lstStyle/>
          <a:p>
            <a:r>
              <a:rPr lang="en-US" b="1" dirty="0"/>
              <a:t>Questions?</a:t>
            </a:r>
          </a:p>
        </p:txBody>
      </p:sp>
      <p:sp>
        <p:nvSpPr>
          <p:cNvPr id="3" name="Content Placeholder 2"/>
          <p:cNvSpPr>
            <a:spLocks noGrp="1"/>
          </p:cNvSpPr>
          <p:nvPr>
            <p:ph idx="1"/>
          </p:nvPr>
        </p:nvSpPr>
        <p:spPr>
          <a:xfrm>
            <a:off x="120073" y="1047212"/>
            <a:ext cx="8793017" cy="4553828"/>
          </a:xfrm>
        </p:spPr>
        <p:txBody>
          <a:bodyPr>
            <a:noAutofit/>
          </a:bodyPr>
          <a:lstStyle/>
          <a:p>
            <a:r>
              <a:rPr lang="en-US" sz="2000" dirty="0"/>
              <a:t>Elementary Schools</a:t>
            </a:r>
          </a:p>
          <a:p>
            <a:pPr lvl="1"/>
            <a:r>
              <a:rPr lang="en-US" sz="1800" dirty="0"/>
              <a:t>South:  </a:t>
            </a:r>
            <a:r>
              <a:rPr lang="en-US" sz="1800" dirty="0" err="1"/>
              <a:t>Korista</a:t>
            </a:r>
            <a:r>
              <a:rPr lang="en-US" sz="1800" dirty="0"/>
              <a:t> Smith-Barney	 </a:t>
            </a:r>
            <a:r>
              <a:rPr lang="en-US" sz="1800" dirty="0" err="1">
                <a:solidFill>
                  <a:schemeClr val="accent1"/>
                </a:solidFill>
              </a:rPr>
              <a:t>vp</a:t>
            </a:r>
            <a:r>
              <a:rPr lang="en-US" sz="1800" dirty="0">
                <a:solidFill>
                  <a:schemeClr val="accent1"/>
                </a:solidFill>
              </a:rPr>
              <a:t>-el-south@ issaquahptsa.org</a:t>
            </a:r>
          </a:p>
          <a:p>
            <a:pPr lvl="2">
              <a:buFont typeface="Wingdings" panose="05000000000000000000" pitchFamily="2" charset="2"/>
              <a:buChar char="v"/>
            </a:pPr>
            <a:r>
              <a:rPr lang="en-US" sz="1800" dirty="0"/>
              <a:t>Apollo, Briarwood, Maple Hills, Newcastle</a:t>
            </a:r>
          </a:p>
          <a:p>
            <a:pPr lvl="1"/>
            <a:r>
              <a:rPr lang="en-US" sz="1800" dirty="0"/>
              <a:t>Central: Wendy Shah			 </a:t>
            </a:r>
            <a:r>
              <a:rPr lang="en-US" sz="1800" dirty="0" err="1">
                <a:solidFill>
                  <a:schemeClr val="accent1"/>
                </a:solidFill>
              </a:rPr>
              <a:t>vp</a:t>
            </a:r>
            <a:r>
              <a:rPr lang="en-US" sz="1800" dirty="0">
                <a:solidFill>
                  <a:schemeClr val="accent1"/>
                </a:solidFill>
              </a:rPr>
              <a:t>-el-central@ issaquahptsa.org</a:t>
            </a:r>
          </a:p>
          <a:p>
            <a:pPr lvl="2">
              <a:buFont typeface="Wingdings" panose="05000000000000000000" pitchFamily="2" charset="2"/>
              <a:buChar char="v"/>
            </a:pPr>
            <a:r>
              <a:rPr lang="en-US" sz="1800" dirty="0"/>
              <a:t>Clark, Cougar Ridge, Grand Ridge, IVE, Sunset </a:t>
            </a:r>
          </a:p>
          <a:p>
            <a:pPr lvl="1"/>
            <a:r>
              <a:rPr lang="en-US" sz="1800" dirty="0"/>
              <a:t>North:  Ina </a:t>
            </a:r>
            <a:r>
              <a:rPr lang="en-US" sz="1800" dirty="0" err="1"/>
              <a:t>Ghangurde</a:t>
            </a:r>
            <a:r>
              <a:rPr lang="en-US" sz="1800" dirty="0"/>
              <a:t>			 </a:t>
            </a:r>
            <a:r>
              <a:rPr lang="en-US" sz="1800" dirty="0" err="1">
                <a:solidFill>
                  <a:schemeClr val="accent1"/>
                </a:solidFill>
              </a:rPr>
              <a:t>vp</a:t>
            </a:r>
            <a:r>
              <a:rPr lang="en-US" sz="1800" dirty="0">
                <a:solidFill>
                  <a:schemeClr val="accent1"/>
                </a:solidFill>
              </a:rPr>
              <a:t>-el-north@ issaquahptsa.org</a:t>
            </a:r>
          </a:p>
          <a:p>
            <a:pPr lvl="2">
              <a:buFont typeface="Wingdings" panose="05000000000000000000" pitchFamily="2" charset="2"/>
              <a:buChar char="v"/>
            </a:pPr>
            <a:r>
              <a:rPr lang="en-US" sz="1800" dirty="0"/>
              <a:t>Cascade Ridge, Challenger, Creekside, Discovery, </a:t>
            </a:r>
            <a:br>
              <a:rPr lang="en-US" sz="1800" dirty="0"/>
            </a:br>
            <a:r>
              <a:rPr lang="en-US" sz="1800" dirty="0"/>
              <a:t>Endeavour, Sunny Hills</a:t>
            </a:r>
          </a:p>
          <a:p>
            <a:endParaRPr lang="en-US" dirty="0"/>
          </a:p>
          <a:p>
            <a:r>
              <a:rPr lang="en-US" dirty="0"/>
              <a:t>Middle Schools:  </a:t>
            </a:r>
            <a:r>
              <a:rPr lang="en-US" dirty="0" err="1"/>
              <a:t>Laila</a:t>
            </a:r>
            <a:r>
              <a:rPr lang="en-US" dirty="0"/>
              <a:t> Collins 		</a:t>
            </a:r>
            <a:r>
              <a:rPr lang="en-US" dirty="0" err="1">
                <a:solidFill>
                  <a:schemeClr val="accent1"/>
                </a:solidFill>
              </a:rPr>
              <a:t>vp-middle@issaquahptsa.org</a:t>
            </a:r>
            <a:r>
              <a:rPr lang="en-US" dirty="0">
                <a:solidFill>
                  <a:srgbClr val="4F81BD"/>
                </a:solidFill>
              </a:rPr>
              <a:t> </a:t>
            </a:r>
            <a:r>
              <a:rPr lang="en-US" dirty="0"/>
              <a:t>	</a:t>
            </a:r>
          </a:p>
          <a:p>
            <a:r>
              <a:rPr lang="en-US" dirty="0"/>
              <a:t>High Schools:  Ina </a:t>
            </a:r>
            <a:r>
              <a:rPr lang="en-US" dirty="0" err="1"/>
              <a:t>Ghangurde</a:t>
            </a:r>
            <a:r>
              <a:rPr lang="en-US" dirty="0"/>
              <a:t>		</a:t>
            </a:r>
            <a:r>
              <a:rPr lang="en-US" dirty="0" err="1">
                <a:solidFill>
                  <a:schemeClr val="accent1"/>
                </a:solidFill>
              </a:rPr>
              <a:t>vp-high@issaquahptsa.org</a:t>
            </a:r>
            <a:endParaRPr lang="en-US" dirty="0">
              <a:solidFill>
                <a:schemeClr val="accent1"/>
              </a:solidFill>
            </a:endParaRPr>
          </a:p>
          <a:p>
            <a:pPr marL="0" indent="0" algn="ctr">
              <a:buNone/>
            </a:pPr>
            <a:endParaRPr lang="en-US" dirty="0"/>
          </a:p>
          <a:p>
            <a:endParaRPr lang="en-US" dirty="0"/>
          </a:p>
        </p:txBody>
      </p:sp>
    </p:spTree>
    <p:extLst>
      <p:ext uri="{BB962C8B-B14F-4D97-AF65-F5344CB8AC3E}">
        <p14:creationId xmlns:p14="http://schemas.microsoft.com/office/powerpoint/2010/main" val="3203275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0" y="155880"/>
            <a:ext cx="6347713" cy="869356"/>
          </a:xfrm>
        </p:spPr>
        <p:txBody>
          <a:bodyPr/>
          <a:lstStyle/>
          <a:p>
            <a:r>
              <a:rPr lang="en-US" b="1" dirty="0"/>
              <a:t>Additional Contacts</a:t>
            </a:r>
          </a:p>
        </p:txBody>
      </p:sp>
      <p:sp>
        <p:nvSpPr>
          <p:cNvPr id="3" name="Content Placeholder 2"/>
          <p:cNvSpPr>
            <a:spLocks noGrp="1"/>
          </p:cNvSpPr>
          <p:nvPr>
            <p:ph idx="1"/>
          </p:nvPr>
        </p:nvSpPr>
        <p:spPr>
          <a:xfrm>
            <a:off x="0" y="1145760"/>
            <a:ext cx="8229600" cy="5075157"/>
          </a:xfrm>
        </p:spPr>
        <p:txBody>
          <a:bodyPr>
            <a:noAutofit/>
          </a:bodyPr>
          <a:lstStyle/>
          <a:p>
            <a:r>
              <a:rPr lang="en-US" sz="1600" b="1" dirty="0"/>
              <a:t>Issaquah PTSA Council</a:t>
            </a:r>
          </a:p>
          <a:p>
            <a:pPr lvl="1"/>
            <a:r>
              <a:rPr lang="en-US" dirty="0"/>
              <a:t>Council Presidents					</a:t>
            </a:r>
            <a:r>
              <a:rPr lang="en-US" dirty="0">
                <a:solidFill>
                  <a:schemeClr val="accent1"/>
                </a:solidFill>
                <a:hlinkClick r:id="rId2"/>
              </a:rPr>
              <a:t>President@Issaquahptsa.org</a:t>
            </a:r>
            <a:endParaRPr lang="en-US" dirty="0">
              <a:solidFill>
                <a:schemeClr val="accent1"/>
              </a:solidFill>
            </a:endParaRPr>
          </a:p>
          <a:p>
            <a:pPr lvl="2"/>
            <a:r>
              <a:rPr lang="en-US" dirty="0">
                <a:solidFill>
                  <a:srgbClr val="000000"/>
                </a:solidFill>
              </a:rPr>
              <a:t>Becky Gordon &amp; Leslie </a:t>
            </a:r>
            <a:r>
              <a:rPr lang="en-US" dirty="0" err="1">
                <a:solidFill>
                  <a:srgbClr val="000000"/>
                </a:solidFill>
              </a:rPr>
              <a:t>Kahler</a:t>
            </a:r>
            <a:endParaRPr lang="en-US" dirty="0">
              <a:solidFill>
                <a:srgbClr val="000000"/>
              </a:solidFill>
            </a:endParaRPr>
          </a:p>
          <a:p>
            <a:pPr lvl="1"/>
            <a:r>
              <a:rPr lang="en-US" dirty="0"/>
              <a:t>Secretary:  Erin Thacker				</a:t>
            </a:r>
            <a:r>
              <a:rPr lang="en-US" dirty="0">
                <a:hlinkClick r:id="rId3"/>
              </a:rPr>
              <a:t>Secretary@issaquahPTSA.org</a:t>
            </a:r>
            <a:endParaRPr lang="en-US" dirty="0"/>
          </a:p>
          <a:p>
            <a:pPr lvl="1"/>
            <a:r>
              <a:rPr lang="en-US" dirty="0"/>
              <a:t>Treasurer: Erin Eaton			  		</a:t>
            </a:r>
            <a:r>
              <a:rPr lang="en-US" dirty="0">
                <a:hlinkClick r:id="rId4"/>
              </a:rPr>
              <a:t>Treasurer@issaquahptsa.org</a:t>
            </a:r>
            <a:endParaRPr lang="en-US" dirty="0"/>
          </a:p>
          <a:p>
            <a:pPr lvl="1"/>
            <a:r>
              <a:rPr lang="en-US" dirty="0"/>
              <a:t>Membership:  Open		  			</a:t>
            </a:r>
            <a:r>
              <a:rPr lang="en-US" dirty="0">
                <a:hlinkClick r:id="rId5"/>
              </a:rPr>
              <a:t>Membership@issaquahptsa.org</a:t>
            </a:r>
            <a:endParaRPr lang="en-US" dirty="0"/>
          </a:p>
          <a:p>
            <a:pPr lvl="1"/>
            <a:endParaRPr lang="en-US" dirty="0"/>
          </a:p>
          <a:p>
            <a:r>
              <a:rPr lang="en-US" sz="1600" b="1" dirty="0"/>
              <a:t>Washington State PTA</a:t>
            </a:r>
          </a:p>
          <a:p>
            <a:pPr lvl="1"/>
            <a:r>
              <a:rPr lang="en-US" dirty="0"/>
              <a:t>Region 2 Director: </a:t>
            </a:r>
            <a:r>
              <a:rPr lang="en-US" dirty="0" err="1"/>
              <a:t>Mindi</a:t>
            </a:r>
            <a:r>
              <a:rPr lang="en-US" dirty="0"/>
              <a:t> </a:t>
            </a:r>
            <a:r>
              <a:rPr lang="en-US" dirty="0" err="1"/>
              <a:t>Lincicome</a:t>
            </a:r>
            <a:r>
              <a:rPr lang="en-US" dirty="0"/>
              <a:t>		</a:t>
            </a:r>
            <a:r>
              <a:rPr lang="en-US" dirty="0">
                <a:hlinkClick r:id="rId6"/>
              </a:rPr>
              <a:t>PTAreg2@WAstatePTA.org</a:t>
            </a:r>
            <a:endParaRPr lang="en-US" dirty="0"/>
          </a:p>
          <a:p>
            <a:pPr lvl="1"/>
            <a:r>
              <a:rPr lang="en-US" dirty="0"/>
              <a:t>Area B Director: Jane </a:t>
            </a:r>
            <a:r>
              <a:rPr lang="en-US" dirty="0" err="1"/>
              <a:t>Dulski</a:t>
            </a:r>
            <a:r>
              <a:rPr lang="en-US" dirty="0"/>
              <a:t>			</a:t>
            </a:r>
            <a:r>
              <a:rPr lang="en-US" dirty="0">
                <a:hlinkClick r:id="rId7"/>
              </a:rPr>
              <a:t>AreaBvp@WAstatePTA.org</a:t>
            </a:r>
            <a:endParaRPr lang="en-US" dirty="0"/>
          </a:p>
          <a:p>
            <a:pPr lvl="1"/>
            <a:r>
              <a:rPr lang="en-US" dirty="0"/>
              <a:t>President:  Michelle </a:t>
            </a:r>
            <a:r>
              <a:rPr lang="en-US" dirty="0" err="1"/>
              <a:t>Nims</a:t>
            </a:r>
            <a:r>
              <a:rPr lang="en-US" dirty="0"/>
              <a:t>				</a:t>
            </a:r>
            <a:r>
              <a:rPr lang="en-US" dirty="0">
                <a:hlinkClick r:id="rId8"/>
              </a:rPr>
              <a:t>PTApres@WAstatePTA.org</a:t>
            </a:r>
            <a:endParaRPr lang="en-US" dirty="0"/>
          </a:p>
          <a:p>
            <a:pPr lvl="1"/>
            <a:r>
              <a:rPr lang="en-US" dirty="0"/>
              <a:t>Executive Director:  Kathryn Hobbs 		</a:t>
            </a:r>
            <a:r>
              <a:rPr lang="en-US" dirty="0">
                <a:hlinkClick r:id="rId9"/>
              </a:rPr>
              <a:t>khobbs@WAstatePTA.org</a:t>
            </a:r>
            <a:endParaRPr lang="en-US" dirty="0"/>
          </a:p>
          <a:p>
            <a:pPr lvl="1"/>
            <a:r>
              <a:rPr lang="en-US" dirty="0"/>
              <a:t>Staff: Amanda Starr-Smith				</a:t>
            </a:r>
            <a:r>
              <a:rPr lang="en-US" dirty="0">
                <a:hlinkClick r:id="rId10"/>
              </a:rPr>
              <a:t>Support@WAstatePTA.org</a:t>
            </a:r>
            <a:r>
              <a:rPr lang="en-US" dirty="0"/>
              <a:t/>
            </a:r>
            <a:br>
              <a:rPr lang="en-US" dirty="0"/>
            </a:br>
            <a:r>
              <a:rPr lang="en-US" dirty="0"/>
              <a:t>         </a:t>
            </a:r>
            <a:r>
              <a:rPr lang="en-US" sz="1600" dirty="0" err="1"/>
              <a:t>Tatia</a:t>
            </a:r>
            <a:r>
              <a:rPr lang="en-US" sz="1600" dirty="0"/>
              <a:t> </a:t>
            </a:r>
            <a:r>
              <a:rPr lang="en-US" sz="1600" dirty="0" err="1"/>
              <a:t>Vasbinder</a:t>
            </a:r>
            <a:endParaRPr lang="en-US" sz="1600" dirty="0"/>
          </a:p>
        </p:txBody>
      </p:sp>
    </p:spTree>
    <p:extLst>
      <p:ext uri="{BB962C8B-B14F-4D97-AF65-F5344CB8AC3E}">
        <p14:creationId xmlns:p14="http://schemas.microsoft.com/office/powerpoint/2010/main" val="352244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8570" y="1887780"/>
            <a:ext cx="5988081" cy="2940893"/>
          </a:xfrm>
        </p:spPr>
        <p:txBody>
          <a:bodyPr>
            <a:normAutofit/>
          </a:bodyPr>
          <a:lstStyle/>
          <a:p>
            <a:pPr marL="0" indent="0" algn="ctr">
              <a:buNone/>
            </a:pPr>
            <a:r>
              <a:rPr lang="en-US" sz="2400" b="1" dirty="0">
                <a:solidFill>
                  <a:schemeClr val="accent1">
                    <a:lumMod val="75000"/>
                  </a:schemeClr>
                </a:solidFill>
              </a:rPr>
              <a:t>The Issaquah PTSA Council is Here to </a:t>
            </a:r>
            <a:r>
              <a:rPr lang="en-US" sz="2400" b="1" i="1" u="sng" dirty="0">
                <a:solidFill>
                  <a:schemeClr val="accent1">
                    <a:lumMod val="75000"/>
                  </a:schemeClr>
                </a:solidFill>
              </a:rPr>
              <a:t>Support</a:t>
            </a:r>
            <a:r>
              <a:rPr lang="en-US" sz="2400" b="1" dirty="0">
                <a:solidFill>
                  <a:schemeClr val="accent1">
                    <a:lumMod val="75000"/>
                  </a:schemeClr>
                </a:solidFill>
              </a:rPr>
              <a:t> You in Everything You Do </a:t>
            </a:r>
          </a:p>
          <a:p>
            <a:pPr marL="0" indent="0" algn="ctr">
              <a:buNone/>
            </a:pPr>
            <a:endParaRPr lang="en-US" b="1" dirty="0"/>
          </a:p>
          <a:p>
            <a:pPr marL="0" indent="0" algn="ctr">
              <a:buNone/>
            </a:pPr>
            <a:endParaRPr lang="en-US" b="1" dirty="0"/>
          </a:p>
          <a:p>
            <a:pPr marL="0" indent="0" algn="ctr">
              <a:buNone/>
            </a:pPr>
            <a:r>
              <a:rPr lang="en-US" b="1" i="1" dirty="0"/>
              <a:t>Thank You for Your Service to the Families and Students in the Issaquah School District!</a:t>
            </a:r>
          </a:p>
          <a:p>
            <a:pPr marL="0" indent="0" algn="ctr">
              <a:buNone/>
            </a:pPr>
            <a:r>
              <a:rPr lang="en-US" dirty="0"/>
              <a:t> </a:t>
            </a:r>
          </a:p>
        </p:txBody>
      </p:sp>
    </p:spTree>
    <p:extLst>
      <p:ext uri="{BB962C8B-B14F-4D97-AF65-F5344CB8AC3E}">
        <p14:creationId xmlns:p14="http://schemas.microsoft.com/office/powerpoint/2010/main" val="1456207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Council Positions</a:t>
            </a:r>
          </a:p>
        </p:txBody>
      </p:sp>
      <p:sp>
        <p:nvSpPr>
          <p:cNvPr id="3" name="Content Placeholder 2"/>
          <p:cNvSpPr>
            <a:spLocks noGrp="1"/>
          </p:cNvSpPr>
          <p:nvPr>
            <p:ph idx="1"/>
          </p:nvPr>
        </p:nvSpPr>
        <p:spPr/>
        <p:txBody>
          <a:bodyPr/>
          <a:lstStyle/>
          <a:p>
            <a:r>
              <a:rPr lang="en-US" dirty="0"/>
              <a:t>Membership</a:t>
            </a:r>
          </a:p>
          <a:p>
            <a:r>
              <a:rPr lang="en-US" dirty="0"/>
              <a:t>Advocacy</a:t>
            </a:r>
          </a:p>
          <a:p>
            <a:r>
              <a:rPr lang="en-US" dirty="0"/>
              <a:t>Co-Reflections</a:t>
            </a:r>
          </a:p>
        </p:txBody>
      </p:sp>
    </p:spTree>
    <p:extLst>
      <p:ext uri="{BB962C8B-B14F-4D97-AF65-F5344CB8AC3E}">
        <p14:creationId xmlns:p14="http://schemas.microsoft.com/office/powerpoint/2010/main" val="57888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710482" y="430505"/>
            <a:ext cx="3772049" cy="3637941"/>
          </a:xfrm>
          <a:prstGeom prst="rect">
            <a:avLst/>
          </a:prstGeom>
        </p:spPr>
        <p:txBody>
          <a:bodyPr vert="horz" lIns="91440" tIns="45720" rIns="91440" bIns="45720" rtlCol="0" anchor="t">
            <a:normAutofit fontScale="25000" lnSpcReduction="2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400" dirty="0" smtClean="0">
                <a:solidFill>
                  <a:schemeClr val="tx1"/>
                </a:solidFill>
                <a:latin typeface="+mn-lt"/>
              </a:rPr>
              <a:t/>
            </a:r>
            <a:br>
              <a:rPr lang="en-US" sz="6400" dirty="0" smtClean="0">
                <a:solidFill>
                  <a:schemeClr val="tx1"/>
                </a:solidFill>
                <a:latin typeface="+mn-lt"/>
              </a:rPr>
            </a:br>
            <a:r>
              <a:rPr lang="en-US" sz="6400" b="1" dirty="0" smtClean="0">
                <a:solidFill>
                  <a:schemeClr val="tx1"/>
                </a:solidFill>
                <a:latin typeface="Trebuchet MS"/>
                <a:cs typeface="Trebuchet MS"/>
              </a:rPr>
              <a:t>Thank you </a:t>
            </a:r>
            <a:r>
              <a:rPr lang="en-US" sz="6400" dirty="0" smtClean="0">
                <a:solidFill>
                  <a:schemeClr val="tx1"/>
                </a:solidFill>
                <a:latin typeface="Trebuchet MS"/>
                <a:cs typeface="Trebuchet MS"/>
              </a:rPr>
              <a:t>to all of our PTAs for helping share all the information, answer questions, Honk &amp; Waves,</a:t>
            </a:r>
          </a:p>
          <a:p>
            <a:pPr algn="ctr"/>
            <a:r>
              <a:rPr lang="en-US" sz="6400" dirty="0" smtClean="0">
                <a:solidFill>
                  <a:schemeClr val="tx1"/>
                </a:solidFill>
                <a:latin typeface="Trebuchet MS"/>
                <a:cs typeface="Trebuchet MS"/>
              </a:rPr>
              <a:t>and for hosting Levy Speakers at</a:t>
            </a:r>
          </a:p>
          <a:p>
            <a:pPr algn="ctr"/>
            <a:r>
              <a:rPr lang="en-US" sz="6400" dirty="0" smtClean="0">
                <a:solidFill>
                  <a:schemeClr val="tx1"/>
                </a:solidFill>
                <a:latin typeface="Trebuchet MS"/>
                <a:cs typeface="Trebuchet MS"/>
              </a:rPr>
              <a:t>Your Membership &amp; Board Meetings!</a:t>
            </a:r>
            <a:br>
              <a:rPr lang="en-US" sz="6400" dirty="0" smtClean="0">
                <a:solidFill>
                  <a:schemeClr val="tx1"/>
                </a:solidFill>
                <a:latin typeface="Trebuchet MS"/>
                <a:cs typeface="Trebuchet MS"/>
              </a:rPr>
            </a:br>
            <a:r>
              <a:rPr lang="en-US" sz="6400" dirty="0" smtClean="0">
                <a:solidFill>
                  <a:schemeClr val="tx1"/>
                </a:solidFill>
                <a:latin typeface="Trebuchet MS"/>
                <a:cs typeface="Trebuchet MS"/>
              </a:rPr>
              <a:t/>
            </a:r>
            <a:br>
              <a:rPr lang="en-US" sz="6400" dirty="0" smtClean="0">
                <a:solidFill>
                  <a:schemeClr val="tx1"/>
                </a:solidFill>
                <a:latin typeface="Trebuchet MS"/>
                <a:cs typeface="Trebuchet MS"/>
              </a:rPr>
            </a:br>
            <a:r>
              <a:rPr lang="en-US" sz="6400" dirty="0" smtClean="0">
                <a:solidFill>
                  <a:schemeClr val="tx1"/>
                </a:solidFill>
                <a:latin typeface="Trebuchet MS"/>
                <a:cs typeface="Trebuchet MS"/>
              </a:rPr>
              <a:t/>
            </a:r>
            <a:br>
              <a:rPr lang="en-US" sz="6400" dirty="0" smtClean="0">
                <a:solidFill>
                  <a:schemeClr val="tx1"/>
                </a:solidFill>
                <a:latin typeface="Trebuchet MS"/>
                <a:cs typeface="Trebuchet MS"/>
              </a:rPr>
            </a:br>
            <a:r>
              <a:rPr lang="en-US" sz="6400" b="1" dirty="0" smtClean="0">
                <a:solidFill>
                  <a:schemeClr val="tx1"/>
                </a:solidFill>
                <a:latin typeface="Trebuchet MS"/>
                <a:cs typeface="Trebuchet MS"/>
              </a:rPr>
              <a:t>Thank you </a:t>
            </a:r>
            <a:r>
              <a:rPr lang="en-US" sz="6400" dirty="0" smtClean="0">
                <a:solidFill>
                  <a:schemeClr val="tx1"/>
                </a:solidFill>
                <a:latin typeface="Trebuchet MS"/>
                <a:cs typeface="Trebuchet MS"/>
              </a:rPr>
              <a:t>also for your financial support – your donations and keeping VIS as a line item on your PTA budget makes it possible for Volunteers for Issaquah Schools to have the funds needed to advocate for a yes vote for bonds and levies in our Community!</a:t>
            </a:r>
            <a:br>
              <a:rPr lang="en-US" sz="6400" dirty="0" smtClean="0">
                <a:solidFill>
                  <a:schemeClr val="tx1"/>
                </a:solidFill>
                <a:latin typeface="Trebuchet MS"/>
                <a:cs typeface="Trebuchet MS"/>
              </a:rPr>
            </a:br>
            <a:r>
              <a:rPr lang="en-US" sz="3000" dirty="0" smtClean="0">
                <a:solidFill>
                  <a:schemeClr val="tx1"/>
                </a:solidFill>
                <a:latin typeface="Trebuchet MS"/>
                <a:cs typeface="Trebuchet MS"/>
              </a:rPr>
              <a:t/>
            </a:r>
            <a:br>
              <a:rPr lang="en-US" sz="3000" dirty="0" smtClean="0">
                <a:solidFill>
                  <a:schemeClr val="tx1"/>
                </a:solidFill>
                <a:latin typeface="Trebuchet MS"/>
                <a:cs typeface="Trebuchet MS"/>
              </a:rPr>
            </a:br>
            <a:r>
              <a:rPr lang="en-US" sz="3000" dirty="0" smtClean="0">
                <a:solidFill>
                  <a:schemeClr val="tx1"/>
                </a:solidFill>
                <a:latin typeface="Trebuchet MS"/>
                <a:cs typeface="Trebuchet MS"/>
              </a:rPr>
              <a:t/>
            </a:r>
            <a:br>
              <a:rPr lang="en-US" sz="3000" dirty="0" smtClean="0">
                <a:solidFill>
                  <a:schemeClr val="tx1"/>
                </a:solidFill>
                <a:latin typeface="Trebuchet MS"/>
                <a:cs typeface="Trebuchet MS"/>
              </a:rPr>
            </a:br>
            <a:r>
              <a:rPr lang="en-US" sz="3000" dirty="0" smtClean="0">
                <a:solidFill>
                  <a:schemeClr val="tx1"/>
                </a:solidFill>
                <a:latin typeface="Trebuchet MS"/>
                <a:cs typeface="Trebuchet MS"/>
              </a:rPr>
              <a:t/>
            </a:r>
            <a:br>
              <a:rPr lang="en-US" sz="3000" dirty="0" smtClean="0">
                <a:solidFill>
                  <a:schemeClr val="tx1"/>
                </a:solidFill>
                <a:latin typeface="Trebuchet MS"/>
                <a:cs typeface="Trebuchet MS"/>
              </a:rPr>
            </a:br>
            <a:r>
              <a:rPr lang="en-US" sz="1600" dirty="0" smtClean="0">
                <a:latin typeface="+mn-lt"/>
              </a:rPr>
              <a:t/>
            </a:r>
            <a:br>
              <a:rPr lang="en-US" sz="1600" dirty="0" smtClean="0">
                <a:latin typeface="+mn-lt"/>
              </a:rPr>
            </a:br>
            <a:r>
              <a:rPr lang="en-US" sz="1600" dirty="0" smtClean="0">
                <a:latin typeface="+mn-lt"/>
              </a:rPr>
              <a:t/>
            </a:r>
            <a:br>
              <a:rPr lang="en-US" sz="1600" dirty="0" smtClean="0">
                <a:latin typeface="+mn-lt"/>
              </a:rPr>
            </a:br>
            <a:endParaRPr lang="en-US" sz="1600" dirty="0">
              <a:solidFill>
                <a:schemeClr val="tx1"/>
              </a:solidFill>
              <a:latin typeface="+mn-lt"/>
            </a:endParaRPr>
          </a:p>
        </p:txBody>
      </p:sp>
      <p:pic>
        <p:nvPicPr>
          <p:cNvPr id="8" name="Picture 7" descr="VIS THANKS 201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3826371" cy="3826371"/>
          </a:xfrm>
          <a:prstGeom prst="rect">
            <a:avLst/>
          </a:prstGeom>
        </p:spPr>
      </p:pic>
      <p:sp>
        <p:nvSpPr>
          <p:cNvPr id="10" name="TextBox 9"/>
          <p:cNvSpPr txBox="1"/>
          <p:nvPr/>
        </p:nvSpPr>
        <p:spPr>
          <a:xfrm>
            <a:off x="-108051" y="4017196"/>
            <a:ext cx="7868842" cy="553998"/>
          </a:xfrm>
          <a:prstGeom prst="rect">
            <a:avLst/>
          </a:prstGeom>
          <a:noFill/>
        </p:spPr>
        <p:txBody>
          <a:bodyPr wrap="square" rtlCol="0">
            <a:spAutoFit/>
          </a:bodyPr>
          <a:lstStyle/>
          <a:p>
            <a:pPr algn="ctr"/>
            <a:r>
              <a:rPr lang="en-US" sz="1600" b="1" dirty="0" smtClean="0">
                <a:solidFill>
                  <a:srgbClr val="ECC120"/>
                </a:solidFill>
              </a:rPr>
              <a:t>February 13</a:t>
            </a:r>
            <a:r>
              <a:rPr lang="en-US" sz="1600" b="1" baseline="30000" dirty="0" smtClean="0">
                <a:solidFill>
                  <a:srgbClr val="ECC120"/>
                </a:solidFill>
              </a:rPr>
              <a:t>th</a:t>
            </a:r>
            <a:r>
              <a:rPr lang="en-US" sz="1600" b="1" dirty="0" smtClean="0">
                <a:solidFill>
                  <a:srgbClr val="ECC120"/>
                </a:solidFill>
              </a:rPr>
              <a:t> Election Results Certified Friday, February 23, 2018</a:t>
            </a:r>
          </a:p>
          <a:p>
            <a:pPr algn="ctr"/>
            <a:r>
              <a:rPr lang="en-US" sz="1400" dirty="0" smtClean="0"/>
              <a:t>EP&amp;O Levy – Yes 51.27%		Capital Levy – Yes 54.15%         Bus Levy – Yes 57.31%   </a:t>
            </a:r>
            <a:endParaRPr lang="en-US" sz="1400" dirty="0"/>
          </a:p>
        </p:txBody>
      </p:sp>
      <p:sp>
        <p:nvSpPr>
          <p:cNvPr id="11" name="TextBox 10"/>
          <p:cNvSpPr txBox="1"/>
          <p:nvPr/>
        </p:nvSpPr>
        <p:spPr>
          <a:xfrm>
            <a:off x="400916" y="4899855"/>
            <a:ext cx="8890001" cy="2462213"/>
          </a:xfrm>
          <a:prstGeom prst="rect">
            <a:avLst/>
          </a:prstGeom>
          <a:noFill/>
        </p:spPr>
        <p:txBody>
          <a:bodyPr wrap="square" rtlCol="0">
            <a:spAutoFit/>
          </a:bodyPr>
          <a:lstStyle/>
          <a:p>
            <a:r>
              <a:rPr lang="en-US" sz="1400" dirty="0" smtClean="0"/>
              <a:t>•	</a:t>
            </a:r>
            <a:r>
              <a:rPr lang="en-US" sz="1400" b="1" dirty="0" smtClean="0"/>
              <a:t>HONK AND WAVE SIGNS</a:t>
            </a:r>
            <a:r>
              <a:rPr lang="en-US" sz="1400" dirty="0" smtClean="0"/>
              <a:t>: Please bring them to the council meeting and we will </a:t>
            </a:r>
            <a:r>
              <a:rPr lang="en-US" sz="1400" dirty="0" smtClean="0"/>
              <a:t>take</a:t>
            </a:r>
          </a:p>
          <a:p>
            <a:r>
              <a:rPr lang="en-US" sz="1400" dirty="0"/>
              <a:t>	</a:t>
            </a:r>
            <a:r>
              <a:rPr lang="en-US" sz="1400" dirty="0" smtClean="0"/>
              <a:t>them </a:t>
            </a:r>
            <a:r>
              <a:rPr lang="en-US" sz="1400" dirty="0" smtClean="0"/>
              <a:t>to store for use again</a:t>
            </a:r>
            <a:r>
              <a:rPr lang="en-US" sz="1400" dirty="0" smtClean="0"/>
              <a:t>!</a:t>
            </a:r>
          </a:p>
          <a:p>
            <a:endParaRPr lang="en-US" sz="1400" dirty="0" smtClean="0"/>
          </a:p>
          <a:p>
            <a:r>
              <a:rPr lang="en-US" sz="1400" dirty="0" smtClean="0"/>
              <a:t>•	</a:t>
            </a:r>
            <a:r>
              <a:rPr lang="en-US" sz="1400" b="1" dirty="0" smtClean="0"/>
              <a:t>METAL </a:t>
            </a:r>
            <a:r>
              <a:rPr lang="en-US" sz="1400" b="1" dirty="0" smtClean="0"/>
              <a:t>SIGN STAKES </a:t>
            </a:r>
            <a:r>
              <a:rPr lang="en-US" sz="1400" dirty="0" smtClean="0"/>
              <a:t>(used with yard signs), please bring them to the Council </a:t>
            </a:r>
            <a:r>
              <a:rPr lang="en-US" sz="1400" dirty="0" smtClean="0"/>
              <a:t>Meeting</a:t>
            </a:r>
          </a:p>
          <a:p>
            <a:r>
              <a:rPr lang="en-US" sz="1400" dirty="0" smtClean="0"/>
              <a:t> </a:t>
            </a:r>
            <a:r>
              <a:rPr lang="en-US" sz="1400" dirty="0" smtClean="0"/>
              <a:t>	</a:t>
            </a:r>
            <a:r>
              <a:rPr lang="en-US" sz="1400" dirty="0" smtClean="0"/>
              <a:t>Thursday 3/8 and </a:t>
            </a:r>
            <a:r>
              <a:rPr lang="en-US" sz="1400" dirty="0" smtClean="0"/>
              <a:t>we will store them to reuse</a:t>
            </a:r>
            <a:r>
              <a:rPr lang="en-US" sz="1400" dirty="0" smtClean="0"/>
              <a:t>.</a:t>
            </a:r>
          </a:p>
          <a:p>
            <a:endParaRPr lang="en-US" sz="1400" dirty="0" smtClean="0"/>
          </a:p>
          <a:p>
            <a:r>
              <a:rPr lang="en-US" sz="1400" dirty="0" smtClean="0"/>
              <a:t>• 	</a:t>
            </a:r>
            <a:r>
              <a:rPr lang="en-US" sz="1400" b="1" dirty="0" smtClean="0"/>
              <a:t>Capital Projects website </a:t>
            </a:r>
            <a:r>
              <a:rPr lang="en-US" sz="1400" dirty="0"/>
              <a:t>for </a:t>
            </a:r>
            <a:r>
              <a:rPr lang="en-US" sz="1400" dirty="0" smtClean="0"/>
              <a:t>school construction updates:</a:t>
            </a:r>
          </a:p>
          <a:p>
            <a:r>
              <a:rPr lang="en-US" sz="1400" dirty="0" smtClean="0"/>
              <a:t> 	</a:t>
            </a:r>
            <a:r>
              <a:rPr lang="en-US" sz="1400" dirty="0" smtClean="0">
                <a:hlinkClick r:id="rId3"/>
              </a:rPr>
              <a:t>https</a:t>
            </a:r>
            <a:r>
              <a:rPr lang="en-US" sz="1400" dirty="0">
                <a:hlinkClick r:id="rId3"/>
              </a:rPr>
              <a:t>://www.issaquah.wednet.edu/district</a:t>
            </a:r>
            <a:r>
              <a:rPr lang="en-US" sz="1400" dirty="0" smtClean="0">
                <a:hlinkClick r:id="rId3"/>
              </a:rPr>
              <a:t>/departments</a:t>
            </a:r>
            <a:r>
              <a:rPr lang="en-US" sz="1400" dirty="0">
                <a:hlinkClick r:id="rId3"/>
              </a:rPr>
              <a:t>/</a:t>
            </a:r>
            <a:r>
              <a:rPr lang="en-US" sz="1400" dirty="0" smtClean="0">
                <a:hlinkClick r:id="rId3"/>
              </a:rPr>
              <a:t>CapProjects</a:t>
            </a:r>
            <a:endParaRPr lang="en-US" sz="1400" dirty="0" smtClean="0"/>
          </a:p>
          <a:p>
            <a:endParaRPr lang="en-US" sz="1400" dirty="0" smtClean="0"/>
          </a:p>
          <a:p>
            <a:endParaRPr lang="en-US" sz="1400" dirty="0" smtClean="0"/>
          </a:p>
          <a:p>
            <a:endParaRPr lang="en-US" sz="1400" dirty="0"/>
          </a:p>
        </p:txBody>
      </p:sp>
    </p:spTree>
    <p:extLst>
      <p:ext uri="{BB962C8B-B14F-4D97-AF65-F5344CB8AC3E}">
        <p14:creationId xmlns:p14="http://schemas.microsoft.com/office/powerpoint/2010/main" val="18457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184275"/>
          </a:xfrm>
        </p:spPr>
        <p:txBody>
          <a:bodyPr>
            <a:normAutofit fontScale="90000"/>
          </a:bodyPr>
          <a:lstStyle/>
          <a:p>
            <a:r>
              <a:rPr lang="en-US" dirty="0">
                <a:solidFill>
                  <a:schemeClr val="accent6"/>
                </a:solidFill>
              </a:rPr>
              <a:t>Consent</a:t>
            </a:r>
            <a:r>
              <a:rPr lang="en-US" sz="3200" dirty="0">
                <a:solidFill>
                  <a:schemeClr val="accent6"/>
                </a:solidFill>
              </a:rPr>
              <a:t> Agenda</a:t>
            </a:r>
            <a:br>
              <a:rPr lang="en-US" sz="3200" dirty="0">
                <a:solidFill>
                  <a:schemeClr val="accent6"/>
                </a:solidFill>
              </a:rPr>
            </a:br>
            <a:r>
              <a:rPr lang="en-US" sz="2000" dirty="0">
                <a:solidFill>
                  <a:schemeClr val="tx1"/>
                </a:solidFill>
              </a:rPr>
              <a:t>I move we accept the consent agenda as presented</a:t>
            </a:r>
            <a:br>
              <a:rPr lang="en-US" sz="2000" dirty="0">
                <a:solidFill>
                  <a:schemeClr val="tx1"/>
                </a:solidFill>
              </a:rPr>
            </a:br>
            <a:r>
              <a:rPr lang="en-US" sz="2000" dirty="0">
                <a:solidFill>
                  <a:schemeClr val="tx1"/>
                </a:solidFill>
              </a:rPr>
              <a:t>(items can be removed for discussion or amended)</a:t>
            </a:r>
            <a:endParaRPr lang="en-US" sz="2000" dirty="0">
              <a:solidFill>
                <a:schemeClr val="accent6"/>
              </a:solidFill>
            </a:endParaRPr>
          </a:p>
        </p:txBody>
      </p:sp>
      <p:sp>
        <p:nvSpPr>
          <p:cNvPr id="3" name="Content Placeholder 2"/>
          <p:cNvSpPr>
            <a:spLocks noGrp="1"/>
          </p:cNvSpPr>
          <p:nvPr>
            <p:ph idx="1"/>
          </p:nvPr>
        </p:nvSpPr>
        <p:spPr>
          <a:xfrm>
            <a:off x="609598" y="2224089"/>
            <a:ext cx="6347714" cy="4046536"/>
          </a:xfrm>
        </p:spPr>
        <p:txBody>
          <a:bodyPr/>
          <a:lstStyle/>
          <a:p>
            <a:r>
              <a:rPr lang="en-US" dirty="0"/>
              <a:t>February 8, 2018 Membership Meeting Minutes</a:t>
            </a:r>
          </a:p>
          <a:p>
            <a:r>
              <a:rPr lang="en-US" dirty="0"/>
              <a:t>February 2018 Treasurer’s Report </a:t>
            </a:r>
          </a:p>
          <a:p>
            <a:endParaRPr lang="en-US" dirty="0"/>
          </a:p>
          <a:p>
            <a:r>
              <a:rPr lang="en-US" dirty="0"/>
              <a:t>No claims were filed on our insurance policy during this period</a:t>
            </a:r>
            <a:endParaRPr lang="en-US" dirty="0">
              <a:solidFill>
                <a:schemeClr val="accent6"/>
              </a:solidFill>
            </a:endParaRPr>
          </a:p>
          <a:p>
            <a:pPr marL="0" indent="0" algn="ctr">
              <a:buNone/>
            </a:pPr>
            <a:r>
              <a:rPr lang="en-US" dirty="0">
                <a:solidFill>
                  <a:schemeClr val="accent6"/>
                </a:solidFill>
              </a:rPr>
              <a:t>All documents are posted on the Meeting Documents page</a:t>
            </a:r>
          </a:p>
        </p:txBody>
      </p:sp>
    </p:spTree>
    <p:extLst>
      <p:ext uri="{BB962C8B-B14F-4D97-AF65-F5344CB8AC3E}">
        <p14:creationId xmlns:p14="http://schemas.microsoft.com/office/powerpoint/2010/main" val="191353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Secretary @</a:t>
            </a:r>
            <a:r>
              <a:rPr lang="en-US" dirty="0" err="1"/>
              <a:t>issaquahptsa.org</a:t>
            </a:r>
            <a:r>
              <a:rPr lang="en-US" dirty="0"/>
              <a:t/>
            </a:r>
            <a:br>
              <a:rPr lang="en-US" dirty="0"/>
            </a:br>
            <a:r>
              <a:rPr lang="en-US" sz="2800" dirty="0">
                <a:solidFill>
                  <a:schemeClr val="tx1"/>
                </a:solidFill>
              </a:rPr>
              <a:t>Erin Thacker</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4942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Treasurer @</a:t>
            </a:r>
            <a:r>
              <a:rPr lang="en-US" dirty="0" err="1"/>
              <a:t>issaquahptsa.org</a:t>
            </a:r>
            <a:r>
              <a:rPr lang="en-US" dirty="0"/>
              <a:t/>
            </a:r>
            <a:br>
              <a:rPr lang="en-US" dirty="0"/>
            </a:br>
            <a:r>
              <a:rPr lang="en-US" sz="2800" dirty="0">
                <a:solidFill>
                  <a:schemeClr val="tx1"/>
                </a:solidFill>
              </a:rPr>
              <a:t>Erin Eaton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131710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Notecard Questions???</a:t>
            </a:r>
          </a:p>
        </p:txBody>
      </p:sp>
      <p:sp>
        <p:nvSpPr>
          <p:cNvPr id="3" name="Content Placeholder 2"/>
          <p:cNvSpPr>
            <a:spLocks noGrp="1"/>
          </p:cNvSpPr>
          <p:nvPr>
            <p:ph idx="1"/>
          </p:nvPr>
        </p:nvSpPr>
        <p:spPr/>
        <p:txBody>
          <a:bodyPr/>
          <a:lstStyle/>
          <a:p>
            <a:r>
              <a:rPr lang="en-US" dirty="0"/>
              <a:t>At this time questions submitted will be discussed</a:t>
            </a:r>
          </a:p>
          <a:p>
            <a:endParaRPr lang="en-US" dirty="0"/>
          </a:p>
          <a:p>
            <a:r>
              <a:rPr lang="en-US" dirty="0"/>
              <a:t>Vice Presidents: Who is using credit card readers and which ones?</a:t>
            </a:r>
          </a:p>
        </p:txBody>
      </p:sp>
    </p:spTree>
    <p:extLst>
      <p:ext uri="{BB962C8B-B14F-4D97-AF65-F5344CB8AC3E}">
        <p14:creationId xmlns:p14="http://schemas.microsoft.com/office/powerpoint/2010/main" val="71121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Council Award Presentation</a:t>
            </a:r>
          </a:p>
        </p:txBody>
      </p:sp>
      <p:sp>
        <p:nvSpPr>
          <p:cNvPr id="3" name="Content Placeholder 2"/>
          <p:cNvSpPr>
            <a:spLocks noGrp="1"/>
          </p:cNvSpPr>
          <p:nvPr>
            <p:ph idx="1"/>
          </p:nvPr>
        </p:nvSpPr>
        <p:spPr/>
        <p:txBody>
          <a:bodyPr/>
          <a:lstStyle/>
          <a:p>
            <a:r>
              <a:rPr lang="en-US" dirty="0"/>
              <a:t>Committee:  Cindy </a:t>
            </a:r>
            <a:r>
              <a:rPr lang="en-US" dirty="0" err="1"/>
              <a:t>Kelm</a:t>
            </a:r>
            <a:r>
              <a:rPr lang="en-US" dirty="0"/>
              <a:t>, Heidi </a:t>
            </a:r>
            <a:r>
              <a:rPr lang="en-US" dirty="0" err="1"/>
              <a:t>Fuhs</a:t>
            </a:r>
            <a:r>
              <a:rPr lang="en-US" dirty="0"/>
              <a:t>, and </a:t>
            </a:r>
            <a:r>
              <a:rPr lang="en-US" dirty="0" err="1"/>
              <a:t>Korista</a:t>
            </a:r>
            <a:r>
              <a:rPr lang="en-US" dirty="0"/>
              <a:t> Smith-Barney</a:t>
            </a:r>
          </a:p>
        </p:txBody>
      </p:sp>
    </p:spTree>
    <p:extLst>
      <p:ext uri="{BB962C8B-B14F-4D97-AF65-F5344CB8AC3E}">
        <p14:creationId xmlns:p14="http://schemas.microsoft.com/office/powerpoint/2010/main" val="455135397"/>
      </p:ext>
    </p:extLst>
  </p:cSld>
  <p:clrMapOvr>
    <a:masterClrMapping/>
  </p:clrMapOvr>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104378</TotalTime>
  <Words>856</Words>
  <Application>Microsoft Macintosh PowerPoint</Application>
  <PresentationFormat>Letter Paper (8.5x11 in)</PresentationFormat>
  <Paragraphs>172</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Facet</vt:lpstr>
      <vt:lpstr>PowerPoint Presentation</vt:lpstr>
      <vt:lpstr>President’s Report Becky Gordon &amp; Leslie Kahler</vt:lpstr>
      <vt:lpstr>Open Council Positions</vt:lpstr>
      <vt:lpstr>PowerPoint Presentation</vt:lpstr>
      <vt:lpstr>Consent Agenda I move we accept the consent agenda as presented (items can be removed for discussion or amended)</vt:lpstr>
      <vt:lpstr>Secretary @issaquahptsa.org Erin Thacker</vt:lpstr>
      <vt:lpstr>Treasurer @issaquahptsa.org Erin Eaton</vt:lpstr>
      <vt:lpstr>Notecard Questions???</vt:lpstr>
      <vt:lpstr>Council Award Presentation</vt:lpstr>
      <vt:lpstr>    </vt:lpstr>
      <vt:lpstr>Best Practices</vt:lpstr>
      <vt:lpstr>Membership Open</vt:lpstr>
      <vt:lpstr>Advocacy Open</vt:lpstr>
      <vt:lpstr>Nominating Committee Laila Collins, Wendy Shah, Valerie Yanni,  &amp; Laurelle Graves</vt:lpstr>
      <vt:lpstr>Standing Committees</vt:lpstr>
      <vt:lpstr>Outreach Chair Kim Weiss    outreach@issaquahptsa.org</vt:lpstr>
      <vt:lpstr>  ART IN THE SCHOOLS     ISF – ARTISTIC SUPPORT LESSONS LIVE!! http://isfdn.org/art-docent-lessons/    Drawing the Face – Art Docent Lesson March 23rd, 12 – 2:30 Art East Classroom www.SignUpGenius.com/go/10C0A49AEA72BA13-drawing1   Printmaking– Art Docent Lesson March 28th, 6:30 – 9:00 Art East Classroom www.SignUpGenius.com/go/10C0A49AEA72BA13-printmaking4    </vt:lpstr>
      <vt:lpstr>PowerPoint Presentation</vt:lpstr>
      <vt:lpstr>PowerPoint Presentation</vt:lpstr>
      <vt:lpstr>PowerPoint Presentation</vt:lpstr>
      <vt:lpstr>ParentWiser – parent education in Issaquah schools Co-Chairs: Heidi Fuhs &amp; Debbie Steinberg Kuntz  Contact: parentwiser@issaquahptsa.org  </vt:lpstr>
      <vt:lpstr>District Updates</vt:lpstr>
      <vt:lpstr>New Business</vt:lpstr>
      <vt:lpstr>Questions?</vt:lpstr>
      <vt:lpstr>Additional Contacts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Gordon</dc:creator>
  <cp:lastModifiedBy>DawnPeschek</cp:lastModifiedBy>
  <cp:revision>180</cp:revision>
  <cp:lastPrinted>2018-01-10T17:24:23Z</cp:lastPrinted>
  <dcterms:created xsi:type="dcterms:W3CDTF">2016-09-09T20:53:14Z</dcterms:created>
  <dcterms:modified xsi:type="dcterms:W3CDTF">2018-03-06T23:23:26Z</dcterms:modified>
</cp:coreProperties>
</file>