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2" r:id="rId1"/>
  </p:sldMasterIdLst>
  <p:sldIdLst>
    <p:sldId id="258" r:id="rId2"/>
    <p:sldId id="259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88" y="-1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1000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0648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1776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4419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3340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8293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921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7674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5916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1784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32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19E19-E8C7-F14D-863B-D278FF28BA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/>
              <a:t>2/6/18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5FE5-833B-AD4E-9A2A-A70495590624}" type="slidenum">
              <a:rPr lang="en-US" smtClean="0">
                <a:solidFill>
                  <a:srgbClr val="E84C22">
                    <a:lumMod val="75000"/>
                  </a:srgbClr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E84C22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5709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700" y="-76200"/>
            <a:ext cx="5880101" cy="3770898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+mn-lt"/>
              </a:rPr>
              <a:t>FINAL WEEK – IT’S CRUNCH TIME!</a:t>
            </a:r>
            <a:br>
              <a:rPr lang="en-US" sz="27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REMIND YOUR FRIENDS, NEIGHBORS AND SCHOOL COMMUNITY TO VOTE YES AND RETURN THEIR BALLOTS! </a:t>
            </a:r>
            <a:br>
              <a:rPr lang="en-US" sz="1400" b="1" dirty="0" smtClean="0">
                <a:solidFill>
                  <a:schemeClr val="tx1"/>
                </a:solidFill>
                <a:latin typeface="+mn-lt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n-lt"/>
              </a:rPr>
              <a:t>Ballots due NEXT Tuesday</a:t>
            </a:r>
            <a:r>
              <a:rPr lang="en-US" sz="2000" b="1" dirty="0">
                <a:solidFill>
                  <a:srgbClr val="008000"/>
                </a:solidFill>
                <a:latin typeface="+mn-lt"/>
              </a:rPr>
              <a:t>, February 13</a:t>
            </a:r>
            <a:r>
              <a:rPr lang="en-US" sz="2000" b="1" baseline="30000" dirty="0">
                <a:solidFill>
                  <a:srgbClr val="008000"/>
                </a:solidFill>
                <a:latin typeface="+mn-lt"/>
              </a:rPr>
              <a:t>th</a:t>
            </a:r>
            <a:r>
              <a:rPr lang="en-US" sz="2000" b="1" dirty="0">
                <a:solidFill>
                  <a:srgbClr val="008000"/>
                </a:solidFill>
                <a:latin typeface="+mn-lt"/>
              </a:rPr>
              <a:t>!</a:t>
            </a:r>
            <a:br>
              <a:rPr lang="en-US" sz="2000" b="1" dirty="0">
                <a:solidFill>
                  <a:srgbClr val="008000"/>
                </a:solidFill>
                <a:latin typeface="+mn-lt"/>
              </a:rPr>
            </a:b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/>
            </a:r>
            <a:br>
              <a:rPr lang="en-US" sz="1600" b="1" dirty="0" smtClean="0">
                <a:solidFill>
                  <a:srgbClr val="FF6600"/>
                </a:solidFill>
                <a:latin typeface="+mn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Last Honk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&amp;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Waves: </a:t>
            </a:r>
            <a:br>
              <a:rPr lang="en-US" sz="24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Monday, February 12</a:t>
            </a:r>
            <a:r>
              <a:rPr lang="en-US" sz="1400" b="1" baseline="30000" dirty="0" smtClean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  7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-8:30am &amp;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5-6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: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30pm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1400" b="1" dirty="0">
                <a:solidFill>
                  <a:schemeClr val="tx1"/>
                </a:solidFill>
                <a:latin typeface="+mn-lt"/>
              </a:rPr>
            </a:b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Sign 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Up Genius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Link: </a:t>
            </a:r>
            <a:br>
              <a:rPr lang="en-US" sz="1400" b="1" dirty="0" smtClean="0">
                <a:solidFill>
                  <a:schemeClr val="tx1"/>
                </a:solidFill>
                <a:latin typeface="+mn-lt"/>
              </a:rPr>
            </a:br>
            <a:r>
              <a:rPr lang="en-US" sz="1400" u="sng" dirty="0" smtClean="0">
                <a:solidFill>
                  <a:srgbClr val="0000FF"/>
                </a:solidFill>
                <a:latin typeface="+mn-lt"/>
              </a:rPr>
              <a:t>http</a:t>
            </a:r>
            <a:r>
              <a:rPr lang="en-US" sz="1400" u="sng" dirty="0">
                <a:solidFill>
                  <a:srgbClr val="0000FF"/>
                </a:solidFill>
                <a:latin typeface="+mn-lt"/>
              </a:rPr>
              <a:t>://</a:t>
            </a:r>
            <a:r>
              <a:rPr lang="en-US" sz="1400" u="sng" dirty="0" err="1">
                <a:solidFill>
                  <a:srgbClr val="0000FF"/>
                </a:solidFill>
                <a:latin typeface="+mn-lt"/>
              </a:rPr>
              <a:t>www.signupgenius.com</a:t>
            </a:r>
            <a:r>
              <a:rPr lang="en-US" sz="1400" u="sng" dirty="0">
                <a:solidFill>
                  <a:srgbClr val="0000FF"/>
                </a:solidFill>
                <a:latin typeface="+mn-lt"/>
              </a:rPr>
              <a:t>/go/60b0f4da9a829aaf49-2018</a:t>
            </a:r>
            <a:br>
              <a:rPr lang="en-US" sz="1400" u="sng" dirty="0">
                <a:solidFill>
                  <a:srgbClr val="0000FF"/>
                </a:solidFill>
                <a:latin typeface="+mn-lt"/>
              </a:rPr>
            </a:b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Contact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Korista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Smith-Barney with questions at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dkbarney@live.com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1400" b="1" dirty="0">
                <a:solidFill>
                  <a:schemeClr val="tx1"/>
                </a:solidFill>
                <a:latin typeface="+mn-lt"/>
              </a:rPr>
            </a:b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MAKE SURE TO DROP OFF SIGNS AT YOUR HONK &amp; WAVE LOCATIONS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1400" b="1" dirty="0">
                <a:solidFill>
                  <a:schemeClr val="tx1"/>
                </a:solidFill>
                <a:latin typeface="+mn-lt"/>
              </a:rPr>
            </a:br>
            <a:r>
              <a:rPr lang="en-US" sz="1400" b="1" i="1" dirty="0" smtClean="0">
                <a:solidFill>
                  <a:srgbClr val="FF6600"/>
                </a:solidFill>
                <a:latin typeface="+mn-lt"/>
              </a:rPr>
              <a:t>Middle </a:t>
            </a:r>
            <a:r>
              <a:rPr lang="en-US" sz="1400" b="1" i="1" dirty="0">
                <a:solidFill>
                  <a:srgbClr val="FF6600"/>
                </a:solidFill>
                <a:latin typeface="+mn-lt"/>
              </a:rPr>
              <a:t>&amp; high school students </a:t>
            </a:r>
            <a:r>
              <a:rPr lang="en-US" sz="1400" b="1" i="1" dirty="0" smtClean="0">
                <a:solidFill>
                  <a:srgbClr val="FF6600"/>
                </a:solidFill>
                <a:latin typeface="+mn-lt"/>
              </a:rPr>
              <a:t>can </a:t>
            </a:r>
            <a:r>
              <a:rPr lang="en-US" sz="1400" b="1" i="1" dirty="0">
                <a:solidFill>
                  <a:srgbClr val="FF6600"/>
                </a:solidFill>
                <a:latin typeface="+mn-lt"/>
              </a:rPr>
              <a:t>earn community service hours!</a:t>
            </a:r>
            <a:br>
              <a:rPr lang="en-US" sz="1400" b="1" i="1" dirty="0">
                <a:solidFill>
                  <a:srgbClr val="FF6600"/>
                </a:solidFill>
                <a:latin typeface="+mn-lt"/>
              </a:rPr>
            </a:br>
            <a:r>
              <a:rPr lang="en-US" sz="14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Post a photo from your honk and wave on </a:t>
            </a:r>
            <a:r>
              <a:rPr lang="en-US" sz="1400" i="1" dirty="0" smtClean="0">
                <a:solidFill>
                  <a:schemeClr val="tx1"/>
                </a:solidFill>
                <a:latin typeface="+mn-lt"/>
              </a:rPr>
              <a:t>your </a:t>
            </a:r>
            <a:r>
              <a:rPr lang="en-US" sz="1400" i="1" dirty="0" smtClean="0">
                <a:solidFill>
                  <a:schemeClr val="tx1"/>
                </a:solidFill>
                <a:latin typeface="+mn-lt"/>
              </a:rPr>
              <a:t>PTA Facebook 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page!!</a:t>
            </a:r>
            <a:r>
              <a:rPr lang="en-US" sz="1400" i="1" dirty="0" smtClean="0">
                <a:solidFill>
                  <a:schemeClr val="tx1"/>
                </a:solidFill>
                <a:latin typeface="+mn-lt"/>
              </a:rPr>
              <a:t>!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 descr="Ballots are here!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3300" cy="2657475"/>
          </a:xfrm>
          <a:prstGeom prst="rect">
            <a:avLst/>
          </a:prstGeom>
        </p:spPr>
      </p:pic>
      <p:pic>
        <p:nvPicPr>
          <p:cNvPr id="6" name="VISDigital_Facebook_Ad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771900"/>
            <a:ext cx="5486400" cy="3086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790904"/>
            <a:ext cx="35433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THANK YOU ALL </a:t>
            </a:r>
            <a:r>
              <a:rPr lang="en-US" b="1" dirty="0">
                <a:solidFill>
                  <a:srgbClr val="FF0000"/>
                </a:solidFill>
              </a:rPr>
              <a:t>FOR </a:t>
            </a:r>
            <a:r>
              <a:rPr lang="en-US" b="1" dirty="0" smtClean="0">
                <a:solidFill>
                  <a:srgbClr val="FF0000"/>
                </a:solidFill>
              </a:rPr>
              <a:t>MAILING </a:t>
            </a:r>
            <a:r>
              <a:rPr lang="en-US" b="1" dirty="0">
                <a:solidFill>
                  <a:srgbClr val="FF0000"/>
                </a:solidFill>
              </a:rPr>
              <a:t>YOUR PTA </a:t>
            </a:r>
            <a:r>
              <a:rPr lang="en-US" b="1" dirty="0" smtClean="0">
                <a:solidFill>
                  <a:srgbClr val="FF0000"/>
                </a:solidFill>
              </a:rPr>
              <a:t>POSTCARDS OUT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1200" b="1" dirty="0">
                <a:solidFill>
                  <a:srgbClr val="FF0000"/>
                </a:solidFill>
              </a:rPr>
              <a:t/>
            </a:r>
            <a:br>
              <a:rPr lang="en-US" sz="1200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8000" y="3605798"/>
            <a:ext cx="3378200" cy="335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venir Black Oblique"/>
                <a:cs typeface="Avenir Black Oblique"/>
              </a:rPr>
              <a:t>You’re Invited. . .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Levy 2018 Campaign Gathering</a:t>
            </a:r>
            <a:endParaRPr lang="en-US" sz="1600" dirty="0" smtClean="0">
              <a:solidFill>
                <a:srgbClr val="FF0000"/>
              </a:solidFill>
              <a:latin typeface="Avenir Black Oblique"/>
              <a:cs typeface="Avenir Black Oblique"/>
            </a:endParaRPr>
          </a:p>
          <a:p>
            <a:pPr algn="ctr"/>
            <a:r>
              <a:rPr lang="en-US" sz="1400" b="1" dirty="0" smtClean="0">
                <a:latin typeface="Avenir Black Oblique"/>
                <a:cs typeface="Avenir Black Oblique"/>
              </a:rPr>
              <a:t>Tuesday, Feb. 13</a:t>
            </a:r>
            <a:r>
              <a:rPr lang="en-US" sz="1400" b="1" baseline="30000" dirty="0" smtClean="0">
                <a:latin typeface="Avenir Black Oblique"/>
                <a:cs typeface="Avenir Black Oblique"/>
              </a:rPr>
              <a:t>th</a:t>
            </a:r>
            <a:r>
              <a:rPr lang="en-US" sz="1400" b="1" dirty="0" smtClean="0">
                <a:latin typeface="Avenir Black Oblique"/>
                <a:cs typeface="Avenir Black Oblique"/>
              </a:rPr>
              <a:t> </a:t>
            </a:r>
          </a:p>
          <a:p>
            <a:pPr algn="ctr"/>
            <a:r>
              <a:rPr lang="en-US" sz="1400" b="1" dirty="0" smtClean="0">
                <a:latin typeface="Avenir Black Oblique"/>
                <a:cs typeface="Avenir Black Oblique"/>
              </a:rPr>
              <a:t>7:00-9:00pm</a:t>
            </a:r>
          </a:p>
          <a:p>
            <a:pPr algn="ctr"/>
            <a:r>
              <a:rPr lang="en-US" sz="1400" b="1" dirty="0" smtClean="0">
                <a:latin typeface="Avenir Black Oblique"/>
                <a:cs typeface="Avenir Black Oblique"/>
              </a:rPr>
              <a:t>Initial ballot results posted at 8:15</a:t>
            </a:r>
          </a:p>
          <a:p>
            <a:pPr algn="ctr"/>
            <a:endParaRPr lang="en-US" sz="1400" b="1" dirty="0" smtClean="0">
              <a:latin typeface="Avenir Black Oblique"/>
              <a:cs typeface="Avenir Black Oblique"/>
            </a:endParaRPr>
          </a:p>
          <a:p>
            <a:pPr algn="ctr"/>
            <a:r>
              <a:rPr lang="en-US" sz="1400" b="1" dirty="0" smtClean="0">
                <a:latin typeface="Avenir Black Oblique"/>
                <a:cs typeface="Avenir Black Oblique"/>
              </a:rPr>
              <a:t>Weaver Residence</a:t>
            </a:r>
          </a:p>
          <a:p>
            <a:pPr algn="ctr"/>
            <a:r>
              <a:rPr lang="en-US" sz="1400" b="1" dirty="0" smtClean="0">
                <a:latin typeface="Avenir Black Oblique"/>
                <a:cs typeface="Avenir Black Oblique"/>
              </a:rPr>
              <a:t>3749 234</a:t>
            </a:r>
            <a:r>
              <a:rPr lang="en-US" sz="1400" b="1" baseline="30000" dirty="0" smtClean="0">
                <a:latin typeface="Avenir Black Oblique"/>
                <a:cs typeface="Avenir Black Oblique"/>
              </a:rPr>
              <a:t>th</a:t>
            </a:r>
            <a:r>
              <a:rPr lang="en-US" sz="1400" b="1" dirty="0" smtClean="0">
                <a:latin typeface="Avenir Black Oblique"/>
                <a:cs typeface="Avenir Black Oblique"/>
              </a:rPr>
              <a:t> Avenue SE</a:t>
            </a:r>
          </a:p>
          <a:p>
            <a:pPr algn="ctr"/>
            <a:r>
              <a:rPr lang="en-US" sz="1400" b="1" dirty="0" smtClean="0">
                <a:latin typeface="Avenir Black Oblique"/>
                <a:cs typeface="Avenir Black Oblique"/>
              </a:rPr>
              <a:t>Sammamish, WA 98075</a:t>
            </a:r>
          </a:p>
          <a:p>
            <a:pPr algn="ctr"/>
            <a:endParaRPr lang="en-US" sz="800" b="1" dirty="0" smtClean="0">
              <a:latin typeface="Avenir Black Oblique"/>
              <a:cs typeface="Avenir Black Oblique"/>
            </a:endParaRPr>
          </a:p>
          <a:p>
            <a:pPr algn="ctr"/>
            <a:r>
              <a:rPr lang="en-US" sz="1200" b="1" dirty="0" smtClean="0">
                <a:latin typeface="Avenir Black Oblique"/>
                <a:cs typeface="Avenir Black Oblique"/>
              </a:rPr>
              <a:t>All donors, volunteers and supporters of VIS are welcome to join us and celebrate our combined campaign efforts! Open house with light appetizers, beverages, and time to socialize!</a:t>
            </a:r>
          </a:p>
          <a:p>
            <a:pPr algn="ctr"/>
            <a:endParaRPr lang="en-US" sz="1400" b="1" dirty="0" smtClean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40303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735449"/>
            <a:ext cx="4996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THIS IMAGE WILL BE POSTED ON THE </a:t>
            </a:r>
            <a:r>
              <a:rPr lang="en-US" b="1" dirty="0" smtClean="0">
                <a:solidFill>
                  <a:srgbClr val="FF0000"/>
                </a:solidFill>
              </a:rPr>
              <a:t>VIS FACEBOOK PAGE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/>
              <a:t>THIS </a:t>
            </a:r>
            <a:r>
              <a:rPr lang="en-US" b="1" dirty="0" smtClean="0">
                <a:solidFill>
                  <a:srgbClr val="FF0000"/>
                </a:solidFill>
              </a:rPr>
              <a:t>SATURDAY</a:t>
            </a:r>
            <a:r>
              <a:rPr lang="en-US" b="1" dirty="0" smtClean="0"/>
              <a:t>. PLEASE </a:t>
            </a:r>
            <a:r>
              <a:rPr lang="en-US" b="1" dirty="0" smtClean="0">
                <a:solidFill>
                  <a:srgbClr val="FF0000"/>
                </a:solidFill>
              </a:rPr>
              <a:t>SHARE SHARE SHARE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/>
              <a:t>THIS IMAGE TO YOUR</a:t>
            </a:r>
          </a:p>
          <a:p>
            <a:pPr algn="ctr"/>
            <a:r>
              <a:rPr lang="en-US" b="1" dirty="0" smtClean="0"/>
              <a:t>PTSA FB PAGE AND PERSONAL FB PAGES!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9965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EVERY VOTE COUNTS!</a:t>
            </a:r>
            <a:endParaRPr lang="en-US" sz="3200" dirty="0"/>
          </a:p>
        </p:txBody>
      </p:sp>
      <p:pic>
        <p:nvPicPr>
          <p:cNvPr id="8" name="Picture 7" descr="VIS_Mailer3_v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" y="2273299"/>
            <a:ext cx="5861992" cy="3491013"/>
          </a:xfrm>
          <a:prstGeom prst="rect">
            <a:avLst/>
          </a:prstGeom>
        </p:spPr>
      </p:pic>
      <p:pic>
        <p:nvPicPr>
          <p:cNvPr id="9" name="Picture 8" descr="VIS_Mailer3_v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3887762"/>
            <a:ext cx="5676900" cy="2989922"/>
          </a:xfrm>
          <a:prstGeom prst="rect">
            <a:avLst/>
          </a:prstGeom>
        </p:spPr>
      </p:pic>
      <p:pic>
        <p:nvPicPr>
          <p:cNvPr id="4" name="Picture 3" descr="VOTE YES BY TUES FB2018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-35998"/>
            <a:ext cx="3771900" cy="28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</TotalTime>
  <Words>122</Words>
  <Application>Microsoft Macintosh PowerPoint</Application>
  <PresentationFormat>On-screen Show (4:3)</PresentationFormat>
  <Paragraphs>16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FINAL WEEK – IT’S CRUNCH TIME! REMIND YOUR FRIENDS, NEIGHBORS AND SCHOOL COMMUNITY TO VOTE YES AND RETURN THEIR BALLOTS!  Ballots due NEXT Tuesday, February 13th!  Last Honk &amp; Waves:  Monday, February 12th  7-8:30am &amp; 5-6:30pm Sign Up Genius Link:  http://www.signupgenius.com/go/60b0f4da9a829aaf49-2018 Contact Korista Smith-Barney with questions at dkbarney@live.com MAKE SURE TO DROP OFF SIGNS AT YOUR HONK &amp; WAVE LOCATIONS Middle &amp; high school students can earn community service hours!  Post a photo from your honk and wave on your PTA Facebook page!!!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Gordon</dc:creator>
  <cp:lastModifiedBy>DawnPeschek</cp:lastModifiedBy>
  <cp:revision>26</cp:revision>
  <dcterms:created xsi:type="dcterms:W3CDTF">2017-08-24T01:51:18Z</dcterms:created>
  <dcterms:modified xsi:type="dcterms:W3CDTF">2018-02-06T23:13:26Z</dcterms:modified>
</cp:coreProperties>
</file>