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31"/>
  </p:notesMasterIdLst>
  <p:sldIdLst>
    <p:sldId id="256" r:id="rId2"/>
    <p:sldId id="278" r:id="rId3"/>
    <p:sldId id="299" r:id="rId4"/>
    <p:sldId id="279" r:id="rId5"/>
    <p:sldId id="297" r:id="rId6"/>
    <p:sldId id="298" r:id="rId7"/>
    <p:sldId id="271" r:id="rId8"/>
    <p:sldId id="315" r:id="rId9"/>
    <p:sldId id="280" r:id="rId10"/>
    <p:sldId id="276" r:id="rId11"/>
    <p:sldId id="281" r:id="rId12"/>
    <p:sldId id="329" r:id="rId13"/>
    <p:sldId id="330" r:id="rId14"/>
    <p:sldId id="277" r:id="rId15"/>
    <p:sldId id="338" r:id="rId16"/>
    <p:sldId id="331" r:id="rId17"/>
    <p:sldId id="332" r:id="rId18"/>
    <p:sldId id="334" r:id="rId19"/>
    <p:sldId id="335" r:id="rId20"/>
    <p:sldId id="336" r:id="rId21"/>
    <p:sldId id="339" r:id="rId22"/>
    <p:sldId id="333" r:id="rId23"/>
    <p:sldId id="303" r:id="rId24"/>
    <p:sldId id="283" r:id="rId25"/>
    <p:sldId id="282" r:id="rId26"/>
    <p:sldId id="284" r:id="rId27"/>
    <p:sldId id="260" r:id="rId28"/>
    <p:sldId id="259" r:id="rId29"/>
    <p:sldId id="288" r:id="rId30"/>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07" autoAdjust="0"/>
    <p:restoredTop sz="93534" autoAdjust="0"/>
  </p:normalViewPr>
  <p:slideViewPr>
    <p:cSldViewPr snapToGrid="0" snapToObjects="1">
      <p:cViewPr>
        <p:scale>
          <a:sx n="86" d="100"/>
          <a:sy n="86" d="100"/>
        </p:scale>
        <p:origin x="2168" y="6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60083-CA01-B046-BC3D-23EF5AF5BC23}" type="datetimeFigureOut">
              <a:rPr lang="en-US" smtClean="0"/>
              <a:t>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01999-1BA4-5746-AACD-E859CEF9A59F}" type="slidenum">
              <a:rPr lang="en-US" smtClean="0"/>
              <a:t>‹#›</a:t>
            </a:fld>
            <a:endParaRPr lang="en-US"/>
          </a:p>
        </p:txBody>
      </p:sp>
    </p:spTree>
    <p:extLst>
      <p:ext uri="{BB962C8B-B14F-4D97-AF65-F5344CB8AC3E}">
        <p14:creationId xmlns:p14="http://schemas.microsoft.com/office/powerpoint/2010/main" val="91746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17727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412320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5135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234975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7003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08605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734469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47706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161139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78691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419E19-E8C7-F14D-863B-D278FF28BAEA}"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43567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419E19-E8C7-F14D-863B-D278FF28BAEA}" type="datetimeFigureOut">
              <a:rPr lang="en-US" smtClean="0"/>
              <a:t>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4286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419E19-E8C7-F14D-863B-D278FF28BAEA}" type="datetimeFigureOut">
              <a:rPr lang="en-US" smtClean="0"/>
              <a:t>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21958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19E19-E8C7-F14D-863B-D278FF28BAEA}" type="datetimeFigureOut">
              <a:rPr lang="en-US" smtClean="0"/>
              <a:t>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1906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419E19-E8C7-F14D-863B-D278FF28BAEA}"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58763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419E19-E8C7-F14D-863B-D278FF28BAEA}" type="datetimeFigureOut">
              <a:rPr lang="en-US" smtClean="0"/>
              <a:t>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4580528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419E19-E8C7-F14D-863B-D278FF28BAEA}" type="datetimeFigureOut">
              <a:rPr lang="en-US" smtClean="0"/>
              <a:t>2/6/18</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8395FE5-833B-AD4E-9A2A-A70495590624}" type="slidenum">
              <a:rPr lang="en-US" smtClean="0"/>
              <a:t>‹#›</a:t>
            </a:fld>
            <a:endParaRPr lang="en-US"/>
          </a:p>
        </p:txBody>
      </p:sp>
    </p:spTree>
    <p:extLst>
      <p:ext uri="{BB962C8B-B14F-4D97-AF65-F5344CB8AC3E}">
        <p14:creationId xmlns:p14="http://schemas.microsoft.com/office/powerpoint/2010/main" val="106698197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msend60.com/link.cfm?r=Q9gjZ2NBGiz1M6VXO9gdTQ~~&amp;pe=wqjmUtKtXH9-cMkl8LbWGx8YuNqZba_giW5ZjG89HWpa1_mfKWm6JZCO4UrSwzzcNF-V2lGtbUS3gm732jh81g~~&amp;t=0vdCp0noFWx-ZPofnYBqKQ~~" TargetMode="External"/><Relationship Id="rId4" Type="http://schemas.openxmlformats.org/officeDocument/2006/relationships/hyperlink" Target="http://www.mmsend60.com/link.cfm?r=Q9gjZ2NBGiz1M6VXO9gdTQ~~&amp;pe=dTECZ1xKLqrWINUBc7Nh4fbaDye6amdeCaCBx_t-FnpwD4OLKiXzpo-khRNhEMcoc63UQJ1b3RSAcv9z6kPtBQ~~&amp;t=0vdCp0noFWx-ZPofnYBqKQ~~" TargetMode="External"/><Relationship Id="rId5" Type="http://schemas.openxmlformats.org/officeDocument/2006/relationships/hyperlink" Target="http://www.mmsend60.com/link.cfm?r=Q9gjZ2NBGiz1M6VXO9gdTQ~~&amp;pe=G2XInC4ggwYbny9H_E3jYLWPuikooGS3MItkHBV55amXKNxm8IXCaJD5-DTrE4cEqEyyi-v3lGtcZmiZNAlJkQ~~&amp;t=0vdCp0noFWx-ZPofnYBqKQ~~" TargetMode="External"/><Relationship Id="rId6"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hyperlink" Target="http://www.mmsend60.com/link.cfm?r=Q9gjZ2NBGiz1M6VXO9gdTQ~~&amp;pe=yNccaP7tA7cHaxmN80ycYUc9PkHyDSY1wSQSScFUCZpDw8GMJyeeF71iiVw3ltqVAwb11XiuA4k-nnkYbHKJbw~~&amp;t=0vdCp0noFWx-ZPofnYBqKQ~~"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ssaquahptsa.org/council-award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ssaquahptsa.org/gm-meeting-documents-2017-201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unchforthebreak.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signupgenius.com/go/10C0A49AEA72BA13-felting1" TargetMode="External"/><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hyperlink" Target="http://isfdn.org/art-docent-lesson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arentwiser@issaquahptsa.org" TargetMode="External"/><Relationship Id="rId3" Type="http://schemas.openxmlformats.org/officeDocument/2006/relationships/hyperlink" Target="http://parentwiser.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Secretary@issaquahPTSA.org" TargetMode="External"/><Relationship Id="rId4" Type="http://schemas.openxmlformats.org/officeDocument/2006/relationships/hyperlink" Target="mailto:Treasurer@issaquahptsa.org" TargetMode="External"/><Relationship Id="rId5" Type="http://schemas.openxmlformats.org/officeDocument/2006/relationships/hyperlink" Target="mailto:Membership@issaquahptsa.org" TargetMode="External"/><Relationship Id="rId6" Type="http://schemas.openxmlformats.org/officeDocument/2006/relationships/hyperlink" Target="mailto:PTAreg2@WAstatePTA.org" TargetMode="External"/><Relationship Id="rId7" Type="http://schemas.openxmlformats.org/officeDocument/2006/relationships/hyperlink" Target="mailto:AreaBvp@WAstatePTA.org" TargetMode="External"/><Relationship Id="rId8" Type="http://schemas.openxmlformats.org/officeDocument/2006/relationships/hyperlink" Target="mailto:PTApres@WAstatePTA.org" TargetMode="External"/><Relationship Id="rId9" Type="http://schemas.openxmlformats.org/officeDocument/2006/relationships/hyperlink" Target="mailto:khobbs@WAstatePTA.org" TargetMode="External"/><Relationship Id="rId10" Type="http://schemas.openxmlformats.org/officeDocument/2006/relationships/hyperlink" Target="mailto:Support@WAstatePTA.org" TargetMode="External"/><Relationship Id="rId1" Type="http://schemas.openxmlformats.org/officeDocument/2006/relationships/slideLayout" Target="../slideLayouts/slideLayout2.xml"/><Relationship Id="rId2" Type="http://schemas.openxmlformats.org/officeDocument/2006/relationships/hyperlink" Target="mailto:President@Issaquahptsa.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130595" y="4210162"/>
            <a:ext cx="5826719" cy="1096899"/>
          </a:xfrm>
        </p:spPr>
        <p:txBody>
          <a:bodyPr/>
          <a:lstStyle/>
          <a:p>
            <a:r>
              <a:rPr lang="en-US" dirty="0" smtClean="0"/>
              <a:t>February 8, 2018</a:t>
            </a:r>
          </a:p>
          <a:p>
            <a:endParaRPr lang="en-US" dirty="0"/>
          </a:p>
        </p:txBody>
      </p:sp>
      <p:pic>
        <p:nvPicPr>
          <p:cNvPr id="6" name="Picture 5"/>
          <p:cNvPicPr>
            <a:picLocks noChangeAspect="1"/>
          </p:cNvPicPr>
          <p:nvPr/>
        </p:nvPicPr>
        <p:blipFill>
          <a:blip r:embed="rId2"/>
          <a:stretch>
            <a:fillRect/>
          </a:stretch>
        </p:blipFill>
        <p:spPr>
          <a:xfrm>
            <a:off x="553493" y="2179125"/>
            <a:ext cx="6678580" cy="2025730"/>
          </a:xfrm>
          <a:prstGeom prst="rect">
            <a:avLst/>
          </a:prstGeom>
        </p:spPr>
      </p:pic>
    </p:spTree>
    <p:extLst>
      <p:ext uri="{BB962C8B-B14F-4D97-AF65-F5344CB8AC3E}">
        <p14:creationId xmlns:p14="http://schemas.microsoft.com/office/powerpoint/2010/main" val="1209702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a:t>
            </a:r>
            <a:br>
              <a:rPr lang="en-US" dirty="0" smtClean="0"/>
            </a:br>
            <a:r>
              <a:rPr lang="en-US" sz="2800" dirty="0" smtClean="0">
                <a:solidFill>
                  <a:srgbClr val="000000"/>
                </a:solidFill>
              </a:rPr>
              <a:t>Open</a:t>
            </a:r>
            <a:endParaRPr lang="en-US" dirty="0"/>
          </a:p>
        </p:txBody>
      </p:sp>
      <p:sp>
        <p:nvSpPr>
          <p:cNvPr id="3" name="Content Placeholder 2"/>
          <p:cNvSpPr>
            <a:spLocks noGrp="1"/>
          </p:cNvSpPr>
          <p:nvPr>
            <p:ph idx="1"/>
          </p:nvPr>
        </p:nvSpPr>
        <p:spPr/>
        <p:txBody>
          <a:bodyPr/>
          <a:lstStyle/>
          <a:p>
            <a:r>
              <a:rPr lang="en-US" dirty="0" smtClean="0">
                <a:solidFill>
                  <a:srgbClr val="000000"/>
                </a:solidFill>
              </a:rPr>
              <a:t>Report</a:t>
            </a:r>
          </a:p>
          <a:p>
            <a:r>
              <a:rPr lang="en-US" dirty="0" smtClean="0">
                <a:solidFill>
                  <a:srgbClr val="000000"/>
                </a:solidFill>
              </a:rPr>
              <a:t>Time for your Spring Campaign (Jan - Feb)</a:t>
            </a:r>
          </a:p>
          <a:p>
            <a:r>
              <a:rPr lang="en-US" dirty="0" smtClean="0">
                <a:solidFill>
                  <a:srgbClr val="000000"/>
                </a:solidFill>
              </a:rPr>
              <a:t>Automatic membership awards will continue through the end of the year</a:t>
            </a:r>
          </a:p>
          <a:p>
            <a:pPr lvl="1"/>
            <a:r>
              <a:rPr lang="en-US" dirty="0" smtClean="0">
                <a:solidFill>
                  <a:srgbClr val="000000"/>
                </a:solidFill>
              </a:rPr>
              <a:t>Silver - 5% increase in membership over last year</a:t>
            </a:r>
          </a:p>
          <a:p>
            <a:pPr lvl="1"/>
            <a:r>
              <a:rPr lang="en-US" dirty="0" smtClean="0">
                <a:solidFill>
                  <a:srgbClr val="000000"/>
                </a:solidFill>
              </a:rPr>
              <a:t>Gold </a:t>
            </a:r>
            <a:r>
              <a:rPr lang="mr-IN" dirty="0" smtClean="0">
                <a:solidFill>
                  <a:srgbClr val="000000"/>
                </a:solidFill>
              </a:rPr>
              <a:t>–</a:t>
            </a:r>
            <a:r>
              <a:rPr lang="en-US" dirty="0" smtClean="0">
                <a:solidFill>
                  <a:srgbClr val="000000"/>
                </a:solidFill>
              </a:rPr>
              <a:t> 10% increase in membership over last year</a:t>
            </a:r>
          </a:p>
          <a:p>
            <a:pPr lvl="1"/>
            <a:r>
              <a:rPr lang="en-US" dirty="0" smtClean="0">
                <a:solidFill>
                  <a:srgbClr val="000000"/>
                </a:solidFill>
              </a:rPr>
              <a:t>Platinum </a:t>
            </a:r>
            <a:r>
              <a:rPr lang="mr-IN" dirty="0" smtClean="0">
                <a:solidFill>
                  <a:srgbClr val="000000"/>
                </a:solidFill>
              </a:rPr>
              <a:t>–</a:t>
            </a:r>
            <a:r>
              <a:rPr lang="en-US" dirty="0" smtClean="0">
                <a:solidFill>
                  <a:srgbClr val="000000"/>
                </a:solidFill>
              </a:rPr>
              <a:t> 20% increase in membership over last year</a:t>
            </a:r>
          </a:p>
        </p:txBody>
      </p:sp>
    </p:spTree>
    <p:extLst>
      <p:ext uri="{BB962C8B-B14F-4D97-AF65-F5344CB8AC3E}">
        <p14:creationId xmlns:p14="http://schemas.microsoft.com/office/powerpoint/2010/main" val="2302131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20036"/>
            <a:ext cx="4989096" cy="1320800"/>
          </a:xfrm>
        </p:spPr>
        <p:txBody>
          <a:bodyPr/>
          <a:lstStyle/>
          <a:p>
            <a:r>
              <a:rPr lang="en-US" dirty="0" smtClean="0"/>
              <a:t>Advocacy</a:t>
            </a:r>
            <a:br>
              <a:rPr lang="en-US" dirty="0" smtClean="0"/>
            </a:br>
            <a:r>
              <a:rPr lang="en-US" sz="2800" dirty="0" smtClean="0">
                <a:solidFill>
                  <a:schemeClr val="tx1"/>
                </a:solidFill>
              </a:rPr>
              <a:t>Open</a:t>
            </a:r>
            <a:endParaRPr lang="en-US" dirty="0"/>
          </a:p>
        </p:txBody>
      </p:sp>
      <p:sp>
        <p:nvSpPr>
          <p:cNvPr id="3" name="Content Placeholder 2"/>
          <p:cNvSpPr>
            <a:spLocks noGrp="1"/>
          </p:cNvSpPr>
          <p:nvPr>
            <p:ph idx="1"/>
          </p:nvPr>
        </p:nvSpPr>
        <p:spPr>
          <a:xfrm>
            <a:off x="256674" y="2703610"/>
            <a:ext cx="7283378" cy="3082593"/>
          </a:xfrm>
        </p:spPr>
        <p:txBody>
          <a:bodyPr>
            <a:noAutofit/>
          </a:bodyPr>
          <a:lstStyle/>
          <a:p>
            <a:r>
              <a:rPr lang="en-US" dirty="0"/>
              <a:t>Got 2 minutes? Reply to a VOTER VOICE Action Alert. Sign up </a:t>
            </a:r>
            <a:r>
              <a:rPr lang="en-US" b="1" u="sng" dirty="0">
                <a:hlinkClick r:id="rId2"/>
              </a:rPr>
              <a:t>here</a:t>
            </a:r>
            <a:r>
              <a:rPr lang="en-US" dirty="0"/>
              <a:t>.</a:t>
            </a:r>
          </a:p>
          <a:p>
            <a:r>
              <a:rPr lang="en-US" dirty="0"/>
              <a:t>Got 5 minutes? Find names of the legislators who represent your school district and call the Legislative Hotline to leave them a message:  </a:t>
            </a:r>
            <a:r>
              <a:rPr lang="en-US" b="1" dirty="0"/>
              <a:t>1-800-562-6000</a:t>
            </a:r>
            <a:endParaRPr lang="en-US" dirty="0"/>
          </a:p>
          <a:p>
            <a:r>
              <a:rPr lang="en-US" dirty="0"/>
              <a:t>Got 10 minutes? Download, print, and mail a </a:t>
            </a:r>
            <a:r>
              <a:rPr lang="en-US" b="1" u="sng" dirty="0">
                <a:hlinkClick r:id="rId3"/>
              </a:rPr>
              <a:t>postcard</a:t>
            </a:r>
            <a:r>
              <a:rPr lang="en-US" dirty="0"/>
              <a:t> to your legislators.</a:t>
            </a:r>
          </a:p>
          <a:p>
            <a:r>
              <a:rPr lang="en-US" dirty="0"/>
              <a:t>F</a:t>
            </a:r>
            <a:r>
              <a:rPr lang="en-US" dirty="0" smtClean="0"/>
              <a:t>ollow </a:t>
            </a:r>
            <a:r>
              <a:rPr lang="en-US" dirty="0"/>
              <a:t>Washington State PTA on </a:t>
            </a:r>
            <a:r>
              <a:rPr lang="en-US" b="1" u="sng" dirty="0">
                <a:hlinkClick r:id="rId4"/>
              </a:rPr>
              <a:t>Facebook</a:t>
            </a:r>
            <a:r>
              <a:rPr lang="en-US" dirty="0"/>
              <a:t>, and check the </a:t>
            </a:r>
            <a:r>
              <a:rPr lang="en-US" b="1" u="sng" dirty="0">
                <a:hlinkClick r:id="rId5"/>
              </a:rPr>
              <a:t>WSPTA Blog</a:t>
            </a:r>
            <a:r>
              <a:rPr lang="en-US" dirty="0"/>
              <a:t> to get weekly updates on WSPTA priorities and bills</a:t>
            </a:r>
          </a:p>
          <a:p>
            <a:endParaRPr lang="en-US" dirty="0"/>
          </a:p>
          <a:p>
            <a:pPr lvl="1"/>
            <a:endParaRPr lang="en-US" sz="1800" b="1" dirty="0"/>
          </a:p>
          <a:p>
            <a:pPr lvl="1"/>
            <a:endParaRPr lang="en-US" sz="1200" b="1" dirty="0" smtClean="0"/>
          </a:p>
          <a:p>
            <a:pPr marL="0" indent="0">
              <a:buNone/>
            </a:pPr>
            <a:endParaRPr lang="en-US" sz="1400" b="1" dirty="0"/>
          </a:p>
          <a:p>
            <a:pPr marL="0" indent="0">
              <a:buNone/>
            </a:pPr>
            <a:endParaRPr lang="en-US" sz="1400" b="1" dirty="0" smtClean="0"/>
          </a:p>
          <a:p>
            <a:pPr marL="0" indent="0">
              <a:buNone/>
            </a:pPr>
            <a:endParaRPr lang="en-US" sz="1400" b="1" dirty="0"/>
          </a:p>
          <a:p>
            <a:pPr marL="0" indent="0">
              <a:buNone/>
            </a:pPr>
            <a:endParaRPr lang="en-US" sz="1400" b="1" dirty="0" smtClean="0"/>
          </a:p>
          <a:p>
            <a:pPr marL="0" indent="0">
              <a:buNone/>
            </a:pPr>
            <a:endParaRPr lang="en-US" sz="1400" b="1" dirty="0"/>
          </a:p>
          <a:p>
            <a:pPr marL="0" indent="0">
              <a:buNone/>
            </a:pPr>
            <a:endParaRPr lang="en-US" sz="1400" b="1" dirty="0" smtClean="0"/>
          </a:p>
          <a:p>
            <a:pPr marL="0" indent="0">
              <a:buNone/>
            </a:pPr>
            <a:endParaRPr lang="en-US" sz="1400" b="1" dirty="0"/>
          </a:p>
        </p:txBody>
      </p:sp>
      <p:pic>
        <p:nvPicPr>
          <p:cNvPr id="4" name="Picture 3"/>
          <p:cNvPicPr>
            <a:picLocks noChangeAspect="1"/>
          </p:cNvPicPr>
          <p:nvPr/>
        </p:nvPicPr>
        <p:blipFill>
          <a:blip r:embed="rId6"/>
          <a:stretch>
            <a:fillRect/>
          </a:stretch>
        </p:blipFill>
        <p:spPr>
          <a:xfrm>
            <a:off x="5925380" y="449847"/>
            <a:ext cx="2649800" cy="1699127"/>
          </a:xfrm>
          <a:prstGeom prst="rect">
            <a:avLst/>
          </a:prstGeom>
        </p:spPr>
      </p:pic>
    </p:spTree>
    <p:extLst>
      <p:ext uri="{BB962C8B-B14F-4D97-AF65-F5344CB8AC3E}">
        <p14:creationId xmlns:p14="http://schemas.microsoft.com/office/powerpoint/2010/main" val="379238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Golden Acorn/Advocate Awards</a:t>
            </a:r>
            <a:br>
              <a:rPr lang="en-US" dirty="0"/>
            </a:br>
            <a:r>
              <a:rPr lang="en-US" sz="2700" dirty="0">
                <a:solidFill>
                  <a:schemeClr val="tx1"/>
                </a:solidFill>
              </a:rPr>
              <a:t>Council Committee:  Cindy Kelm, Heidi Fuhs</a:t>
            </a:r>
            <a:br>
              <a:rPr lang="en-US" sz="2700" dirty="0">
                <a:solidFill>
                  <a:schemeClr val="tx1"/>
                </a:solidFill>
              </a:rPr>
            </a:br>
            <a:r>
              <a:rPr lang="en-US" sz="2700" dirty="0">
                <a:solidFill>
                  <a:schemeClr val="tx1"/>
                </a:solidFill>
              </a:rPr>
              <a:t>						  &amp; Korista Smith-Barney</a:t>
            </a:r>
            <a:endParaRPr lang="en-US" dirty="0"/>
          </a:p>
        </p:txBody>
      </p:sp>
      <p:sp>
        <p:nvSpPr>
          <p:cNvPr id="3" name="Content Placeholder 2"/>
          <p:cNvSpPr>
            <a:spLocks noGrp="1"/>
          </p:cNvSpPr>
          <p:nvPr>
            <p:ph idx="1"/>
          </p:nvPr>
        </p:nvSpPr>
        <p:spPr>
          <a:xfrm>
            <a:off x="609598" y="2160590"/>
            <a:ext cx="7394371" cy="4216459"/>
          </a:xfrm>
        </p:spPr>
        <p:txBody>
          <a:bodyPr>
            <a:normAutofit/>
          </a:bodyPr>
          <a:lstStyle/>
          <a:p>
            <a:pPr>
              <a:spcBef>
                <a:spcPts val="600"/>
              </a:spcBef>
              <a:spcAft>
                <a:spcPts val="600"/>
              </a:spcAft>
            </a:pPr>
            <a:r>
              <a:rPr lang="en-US" b="1" u="sng" dirty="0"/>
              <a:t>Council</a:t>
            </a:r>
            <a:r>
              <a:rPr lang="en-US" dirty="0"/>
              <a:t> Golden Acorn, Advocate &amp; Service Awards</a:t>
            </a:r>
          </a:p>
          <a:p>
            <a:pPr lvl="1"/>
            <a:r>
              <a:rPr lang="en-US" i="1" dirty="0">
                <a:solidFill>
                  <a:schemeClr val="tx1"/>
                </a:solidFill>
              </a:rPr>
              <a:t>Submit nominations online by Mon, Feb 12</a:t>
            </a:r>
            <a:r>
              <a:rPr lang="en-US" i="1" baseline="30000" dirty="0">
                <a:solidFill>
                  <a:schemeClr val="tx1"/>
                </a:solidFill>
              </a:rPr>
              <a:t>th</a:t>
            </a:r>
            <a:r>
              <a:rPr lang="en-US" i="1" dirty="0">
                <a:solidFill>
                  <a:schemeClr val="tx1"/>
                </a:solidFill>
              </a:rPr>
              <a:t> midnight          </a:t>
            </a:r>
            <a:r>
              <a:rPr lang="en-US" i="1" dirty="0">
                <a:solidFill>
                  <a:schemeClr val="tx1"/>
                </a:solidFill>
                <a:hlinkClick r:id="rId2"/>
              </a:rPr>
              <a:t>http://issaquahptsa.org/council-awards</a:t>
            </a:r>
            <a:endParaRPr lang="en-US" i="1" dirty="0">
              <a:solidFill>
                <a:schemeClr val="tx1"/>
              </a:solidFill>
            </a:endParaRPr>
          </a:p>
          <a:p>
            <a:pPr>
              <a:buNone/>
            </a:pPr>
            <a:r>
              <a:rPr lang="en-US" dirty="0">
                <a:solidFill>
                  <a:schemeClr val="tx1"/>
                </a:solidFill>
              </a:rPr>
              <a:t>	</a:t>
            </a:r>
            <a:r>
              <a:rPr lang="en-US" sz="1400" i="1" dirty="0">
                <a:solidFill>
                  <a:schemeClr val="tx1"/>
                </a:solidFill>
              </a:rPr>
              <a:t>(Past council recipients are also available via webpage above)</a:t>
            </a:r>
            <a:endParaRPr lang="en-US" i="1" dirty="0">
              <a:solidFill>
                <a:schemeClr val="tx1"/>
              </a:solidFill>
            </a:endParaRPr>
          </a:p>
          <a:p>
            <a:pPr lvl="1"/>
            <a:r>
              <a:rPr lang="en-US" dirty="0">
                <a:solidFill>
                  <a:schemeClr val="tx1"/>
                </a:solidFill>
              </a:rPr>
              <a:t>Take 2 minutes – click above to nominate NOW!</a:t>
            </a:r>
          </a:p>
          <a:p>
            <a:r>
              <a:rPr lang="en-US" dirty="0">
                <a:solidFill>
                  <a:schemeClr val="tx1"/>
                </a:solidFill>
              </a:rPr>
              <a:t>Council Award winners announced at Mar 8</a:t>
            </a:r>
            <a:r>
              <a:rPr lang="en-US" baseline="30000" dirty="0">
                <a:solidFill>
                  <a:schemeClr val="tx1"/>
                </a:solidFill>
              </a:rPr>
              <a:t>th</a:t>
            </a:r>
            <a:r>
              <a:rPr lang="en-US" dirty="0">
                <a:solidFill>
                  <a:schemeClr val="tx1"/>
                </a:solidFill>
              </a:rPr>
              <a:t> Council </a:t>
            </a:r>
            <a:r>
              <a:rPr lang="en-US" dirty="0" err="1">
                <a:solidFill>
                  <a:schemeClr val="tx1"/>
                </a:solidFill>
              </a:rPr>
              <a:t>Mtg</a:t>
            </a:r>
            <a:endParaRPr lang="en-US" dirty="0">
              <a:solidFill>
                <a:schemeClr val="tx1"/>
              </a:solidFill>
            </a:endParaRPr>
          </a:p>
          <a:p>
            <a:r>
              <a:rPr lang="en-US" dirty="0">
                <a:solidFill>
                  <a:schemeClr val="tx1"/>
                </a:solidFill>
              </a:rPr>
              <a:t>District-wide PTA/PTSA Awards Reception:</a:t>
            </a:r>
          </a:p>
          <a:p>
            <a:pPr>
              <a:buNone/>
            </a:pPr>
            <a:r>
              <a:rPr lang="en-US" dirty="0">
                <a:solidFill>
                  <a:schemeClr val="tx1"/>
                </a:solidFill>
              </a:rPr>
              <a:t>			</a:t>
            </a:r>
            <a:r>
              <a:rPr lang="en-US" sz="2800" i="1" dirty="0">
                <a:solidFill>
                  <a:schemeClr val="tx1"/>
                </a:solidFill>
              </a:rPr>
              <a:t>April 3</a:t>
            </a:r>
            <a:r>
              <a:rPr lang="en-US" sz="2800" i="1" baseline="30000" dirty="0">
                <a:solidFill>
                  <a:schemeClr val="tx1"/>
                </a:solidFill>
              </a:rPr>
              <a:t>rd</a:t>
            </a:r>
            <a:r>
              <a:rPr lang="en-US" sz="2800" i="1" dirty="0">
                <a:solidFill>
                  <a:schemeClr val="tx1"/>
                </a:solidFill>
              </a:rPr>
              <a:t>, 6:30-8pm, at IMS</a:t>
            </a:r>
          </a:p>
          <a:p>
            <a:pPr>
              <a:buNone/>
            </a:pPr>
            <a:r>
              <a:rPr lang="en-US" dirty="0">
                <a:solidFill>
                  <a:schemeClr val="tx1"/>
                </a:solidFill>
              </a:rPr>
              <a:t>	</a:t>
            </a:r>
            <a:r>
              <a:rPr lang="en-US" sz="1500" i="1" dirty="0">
                <a:solidFill>
                  <a:schemeClr val="tx1"/>
                </a:solidFill>
              </a:rPr>
              <a:t>(This reception honors ALL Golden Acorn &amp; Outstanding Advocate/Service award winners from all schools in the Issaquah School District)</a:t>
            </a:r>
            <a:endParaRPr lang="en-US" i="1"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867132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Nominating Committee</a:t>
            </a:r>
            <a:br>
              <a:rPr lang="en-US" dirty="0" smtClean="0"/>
            </a:br>
            <a:r>
              <a:rPr lang="en-US" sz="2800" dirty="0" smtClean="0"/>
              <a:t>Laila Collins, Wendy Shah, Valerie </a:t>
            </a:r>
            <a:r>
              <a:rPr lang="en-US" sz="2800" dirty="0" err="1" smtClean="0"/>
              <a:t>Yanni</a:t>
            </a:r>
            <a:r>
              <a:rPr lang="en-US" sz="2800" dirty="0" smtClean="0"/>
              <a:t>, </a:t>
            </a:r>
            <a:br>
              <a:rPr lang="en-US" sz="2800" dirty="0" smtClean="0"/>
            </a:br>
            <a:r>
              <a:rPr lang="en-US" sz="2800" dirty="0" smtClean="0"/>
              <a:t>&amp; </a:t>
            </a:r>
            <a:r>
              <a:rPr lang="en-US" sz="2800" dirty="0" err="1" smtClean="0"/>
              <a:t>Laurelle</a:t>
            </a:r>
            <a:r>
              <a:rPr lang="en-US" sz="2800" dirty="0" smtClean="0"/>
              <a:t> Graves</a:t>
            </a:r>
            <a:endParaRPr lang="en-US" dirty="0"/>
          </a:p>
        </p:txBody>
      </p:sp>
      <p:sp>
        <p:nvSpPr>
          <p:cNvPr id="3" name="Content Placeholder 2"/>
          <p:cNvSpPr>
            <a:spLocks noGrp="1"/>
          </p:cNvSpPr>
          <p:nvPr>
            <p:ph idx="1"/>
          </p:nvPr>
        </p:nvSpPr>
        <p:spPr/>
        <p:txBody>
          <a:bodyPr/>
          <a:lstStyle/>
          <a:p>
            <a:r>
              <a:rPr lang="en-US" dirty="0" smtClean="0"/>
              <a:t>Update</a:t>
            </a:r>
          </a:p>
          <a:p>
            <a:r>
              <a:rPr lang="en-US" dirty="0" smtClean="0"/>
              <a:t>Call for Nominations</a:t>
            </a:r>
            <a:endParaRPr lang="en-US" dirty="0"/>
          </a:p>
        </p:txBody>
      </p:sp>
    </p:spTree>
    <p:extLst>
      <p:ext uri="{BB962C8B-B14F-4D97-AF65-F5344CB8AC3E}">
        <p14:creationId xmlns:p14="http://schemas.microsoft.com/office/powerpoint/2010/main" val="1067529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Standing Committees</a:t>
            </a:r>
            <a:endParaRPr lang="en-US" dirty="0"/>
          </a:p>
        </p:txBody>
      </p:sp>
      <p:sp>
        <p:nvSpPr>
          <p:cNvPr id="3" name="Content Placeholder 2"/>
          <p:cNvSpPr>
            <a:spLocks noGrp="1"/>
          </p:cNvSpPr>
          <p:nvPr>
            <p:ph idx="1"/>
          </p:nvPr>
        </p:nvSpPr>
        <p:spPr/>
        <p:txBody>
          <a:bodyPr>
            <a:normAutofit lnSpcReduction="10000"/>
          </a:bodyPr>
          <a:lstStyle/>
          <a:p>
            <a:r>
              <a:rPr lang="en-US" dirty="0" smtClean="0"/>
              <a:t>Art in the Schools - Artist support</a:t>
            </a:r>
          </a:p>
          <a:p>
            <a:r>
              <a:rPr lang="en-US" dirty="0"/>
              <a:t>Family and Community Engagement (FACE</a:t>
            </a:r>
            <a:r>
              <a:rPr lang="en-US" dirty="0" smtClean="0"/>
              <a:t>)</a:t>
            </a:r>
          </a:p>
          <a:p>
            <a:r>
              <a:rPr lang="en-US" dirty="0" smtClean="0"/>
              <a:t>Healthy Youth Initiative/Influence the Choice</a:t>
            </a:r>
          </a:p>
          <a:p>
            <a:r>
              <a:rPr lang="en-US" dirty="0" smtClean="0"/>
              <a:t>Issaquah Schools Foundation</a:t>
            </a:r>
          </a:p>
          <a:p>
            <a:r>
              <a:rPr lang="en-US" dirty="0"/>
              <a:t>Outreach</a:t>
            </a:r>
          </a:p>
          <a:p>
            <a:r>
              <a:rPr lang="en-US" dirty="0"/>
              <a:t>Parentwiser</a:t>
            </a:r>
          </a:p>
          <a:p>
            <a:r>
              <a:rPr lang="en-US" dirty="0" smtClean="0"/>
              <a:t>Reflections</a:t>
            </a:r>
            <a:endParaRPr lang="en-US" dirty="0"/>
          </a:p>
          <a:p>
            <a:r>
              <a:rPr lang="en-US" dirty="0" smtClean="0"/>
              <a:t>Special Education</a:t>
            </a:r>
          </a:p>
          <a:p>
            <a:r>
              <a:rPr lang="en-US" dirty="0" smtClean="0"/>
              <a:t>Volunteers for Issaquah Schools (VIS)</a:t>
            </a:r>
          </a:p>
          <a:p>
            <a:r>
              <a:rPr lang="en-US" dirty="0" smtClean="0"/>
              <a:t>Webmaster</a:t>
            </a:r>
            <a:endParaRPr lang="en-US" dirty="0"/>
          </a:p>
        </p:txBody>
      </p:sp>
    </p:spTree>
    <p:extLst>
      <p:ext uri="{BB962C8B-B14F-4D97-AF65-F5344CB8AC3E}">
        <p14:creationId xmlns:p14="http://schemas.microsoft.com/office/powerpoint/2010/main" val="4291134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Webmaster </a:t>
            </a:r>
            <a:r>
              <a:rPr lang="en-US" sz="3200" dirty="0" smtClean="0"/>
              <a:t>@</a:t>
            </a:r>
            <a:r>
              <a:rPr lang="en-US" sz="3200" dirty="0" err="1" smtClean="0"/>
              <a:t>issaquahptsa.org</a:t>
            </a:r>
            <a:r>
              <a:rPr lang="en-US" sz="3200" dirty="0" smtClean="0"/>
              <a:t/>
            </a:r>
            <a:br>
              <a:rPr lang="en-US" sz="3200" dirty="0" smtClean="0"/>
            </a:br>
            <a:r>
              <a:rPr lang="en-US" sz="3200" dirty="0" smtClean="0"/>
              <a:t>Cindy </a:t>
            </a:r>
            <a:r>
              <a:rPr lang="en-US" sz="3200" dirty="0" err="1" smtClean="0"/>
              <a:t>Kelm</a:t>
            </a:r>
            <a:endParaRPr lang="en-US" sz="3200" dirty="0"/>
          </a:p>
        </p:txBody>
      </p:sp>
      <p:sp>
        <p:nvSpPr>
          <p:cNvPr id="3" name="Content Placeholder 2"/>
          <p:cNvSpPr>
            <a:spLocks noGrp="1"/>
          </p:cNvSpPr>
          <p:nvPr>
            <p:ph idx="1"/>
          </p:nvPr>
        </p:nvSpPr>
        <p:spPr/>
        <p:txBody>
          <a:bodyPr/>
          <a:lstStyle/>
          <a:p>
            <a:r>
              <a:rPr lang="en-US" dirty="0" smtClean="0"/>
              <a:t>WSPTA Enrichment Guidelines posted on Issaquah PTSA Council Website on the Meetings Documents page</a:t>
            </a:r>
          </a:p>
          <a:p>
            <a:pPr lvl="1"/>
            <a:r>
              <a:rPr lang="en-US" dirty="0">
                <a:hlinkClick r:id="rId2"/>
              </a:rPr>
              <a:t>http://</a:t>
            </a:r>
            <a:r>
              <a:rPr lang="en-US" dirty="0" smtClean="0">
                <a:hlinkClick r:id="rId2"/>
              </a:rPr>
              <a:t>www.issaquahptsa.org/gm-meeting-documents-2017-2018</a:t>
            </a:r>
            <a:endParaRPr lang="en-US" dirty="0" smtClean="0"/>
          </a:p>
          <a:p>
            <a:endParaRPr lang="en-US" dirty="0" smtClean="0"/>
          </a:p>
          <a:p>
            <a:endParaRPr lang="en-US" dirty="0" smtClean="0"/>
          </a:p>
        </p:txBody>
      </p:sp>
    </p:spTree>
    <p:extLst>
      <p:ext uri="{BB962C8B-B14F-4D97-AF65-F5344CB8AC3E}">
        <p14:creationId xmlns:p14="http://schemas.microsoft.com/office/powerpoint/2010/main" val="1185771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Outreach</a:t>
            </a:r>
            <a:br>
              <a:rPr lang="en-US" dirty="0"/>
            </a:br>
            <a:r>
              <a:rPr lang="en-US" sz="1400" dirty="0">
                <a:solidFill>
                  <a:schemeClr val="tx1"/>
                </a:solidFill>
              </a:rPr>
              <a:t>Chair Kim Weiss    </a:t>
            </a:r>
            <a:r>
              <a:rPr lang="en-US" sz="1300" dirty="0"/>
              <a:t>outreach@issaquahptsa.org</a:t>
            </a:r>
          </a:p>
        </p:txBody>
      </p:sp>
      <p:sp>
        <p:nvSpPr>
          <p:cNvPr id="3" name="Content Placeholder 2"/>
          <p:cNvSpPr>
            <a:spLocks noGrp="1"/>
          </p:cNvSpPr>
          <p:nvPr>
            <p:ph idx="1"/>
          </p:nvPr>
        </p:nvSpPr>
        <p:spPr>
          <a:xfrm>
            <a:off x="609598" y="1487053"/>
            <a:ext cx="6446983" cy="5089237"/>
          </a:xfrm>
        </p:spPr>
        <p:txBody>
          <a:bodyPr>
            <a:normAutofit/>
          </a:bodyPr>
          <a:lstStyle/>
          <a:p>
            <a:pPr lvl="1"/>
            <a:r>
              <a:rPr lang="en-US" dirty="0"/>
              <a:t>Lunch For The Break    </a:t>
            </a:r>
            <a:r>
              <a:rPr lang="en-US" sz="1400" dirty="0">
                <a:hlinkClick r:id="rId2"/>
              </a:rPr>
              <a:t>www.lunchforthebreak.com</a:t>
            </a:r>
            <a:endParaRPr lang="en-US" sz="1400" dirty="0"/>
          </a:p>
          <a:p>
            <a:pPr lvl="2"/>
            <a:r>
              <a:rPr lang="en-US" dirty="0"/>
              <a:t>Donor Drop Off: Wednesday, Feb 14</a:t>
            </a:r>
            <a:r>
              <a:rPr lang="en-US" baseline="30000" dirty="0"/>
              <a:t>th</a:t>
            </a:r>
            <a:r>
              <a:rPr lang="en-US" dirty="0"/>
              <a:t> </a:t>
            </a:r>
          </a:p>
          <a:p>
            <a:pPr lvl="3"/>
            <a:r>
              <a:rPr lang="en-US" dirty="0"/>
              <a:t>Register your donation to assist with planning</a:t>
            </a:r>
          </a:p>
          <a:p>
            <a:pPr lvl="2"/>
            <a:r>
              <a:rPr lang="en-US" dirty="0"/>
              <a:t>Family Pick Up: Thursday, Feb. 15</a:t>
            </a:r>
            <a:r>
              <a:rPr lang="en-US" baseline="30000" dirty="0"/>
              <a:t>th</a:t>
            </a:r>
          </a:p>
          <a:p>
            <a:pPr lvl="2"/>
            <a:r>
              <a:rPr lang="en-US" sz="2000" baseline="30000" dirty="0"/>
              <a:t>Three ways to donate now</a:t>
            </a:r>
          </a:p>
          <a:p>
            <a:pPr lvl="3"/>
            <a:r>
              <a:rPr lang="en-US" sz="1800" baseline="30000" dirty="0"/>
              <a:t>1. Donate a box of food that you have packed</a:t>
            </a:r>
          </a:p>
          <a:p>
            <a:pPr lvl="3"/>
            <a:r>
              <a:rPr lang="en-US" sz="1800" baseline="30000" dirty="0"/>
              <a:t>2. Donate funds to the Issaquah Food &amp; Clothing Bank</a:t>
            </a:r>
          </a:p>
          <a:p>
            <a:pPr lvl="3"/>
            <a:r>
              <a:rPr lang="en-US" sz="1800" baseline="30000" dirty="0"/>
              <a:t>3. New ! Online purchase of a box of food that will be delivered to LFTB locations.</a:t>
            </a:r>
          </a:p>
          <a:p>
            <a:pPr lvl="1"/>
            <a:r>
              <a:rPr lang="en-US" dirty="0" err="1"/>
              <a:t>HopeFest</a:t>
            </a:r>
            <a:r>
              <a:rPr lang="en-US"/>
              <a:t> 2018 </a:t>
            </a:r>
            <a:r>
              <a:rPr lang="en-US" dirty="0"/>
              <a:t>– find them on Facebook</a:t>
            </a:r>
          </a:p>
          <a:p>
            <a:pPr lvl="2"/>
            <a:r>
              <a:rPr lang="en-US" dirty="0"/>
              <a:t>March 3</a:t>
            </a:r>
            <a:r>
              <a:rPr lang="en-US" baseline="30000" dirty="0"/>
              <a:t>rd</a:t>
            </a:r>
            <a:r>
              <a:rPr lang="en-US" dirty="0"/>
              <a:t> 2018, Bellevue Highland Community Center</a:t>
            </a:r>
          </a:p>
          <a:p>
            <a:pPr lvl="2"/>
            <a:r>
              <a:rPr lang="en-US" dirty="0"/>
              <a:t>Serving 8 Eastside  cities  including  Bellevue, Redmond, Issaquah, and Sammamish, more than 1,000 people</a:t>
            </a:r>
          </a:p>
          <a:p>
            <a:pPr lvl="2"/>
            <a:r>
              <a:rPr lang="en-US" dirty="0"/>
              <a:t>Participants must have a ticket.  Refer to IFCB for tickets</a:t>
            </a:r>
          </a:p>
          <a:p>
            <a:pPr lvl="2"/>
            <a:r>
              <a:rPr lang="en-US" dirty="0"/>
              <a:t>DONATIONS needed !  Plan to bring to event</a:t>
            </a:r>
          </a:p>
          <a:p>
            <a:pPr lvl="1"/>
            <a:endParaRPr lang="en-US" dirty="0"/>
          </a:p>
        </p:txBody>
      </p:sp>
    </p:spTree>
    <p:extLst>
      <p:ext uri="{BB962C8B-B14F-4D97-AF65-F5344CB8AC3E}">
        <p14:creationId xmlns:p14="http://schemas.microsoft.com/office/powerpoint/2010/main" val="95715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02" y="337625"/>
            <a:ext cx="8161361" cy="6967496"/>
          </a:xfrm>
        </p:spPr>
        <p:txBody>
          <a:bodyPr>
            <a:normAutofit fontScale="90000"/>
          </a:bodyPr>
          <a:lstStyle/>
          <a:p>
            <a:r>
              <a:rPr lang="en-US" sz="4000" u="sng" dirty="0"/>
              <a:t>		ART IN THE SCHOOLS		</a:t>
            </a:r>
            <a:r>
              <a:rPr lang="en-US" sz="3100" u="sng" dirty="0"/>
              <a:t> </a:t>
            </a:r>
            <a:br>
              <a:rPr lang="en-US" sz="3100" u="sng" dirty="0"/>
            </a:br>
            <a:r>
              <a:rPr lang="en-US" sz="3100" u="sng" dirty="0"/>
              <a:t/>
            </a:r>
            <a:br>
              <a:rPr lang="en-US" sz="3100" u="sng" dirty="0"/>
            </a:br>
            <a:r>
              <a:rPr lang="en-US" sz="2700" u="sng" dirty="0"/>
              <a:t>ISF – ARTISTIC SUPPORT LESSONS LIVE!!</a:t>
            </a:r>
            <a:r>
              <a:rPr lang="en-US" sz="2700" dirty="0"/>
              <a:t/>
            </a:r>
            <a:br>
              <a:rPr lang="en-US" sz="2700" dirty="0"/>
            </a:br>
            <a:r>
              <a:rPr lang="en-US" altLang="en-US" sz="2800" dirty="0">
                <a:solidFill>
                  <a:schemeClr val="tx1"/>
                </a:solidFill>
                <a:latin typeface="Arial" panose="020B0604020202020204" pitchFamily="34" charset="0"/>
                <a:hlinkClick r:id="rId2"/>
              </a:rPr>
              <a:t>http://isfdn.org/art-docent-lessons/</a:t>
            </a:r>
            <a:r>
              <a:rPr lang="en-US" altLang="en-US" sz="2800" dirty="0">
                <a:solidFill>
                  <a:schemeClr val="tx1"/>
                </a:solidFill>
                <a:latin typeface="Arial" panose="020B0604020202020204" pitchFamily="34" charset="0"/>
              </a:rPr>
              <a:t> </a:t>
            </a:r>
            <a:br>
              <a:rPr lang="en-US" altLang="en-US" sz="2800" dirty="0">
                <a:solidFill>
                  <a:schemeClr val="tx1"/>
                </a:solidFill>
                <a:latin typeface="Arial" panose="020B0604020202020204" pitchFamily="34" charset="0"/>
              </a:rPr>
            </a:br>
            <a:r>
              <a:rPr lang="en-US" sz="2700" dirty="0"/>
              <a:t/>
            </a:r>
            <a:br>
              <a:rPr lang="en-US" sz="2700" dirty="0"/>
            </a:br>
            <a:r>
              <a:rPr lang="en-US" sz="2700" dirty="0"/>
              <a:t>Many art lessons and support pages now available for docent use.  Detailed instructions with numerous photos for each lesson.  Additional artistic support topic pages now active. More coming soon!</a:t>
            </a:r>
            <a:br>
              <a:rPr lang="en-US" sz="2700" dirty="0"/>
            </a:br>
            <a:r>
              <a:rPr lang="en-US" sz="2700" dirty="0"/>
              <a:t>PLEASE SHARE WITH YOUR DOCENTS!!!</a:t>
            </a:r>
            <a:br>
              <a:rPr lang="en-US" sz="2700" dirty="0"/>
            </a:br>
            <a:r>
              <a:rPr lang="en-US" sz="2700" dirty="0"/>
              <a:t/>
            </a:r>
            <a:br>
              <a:rPr lang="en-US" sz="2700" dirty="0"/>
            </a:br>
            <a:r>
              <a:rPr lang="en-US" sz="2700" u="sng"/>
              <a:t>NEEDLE FELTING </a:t>
            </a:r>
            <a:r>
              <a:rPr lang="en-US" sz="2700" u="sng" dirty="0"/>
              <a:t>– Art Docent Class</a:t>
            </a:r>
            <a:r>
              <a:rPr lang="en-US" sz="2700" dirty="0"/>
              <a:t/>
            </a:r>
            <a:br>
              <a:rPr lang="en-US" sz="2700" dirty="0"/>
            </a:br>
            <a:r>
              <a:rPr lang="en-US" sz="2700" dirty="0"/>
              <a:t>February 9</a:t>
            </a:r>
            <a:r>
              <a:rPr lang="en-US" sz="2700" baseline="30000" dirty="0"/>
              <a:t>th</a:t>
            </a:r>
            <a:r>
              <a:rPr lang="en-US" sz="2700" dirty="0"/>
              <a:t>, 12 – 2:30</a:t>
            </a:r>
            <a:br>
              <a:rPr lang="en-US" sz="2700" dirty="0"/>
            </a:br>
            <a:r>
              <a:rPr lang="en-US" sz="2700" dirty="0"/>
              <a:t>Art East Classroom</a:t>
            </a:r>
            <a:br>
              <a:rPr lang="en-US" sz="2700" dirty="0"/>
            </a:br>
            <a:r>
              <a:rPr lang="en-US" sz="2800" b="1" u="sng" dirty="0">
                <a:solidFill>
                  <a:srgbClr val="F68B1C"/>
                </a:solidFill>
                <a:latin typeface="&amp;quot"/>
                <a:ea typeface="Times New Roman" panose="02020603050405020304" pitchFamily="18" charset="0"/>
                <a:cs typeface="Times New Roman" panose="02020603050405020304" pitchFamily="18" charset="0"/>
                <a:hlinkClick r:id="rId3"/>
              </a:rPr>
              <a:t>www.SignUpGenius.com/go/10C0A49AEA72BA13-felting1</a:t>
            </a:r>
            <a:r>
              <a:rPr lang="en-US" sz="28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r>
            <a:br>
              <a:rPr lang="en-US" sz="28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br>
            <a:r>
              <a:rPr lang="en-US" sz="2700" dirty="0"/>
              <a:t/>
            </a:r>
            <a:br>
              <a:rPr lang="en-US" sz="2700" dirty="0"/>
            </a:br>
            <a:r>
              <a:rPr lang="en-US" sz="2700" dirty="0"/>
              <a:t/>
            </a:r>
            <a:br>
              <a:rPr lang="en-US" sz="2700" dirty="0"/>
            </a:br>
            <a:r>
              <a:rPr lang="en-US" sz="2700" dirty="0"/>
              <a:t/>
            </a:r>
            <a:br>
              <a:rPr lang="en-US" sz="2700" dirty="0"/>
            </a:br>
            <a:r>
              <a:rPr lang="en-US" sz="2200" dirty="0"/>
              <a:t/>
            </a:r>
            <a:br>
              <a:rPr lang="en-US" sz="2200" dirty="0"/>
            </a:br>
            <a:endParaRPr lang="en-US" sz="2200" dirty="0"/>
          </a:p>
        </p:txBody>
      </p:sp>
      <p:pic>
        <p:nvPicPr>
          <p:cNvPr id="4" name="Picture 3">
            <a:extLst>
              <a:ext uri="{FF2B5EF4-FFF2-40B4-BE49-F238E27FC236}">
                <a16:creationId xmlns="" xmlns:a16="http://schemas.microsoft.com/office/drawing/2014/main" id="{59066EEC-F7BC-4578-963E-BA519FA5C2CF}"/>
              </a:ext>
            </a:extLst>
          </p:cNvPr>
          <p:cNvPicPr>
            <a:picLocks noChangeAspect="1"/>
          </p:cNvPicPr>
          <p:nvPr/>
        </p:nvPicPr>
        <p:blipFill>
          <a:blip r:embed="rId4"/>
          <a:stretch>
            <a:fillRect/>
          </a:stretch>
        </p:blipFill>
        <p:spPr>
          <a:xfrm>
            <a:off x="6010268" y="337625"/>
            <a:ext cx="2502785" cy="1676177"/>
          </a:xfrm>
          <a:prstGeom prst="rect">
            <a:avLst/>
          </a:prstGeom>
        </p:spPr>
      </p:pic>
      <p:sp>
        <p:nvSpPr>
          <p:cNvPr id="8" name="Rectangle 3">
            <a:extLst>
              <a:ext uri="{FF2B5EF4-FFF2-40B4-BE49-F238E27FC236}">
                <a16:creationId xmlns="" xmlns:a16="http://schemas.microsoft.com/office/drawing/2014/main" id="{06B4FE44-80FA-4940-B2AE-B1860DF5EB18}"/>
              </a:ext>
            </a:extLst>
          </p:cNvPr>
          <p:cNvSpPr>
            <a:spLocks noChangeArrowheads="1"/>
          </p:cNvSpPr>
          <p:nvPr/>
        </p:nvSpPr>
        <p:spPr bwMode="auto">
          <a:xfrm flipV="1">
            <a:off x="-259827" y="414968"/>
            <a:ext cx="98821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7450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95" y="0"/>
            <a:ext cx="5299364" cy="6858000"/>
          </a:xfrm>
          <a:prstGeom prst="rect">
            <a:avLst/>
          </a:prstGeom>
        </p:spPr>
      </p:pic>
    </p:spTree>
    <p:extLst>
      <p:ext uri="{BB962C8B-B14F-4D97-AF65-F5344CB8AC3E}">
        <p14:creationId xmlns:p14="http://schemas.microsoft.com/office/powerpoint/2010/main" val="58801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55" y="0"/>
            <a:ext cx="5299364" cy="6858000"/>
          </a:xfrm>
          <a:prstGeom prst="rect">
            <a:avLst/>
          </a:prstGeom>
        </p:spPr>
      </p:pic>
    </p:spTree>
    <p:extLst>
      <p:ext uri="{BB962C8B-B14F-4D97-AF65-F5344CB8AC3E}">
        <p14:creationId xmlns:p14="http://schemas.microsoft.com/office/powerpoint/2010/main" val="7184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President’s Report</a:t>
            </a:r>
            <a:br>
              <a:rPr lang="en-US" dirty="0" smtClean="0"/>
            </a:br>
            <a:r>
              <a:rPr lang="en-US" sz="2800" dirty="0" smtClean="0">
                <a:solidFill>
                  <a:srgbClr val="000000"/>
                </a:solidFill>
              </a:rPr>
              <a:t>Becky Gordon &amp; Leslie </a:t>
            </a:r>
            <a:r>
              <a:rPr lang="en-US" sz="2800" dirty="0" err="1" smtClean="0">
                <a:solidFill>
                  <a:srgbClr val="000000"/>
                </a:solidFill>
              </a:rPr>
              <a:t>Kahler</a:t>
            </a:r>
            <a:endParaRPr lang="en-US" dirty="0"/>
          </a:p>
        </p:txBody>
      </p:sp>
      <p:sp>
        <p:nvSpPr>
          <p:cNvPr id="3" name="Content Placeholder 2"/>
          <p:cNvSpPr>
            <a:spLocks noGrp="1"/>
          </p:cNvSpPr>
          <p:nvPr>
            <p:ph idx="1"/>
          </p:nvPr>
        </p:nvSpPr>
        <p:spPr>
          <a:xfrm>
            <a:off x="609598" y="1930400"/>
            <a:ext cx="6347714" cy="4630821"/>
          </a:xfrm>
        </p:spPr>
        <p:txBody>
          <a:bodyPr>
            <a:normAutofit fontScale="92500" lnSpcReduction="20000"/>
          </a:bodyPr>
          <a:lstStyle/>
          <a:p>
            <a:r>
              <a:rPr lang="en-US" dirty="0" smtClean="0"/>
              <a:t>Thank you!</a:t>
            </a:r>
          </a:p>
          <a:p>
            <a:pPr lvl="1"/>
            <a:r>
              <a:rPr lang="en-US" dirty="0" smtClean="0"/>
              <a:t>Heidi </a:t>
            </a:r>
            <a:r>
              <a:rPr lang="en-US" dirty="0" err="1" smtClean="0"/>
              <a:t>Fuhs</a:t>
            </a:r>
            <a:r>
              <a:rPr lang="en-US" dirty="0" smtClean="0"/>
              <a:t> and the </a:t>
            </a:r>
            <a:r>
              <a:rPr lang="en-US" dirty="0" err="1" smtClean="0"/>
              <a:t>Parentwiser</a:t>
            </a:r>
            <a:r>
              <a:rPr lang="en-US" dirty="0" smtClean="0"/>
              <a:t> Committee for the Angst presentations</a:t>
            </a:r>
          </a:p>
          <a:p>
            <a:pPr lvl="1"/>
            <a:r>
              <a:rPr lang="en-US" dirty="0" smtClean="0"/>
              <a:t>Ina </a:t>
            </a:r>
            <a:r>
              <a:rPr lang="en-US" dirty="0" err="1" smtClean="0"/>
              <a:t>Ghangurde</a:t>
            </a:r>
            <a:r>
              <a:rPr lang="en-US" dirty="0" smtClean="0"/>
              <a:t> for the Nominating Committee Training: certificates are in your file</a:t>
            </a:r>
          </a:p>
          <a:p>
            <a:r>
              <a:rPr lang="en-US" dirty="0" smtClean="0"/>
              <a:t>Welcome Katie Moeller who is joining Andie </a:t>
            </a:r>
            <a:r>
              <a:rPr lang="en-US" dirty="0" err="1" smtClean="0"/>
              <a:t>Adee</a:t>
            </a:r>
            <a:r>
              <a:rPr lang="en-US" dirty="0" smtClean="0"/>
              <a:t> with Influence the Choice (Healthy Youth)</a:t>
            </a:r>
          </a:p>
          <a:p>
            <a:r>
              <a:rPr lang="en-US" dirty="0" smtClean="0"/>
              <a:t>Becky Gordon has returned to work earlier than she expected, She will continue as co-president until the end of her term. She will also continue to come to the membership meetings and is always available through email. Unfortunately today she had to attend a training.</a:t>
            </a:r>
          </a:p>
          <a:p>
            <a:endParaRPr lang="en-US" dirty="0" smtClean="0"/>
          </a:p>
          <a:p>
            <a:endParaRPr lang="en-US" dirty="0"/>
          </a:p>
          <a:p>
            <a:r>
              <a:rPr lang="en-US" dirty="0" smtClean="0"/>
              <a:t>New password to the Leadership Guides</a:t>
            </a:r>
          </a:p>
          <a:p>
            <a:pPr lvl="1"/>
            <a:r>
              <a:rPr lang="en-US" dirty="0" smtClean="0"/>
              <a:t>Username:  Every Password:  Child</a:t>
            </a:r>
          </a:p>
          <a:p>
            <a:endParaRPr lang="en-US" dirty="0" smtClean="0"/>
          </a:p>
          <a:p>
            <a:endParaRPr lang="en-US" dirty="0"/>
          </a:p>
        </p:txBody>
      </p:sp>
    </p:spTree>
    <p:extLst>
      <p:ext uri="{BB962C8B-B14F-4D97-AF65-F5344CB8AC3E}">
        <p14:creationId xmlns:p14="http://schemas.microsoft.com/office/powerpoint/2010/main" val="1475630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54" y="0"/>
            <a:ext cx="5299364" cy="6858000"/>
          </a:xfrm>
          <a:prstGeom prst="rect">
            <a:avLst/>
          </a:prstGeom>
        </p:spPr>
      </p:pic>
    </p:spTree>
    <p:extLst>
      <p:ext uri="{BB962C8B-B14F-4D97-AF65-F5344CB8AC3E}">
        <p14:creationId xmlns:p14="http://schemas.microsoft.com/office/powerpoint/2010/main" val="543944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36" y="0"/>
            <a:ext cx="5299364" cy="6858000"/>
          </a:xfrm>
          <a:prstGeom prst="rect">
            <a:avLst/>
          </a:prstGeom>
        </p:spPr>
      </p:pic>
    </p:spTree>
    <p:extLst>
      <p:ext uri="{BB962C8B-B14F-4D97-AF65-F5344CB8AC3E}">
        <p14:creationId xmlns:p14="http://schemas.microsoft.com/office/powerpoint/2010/main" val="444112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154378"/>
            <a:ext cx="8249393" cy="1359725"/>
          </a:xfrm>
        </p:spPr>
        <p:txBody>
          <a:bodyPr>
            <a:noAutofit/>
          </a:bodyPr>
          <a:lstStyle/>
          <a:p>
            <a:r>
              <a:rPr lang="en-US" dirty="0" err="1"/>
              <a:t>Parent</a:t>
            </a:r>
            <a:r>
              <a:rPr lang="en-US" i="1" dirty="0" err="1"/>
              <a:t>Wiser</a:t>
            </a:r>
            <a:r>
              <a:rPr lang="en-US" sz="2000" i="1" dirty="0"/>
              <a:t> – parent education in Issaquah schools</a:t>
            </a:r>
            <a:r>
              <a:rPr lang="en-US" sz="2000" dirty="0"/>
              <a:t/>
            </a:r>
            <a:br>
              <a:rPr lang="en-US" sz="2000" dirty="0"/>
            </a:br>
            <a:r>
              <a:rPr lang="en-US" sz="2000" dirty="0"/>
              <a:t>Co-Chairs:	</a:t>
            </a:r>
            <a:r>
              <a:rPr lang="en-US" sz="2000" dirty="0">
                <a:solidFill>
                  <a:schemeClr val="tx1"/>
                </a:solidFill>
              </a:rPr>
              <a:t>Heidi Fuhs &amp; Debbie Steinberg Kuntz </a:t>
            </a:r>
            <a:br>
              <a:rPr lang="en-US" sz="2000" dirty="0">
                <a:solidFill>
                  <a:schemeClr val="tx1"/>
                </a:solidFill>
              </a:rPr>
            </a:br>
            <a:r>
              <a:rPr lang="en-US" sz="2000" dirty="0">
                <a:solidFill>
                  <a:schemeClr val="tx1"/>
                </a:solidFill>
              </a:rPr>
              <a:t>Contact:	</a:t>
            </a:r>
            <a:r>
              <a:rPr lang="en-US" sz="2000" dirty="0">
                <a:solidFill>
                  <a:schemeClr val="tx1"/>
                </a:solidFill>
                <a:hlinkClick r:id="rId2"/>
              </a:rPr>
              <a:t>parentwiser@issaquahptsa.org</a:t>
            </a:r>
            <a:r>
              <a:rPr lang="en-US" sz="2000" dirty="0">
                <a:solidFill>
                  <a:schemeClr val="tx1"/>
                </a:solidFill>
              </a:rPr>
              <a:t/>
            </a:r>
            <a:br>
              <a:rPr lang="en-US" sz="2000" dirty="0">
                <a:solidFill>
                  <a:schemeClr val="tx1"/>
                </a:solidFill>
              </a:rPr>
            </a:br>
            <a:r>
              <a:rPr lang="en-US" sz="2000" dirty="0">
                <a:solidFill>
                  <a:schemeClr val="tx1"/>
                </a:solidFill>
              </a:rPr>
              <a:t/>
            </a:r>
            <a:br>
              <a:rPr lang="en-US" sz="2000" dirty="0">
                <a:solidFill>
                  <a:schemeClr val="tx1"/>
                </a:solidFill>
              </a:rPr>
            </a:br>
            <a:endParaRPr lang="en-US" sz="2000" dirty="0"/>
          </a:p>
        </p:txBody>
      </p:sp>
      <p:sp>
        <p:nvSpPr>
          <p:cNvPr id="3" name="Content Placeholder 2"/>
          <p:cNvSpPr>
            <a:spLocks noGrp="1"/>
          </p:cNvSpPr>
          <p:nvPr>
            <p:ph idx="1"/>
          </p:nvPr>
        </p:nvSpPr>
        <p:spPr>
          <a:xfrm>
            <a:off x="221728" y="2038539"/>
            <a:ext cx="8190019" cy="3851272"/>
          </a:xfrm>
        </p:spPr>
        <p:txBody>
          <a:bodyPr>
            <a:noAutofit/>
          </a:bodyPr>
          <a:lstStyle/>
          <a:p>
            <a:r>
              <a:rPr lang="en-US" sz="2000" dirty="0">
                <a:solidFill>
                  <a:schemeClr val="tx1"/>
                </a:solidFill>
              </a:rPr>
              <a:t>Register for all upcoming events at </a:t>
            </a:r>
            <a:r>
              <a:rPr lang="en-US" sz="2000" i="1" dirty="0">
                <a:solidFill>
                  <a:schemeClr val="tx1"/>
                </a:solidFill>
                <a:hlinkClick r:id="rId3"/>
              </a:rPr>
              <a:t>http://ParentWiser.org</a:t>
            </a:r>
            <a:endParaRPr lang="en-US" sz="2000" i="1" dirty="0">
              <a:solidFill>
                <a:schemeClr val="tx1"/>
              </a:solidFill>
            </a:endParaRPr>
          </a:p>
          <a:p>
            <a:r>
              <a:rPr lang="en-US" sz="2000" i="1" dirty="0">
                <a:solidFill>
                  <a:schemeClr val="tx1"/>
                </a:solidFill>
              </a:rPr>
              <a:t>Newly added:</a:t>
            </a:r>
          </a:p>
          <a:p>
            <a:pPr lvl="1"/>
            <a:r>
              <a:rPr lang="en-US" sz="1800" b="1" i="1" dirty="0">
                <a:solidFill>
                  <a:schemeClr val="tx1"/>
                </a:solidFill>
              </a:rPr>
              <a:t>Hidden in Plain Sight </a:t>
            </a:r>
            <a:r>
              <a:rPr lang="en-US" sz="1800" i="1" dirty="0">
                <a:solidFill>
                  <a:schemeClr val="tx1"/>
                </a:solidFill>
              </a:rPr>
              <a:t>– learn to spot signs of youth substance use</a:t>
            </a:r>
          </a:p>
          <a:p>
            <a:pPr lvl="2"/>
            <a:r>
              <a:rPr lang="en-US" sz="1600" i="1" dirty="0">
                <a:solidFill>
                  <a:schemeClr val="tx1"/>
                </a:solidFill>
              </a:rPr>
              <a:t>March 12</a:t>
            </a:r>
            <a:r>
              <a:rPr lang="en-US" sz="1600" i="1" baseline="30000" dirty="0">
                <a:solidFill>
                  <a:schemeClr val="tx1"/>
                </a:solidFill>
              </a:rPr>
              <a:t>th</a:t>
            </a:r>
            <a:r>
              <a:rPr lang="en-US" sz="1600" i="1" dirty="0">
                <a:solidFill>
                  <a:schemeClr val="tx1"/>
                </a:solidFill>
              </a:rPr>
              <a:t> 6:30-8:30pm at Issaquah High School</a:t>
            </a:r>
          </a:p>
          <a:p>
            <a:pPr lvl="2"/>
            <a:r>
              <a:rPr lang="en-US" sz="1600" i="1" dirty="0">
                <a:solidFill>
                  <a:schemeClr val="tx1"/>
                </a:solidFill>
              </a:rPr>
              <a:t>April 16</a:t>
            </a:r>
            <a:r>
              <a:rPr lang="en-US" sz="1600" i="1" baseline="30000" dirty="0">
                <a:solidFill>
                  <a:schemeClr val="tx1"/>
                </a:solidFill>
              </a:rPr>
              <a:t>th</a:t>
            </a:r>
            <a:r>
              <a:rPr lang="en-US" sz="1600" i="1" dirty="0">
                <a:solidFill>
                  <a:schemeClr val="tx1"/>
                </a:solidFill>
              </a:rPr>
              <a:t> 6:30-8:30pm at CWU in Sammamish</a:t>
            </a:r>
          </a:p>
          <a:p>
            <a:r>
              <a:rPr lang="en-US" sz="2000" i="1" dirty="0">
                <a:solidFill>
                  <a:schemeClr val="tx1"/>
                </a:solidFill>
              </a:rPr>
              <a:t>Spring keynote speaker:  </a:t>
            </a:r>
            <a:r>
              <a:rPr lang="en-US" sz="2000" b="1" i="1" dirty="0">
                <a:solidFill>
                  <a:schemeClr val="tx1"/>
                </a:solidFill>
              </a:rPr>
              <a:t>Dr. Laura Markham</a:t>
            </a:r>
          </a:p>
          <a:p>
            <a:pPr lvl="1"/>
            <a:r>
              <a:rPr lang="en-US" sz="1800" i="1" dirty="0">
                <a:solidFill>
                  <a:schemeClr val="tx1"/>
                </a:solidFill>
              </a:rPr>
              <a:t>Bestselling author &amp; founder of </a:t>
            </a:r>
            <a:r>
              <a:rPr lang="en-US" sz="1800" i="1" u="sng" dirty="0">
                <a:solidFill>
                  <a:schemeClr val="tx1"/>
                </a:solidFill>
              </a:rPr>
              <a:t>Aha! Parenting</a:t>
            </a:r>
          </a:p>
          <a:p>
            <a:pPr lvl="1"/>
            <a:r>
              <a:rPr lang="en-US" sz="1800" b="1" i="1" dirty="0">
                <a:solidFill>
                  <a:schemeClr val="tx1"/>
                </a:solidFill>
              </a:rPr>
              <a:t>Peaceful Parent, Happy Kids </a:t>
            </a:r>
            <a:r>
              <a:rPr lang="en-US" sz="1800" i="1" dirty="0">
                <a:solidFill>
                  <a:schemeClr val="tx1"/>
                </a:solidFill>
              </a:rPr>
              <a:t>– May 16</a:t>
            </a:r>
            <a:r>
              <a:rPr lang="en-US" sz="1800" i="1" baseline="30000" dirty="0">
                <a:solidFill>
                  <a:schemeClr val="tx1"/>
                </a:solidFill>
              </a:rPr>
              <a:t>th</a:t>
            </a:r>
            <a:r>
              <a:rPr lang="en-US" sz="1800" i="1" dirty="0">
                <a:solidFill>
                  <a:schemeClr val="tx1"/>
                </a:solidFill>
              </a:rPr>
              <a:t> 7pm at Skyline HS</a:t>
            </a:r>
          </a:p>
          <a:p>
            <a:pPr lvl="1"/>
            <a:r>
              <a:rPr lang="en-US" sz="1800" b="1" i="1" dirty="0">
                <a:solidFill>
                  <a:schemeClr val="tx1"/>
                </a:solidFill>
              </a:rPr>
              <a:t>Peaceful Parent, Happy Siblings </a:t>
            </a:r>
            <a:r>
              <a:rPr lang="en-US" sz="1800" i="1" dirty="0">
                <a:solidFill>
                  <a:schemeClr val="tx1"/>
                </a:solidFill>
              </a:rPr>
              <a:t>– May 17</a:t>
            </a:r>
            <a:r>
              <a:rPr lang="en-US" sz="1800" i="1" baseline="30000" dirty="0">
                <a:solidFill>
                  <a:schemeClr val="tx1"/>
                </a:solidFill>
              </a:rPr>
              <a:t>th</a:t>
            </a:r>
            <a:r>
              <a:rPr lang="en-US" sz="1800" i="1" dirty="0">
                <a:solidFill>
                  <a:schemeClr val="tx1"/>
                </a:solidFill>
              </a:rPr>
              <a:t> 10am at Village Theater</a:t>
            </a:r>
            <a:endParaRPr lang="en-US" sz="700" dirty="0">
              <a:solidFill>
                <a:schemeClr val="tx1"/>
              </a:solidFill>
            </a:endParaRPr>
          </a:p>
          <a:p>
            <a:pPr>
              <a:buNone/>
            </a:pPr>
            <a:r>
              <a:rPr lang="en-US" sz="2000" i="1" dirty="0"/>
              <a:t/>
            </a:r>
            <a:br>
              <a:rPr lang="en-US" sz="2000" i="1" dirty="0"/>
            </a:br>
            <a:endParaRPr lang="en-US" sz="2000" i="1" dirty="0">
              <a:solidFill>
                <a:schemeClr val="tx1"/>
              </a:solidFill>
            </a:endParaRPr>
          </a:p>
        </p:txBody>
      </p:sp>
    </p:spTree>
    <p:extLst>
      <p:ext uri="{BB962C8B-B14F-4D97-AF65-F5344CB8AC3E}">
        <p14:creationId xmlns:p14="http://schemas.microsoft.com/office/powerpoint/2010/main" val="475545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958" y="0"/>
            <a:ext cx="5119651" cy="6858000"/>
          </a:xfrm>
          <a:prstGeom prst="rect">
            <a:avLst/>
          </a:prstGeom>
        </p:spPr>
      </p:pic>
    </p:spTree>
    <p:extLst>
      <p:ext uri="{BB962C8B-B14F-4D97-AF65-F5344CB8AC3E}">
        <p14:creationId xmlns:p14="http://schemas.microsoft.com/office/powerpoint/2010/main" val="888800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Updates</a:t>
            </a:r>
            <a:endParaRPr lang="en-US" dirty="0"/>
          </a:p>
        </p:txBody>
      </p:sp>
      <p:sp>
        <p:nvSpPr>
          <p:cNvPr id="3" name="Content Placeholder 2"/>
          <p:cNvSpPr>
            <a:spLocks noGrp="1"/>
          </p:cNvSpPr>
          <p:nvPr>
            <p:ph idx="1"/>
          </p:nvPr>
        </p:nvSpPr>
        <p:spPr/>
        <p:txBody>
          <a:bodyPr/>
          <a:lstStyle/>
          <a:p>
            <a:r>
              <a:rPr lang="en-US" dirty="0" smtClean="0"/>
              <a:t>Ron Thiele, Superintendent</a:t>
            </a:r>
          </a:p>
          <a:p>
            <a:r>
              <a:rPr lang="en-US" dirty="0" smtClean="0"/>
              <a:t>Doug Jones, President IEA</a:t>
            </a:r>
            <a:endParaRPr lang="en-US" dirty="0"/>
          </a:p>
        </p:txBody>
      </p:sp>
    </p:spTree>
    <p:extLst>
      <p:ext uri="{BB962C8B-B14F-4D97-AF65-F5344CB8AC3E}">
        <p14:creationId xmlns:p14="http://schemas.microsoft.com/office/powerpoint/2010/main" val="1744852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Events</a:t>
            </a:r>
            <a:endParaRPr lang="en-US" dirty="0"/>
          </a:p>
        </p:txBody>
      </p:sp>
      <p:sp>
        <p:nvSpPr>
          <p:cNvPr id="3" name="Content Placeholder 2"/>
          <p:cNvSpPr>
            <a:spLocks noGrp="1"/>
          </p:cNvSpPr>
          <p:nvPr>
            <p:ph idx="1"/>
          </p:nvPr>
        </p:nvSpPr>
        <p:spPr>
          <a:xfrm>
            <a:off x="609599" y="1588168"/>
            <a:ext cx="6347714" cy="4857602"/>
          </a:xfrm>
        </p:spPr>
        <p:txBody>
          <a:bodyPr/>
          <a:lstStyle/>
          <a:p>
            <a:pPr marL="342900" lvl="1" indent="-342900"/>
            <a:r>
              <a:rPr lang="en-US" sz="2000" smtClean="0"/>
              <a:t>February 12:  Ballots are due!</a:t>
            </a:r>
          </a:p>
          <a:p>
            <a:pPr marL="342900" lvl="1" indent="-342900"/>
            <a:r>
              <a:rPr lang="en-US" sz="2000" dirty="0" smtClean="0"/>
              <a:t>Feb</a:t>
            </a:r>
            <a:r>
              <a:rPr lang="en-US" sz="2000" dirty="0"/>
              <a:t>. 15: ISD/ARC presentation on Community Resources</a:t>
            </a:r>
          </a:p>
          <a:p>
            <a:pPr lvl="1"/>
            <a:r>
              <a:rPr lang="en-US" dirty="0" smtClean="0"/>
              <a:t>6:30 pm at PCMS</a:t>
            </a:r>
          </a:p>
        </p:txBody>
      </p:sp>
      <p:sp>
        <p:nvSpPr>
          <p:cNvPr id="4" name="TextBox 3"/>
          <p:cNvSpPr txBox="1"/>
          <p:nvPr/>
        </p:nvSpPr>
        <p:spPr>
          <a:xfrm>
            <a:off x="-47625" y="735012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69559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Business</a:t>
            </a:r>
            <a:endParaRPr lang="en-US" dirty="0"/>
          </a:p>
        </p:txBody>
      </p:sp>
      <p:sp>
        <p:nvSpPr>
          <p:cNvPr id="3" name="Content Placeholder 2"/>
          <p:cNvSpPr>
            <a:spLocks noGrp="1"/>
          </p:cNvSpPr>
          <p:nvPr>
            <p:ph idx="1"/>
          </p:nvPr>
        </p:nvSpPr>
        <p:spPr>
          <a:xfrm>
            <a:off x="609599" y="1748589"/>
            <a:ext cx="6347714" cy="4571999"/>
          </a:xfrm>
        </p:spPr>
        <p:txBody>
          <a:bodyPr>
            <a:normAutofit/>
          </a:bodyPr>
          <a:lstStyle/>
          <a:p>
            <a:pPr marL="0" indent="0">
              <a:buNone/>
            </a:pPr>
            <a:r>
              <a:rPr lang="en-US" dirty="0" smtClean="0"/>
              <a:t>	</a:t>
            </a:r>
          </a:p>
          <a:p>
            <a:pPr marL="0" indent="0" algn="ctr">
              <a:buNone/>
            </a:pPr>
            <a:endParaRPr lang="en-US" dirty="0"/>
          </a:p>
          <a:p>
            <a:pPr marL="0" indent="0" algn="ctr">
              <a:buNone/>
            </a:pPr>
            <a:endParaRPr lang="en-US" sz="2200" b="1" dirty="0" smtClean="0"/>
          </a:p>
          <a:p>
            <a:pPr marL="0" indent="0" algn="ctr">
              <a:buNone/>
            </a:pPr>
            <a:endParaRPr lang="en-US" sz="2200" b="1" dirty="0"/>
          </a:p>
          <a:p>
            <a:pPr marL="0" indent="0" algn="ctr">
              <a:buNone/>
            </a:pPr>
            <a:endParaRPr lang="en-US" sz="2200" b="1" dirty="0" smtClean="0"/>
          </a:p>
          <a:p>
            <a:pPr marL="0" indent="0" algn="ctr">
              <a:buNone/>
            </a:pPr>
            <a:endParaRPr lang="en-US" sz="2200" b="1" dirty="0"/>
          </a:p>
          <a:p>
            <a:pPr marL="0" indent="0" algn="ctr">
              <a:buNone/>
            </a:pPr>
            <a:r>
              <a:rPr lang="en-US" sz="2200" b="1" dirty="0" smtClean="0"/>
              <a:t>Adjourn</a:t>
            </a:r>
          </a:p>
          <a:p>
            <a:pPr marL="0" indent="0" algn="ctr">
              <a:buNone/>
            </a:pPr>
            <a:r>
              <a:rPr lang="en-US" sz="2200" b="1" dirty="0" smtClean="0"/>
              <a:t>Optional Q &amp; A session</a:t>
            </a:r>
            <a:endParaRPr lang="en-US" sz="2200" b="1" dirty="0"/>
          </a:p>
        </p:txBody>
      </p:sp>
    </p:spTree>
    <p:extLst>
      <p:ext uri="{BB962C8B-B14F-4D97-AF65-F5344CB8AC3E}">
        <p14:creationId xmlns:p14="http://schemas.microsoft.com/office/powerpoint/2010/main" val="417707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3" y="120073"/>
            <a:ext cx="6347713" cy="1006764"/>
          </a:xfrm>
        </p:spPr>
        <p:txBody>
          <a:bodyPr>
            <a:normAutofit/>
          </a:bodyPr>
          <a:lstStyle/>
          <a:p>
            <a:r>
              <a:rPr lang="en-US" b="1" dirty="0"/>
              <a:t>Questions?</a:t>
            </a:r>
          </a:p>
        </p:txBody>
      </p:sp>
      <p:sp>
        <p:nvSpPr>
          <p:cNvPr id="3" name="Content Placeholder 2"/>
          <p:cNvSpPr>
            <a:spLocks noGrp="1"/>
          </p:cNvSpPr>
          <p:nvPr>
            <p:ph idx="1"/>
          </p:nvPr>
        </p:nvSpPr>
        <p:spPr>
          <a:xfrm>
            <a:off x="120073" y="1047212"/>
            <a:ext cx="8793017" cy="4553828"/>
          </a:xfrm>
        </p:spPr>
        <p:txBody>
          <a:bodyPr>
            <a:noAutofit/>
          </a:bodyPr>
          <a:lstStyle/>
          <a:p>
            <a:r>
              <a:rPr lang="en-US" sz="2000" dirty="0"/>
              <a:t>Elementary Schools</a:t>
            </a:r>
          </a:p>
          <a:p>
            <a:pPr lvl="1"/>
            <a:r>
              <a:rPr lang="en-US" sz="1800" dirty="0"/>
              <a:t>South:  </a:t>
            </a:r>
            <a:r>
              <a:rPr lang="en-US" sz="1800" dirty="0" err="1" smtClean="0"/>
              <a:t>Korista</a:t>
            </a:r>
            <a:r>
              <a:rPr lang="en-US" sz="1800" dirty="0" smtClean="0"/>
              <a:t> Smith-Barney	 </a:t>
            </a:r>
            <a:r>
              <a:rPr lang="en-US" sz="1800" dirty="0" err="1">
                <a:solidFill>
                  <a:schemeClr val="accent1"/>
                </a:solidFill>
              </a:rPr>
              <a:t>vp</a:t>
            </a:r>
            <a:r>
              <a:rPr lang="en-US" sz="1800" dirty="0">
                <a:solidFill>
                  <a:schemeClr val="accent1"/>
                </a:solidFill>
              </a:rPr>
              <a:t>-el-south@ issaquahptsa.org</a:t>
            </a:r>
          </a:p>
          <a:p>
            <a:pPr lvl="2">
              <a:buFont typeface="Wingdings" panose="05000000000000000000" pitchFamily="2" charset="2"/>
              <a:buChar char="v"/>
            </a:pPr>
            <a:r>
              <a:rPr lang="en-US" sz="1800" dirty="0"/>
              <a:t>Apollo, Briarwood, Maple Hills, Newcastle</a:t>
            </a:r>
          </a:p>
          <a:p>
            <a:pPr lvl="1"/>
            <a:r>
              <a:rPr lang="en-US" sz="1800" dirty="0"/>
              <a:t>Central: </a:t>
            </a:r>
            <a:r>
              <a:rPr lang="en-US" sz="1800" dirty="0" smtClean="0"/>
              <a:t>Wendy Shah			 </a:t>
            </a:r>
            <a:r>
              <a:rPr lang="en-US" sz="1800" dirty="0" err="1">
                <a:solidFill>
                  <a:schemeClr val="accent1"/>
                </a:solidFill>
              </a:rPr>
              <a:t>vp</a:t>
            </a:r>
            <a:r>
              <a:rPr lang="en-US" sz="1800" dirty="0">
                <a:solidFill>
                  <a:schemeClr val="accent1"/>
                </a:solidFill>
              </a:rPr>
              <a:t>-el-central@ issaquahptsa.org</a:t>
            </a:r>
          </a:p>
          <a:p>
            <a:pPr lvl="2">
              <a:buFont typeface="Wingdings" panose="05000000000000000000" pitchFamily="2" charset="2"/>
              <a:buChar char="v"/>
            </a:pPr>
            <a:r>
              <a:rPr lang="en-US" sz="1800" dirty="0"/>
              <a:t>Clark, Cougar Ridge, Grand Ridge, IVE, Sunset </a:t>
            </a:r>
          </a:p>
          <a:p>
            <a:pPr lvl="1"/>
            <a:r>
              <a:rPr lang="en-US" sz="1800" dirty="0"/>
              <a:t>North:  </a:t>
            </a:r>
            <a:r>
              <a:rPr lang="en-US" sz="1800" dirty="0" smtClean="0"/>
              <a:t>Ina </a:t>
            </a:r>
            <a:r>
              <a:rPr lang="en-US" sz="1800" dirty="0" err="1" smtClean="0"/>
              <a:t>Ghangurde</a:t>
            </a:r>
            <a:r>
              <a:rPr lang="en-US" sz="1800" dirty="0" smtClean="0"/>
              <a:t>	</a:t>
            </a:r>
            <a:r>
              <a:rPr lang="en-US" sz="1800" dirty="0"/>
              <a:t>	</a:t>
            </a:r>
            <a:r>
              <a:rPr lang="en-US" sz="1800" dirty="0" smtClean="0"/>
              <a:t>	 </a:t>
            </a:r>
            <a:r>
              <a:rPr lang="en-US" sz="1800" dirty="0" err="1">
                <a:solidFill>
                  <a:schemeClr val="accent1"/>
                </a:solidFill>
              </a:rPr>
              <a:t>vp</a:t>
            </a:r>
            <a:r>
              <a:rPr lang="en-US" sz="1800" dirty="0">
                <a:solidFill>
                  <a:schemeClr val="accent1"/>
                </a:solidFill>
              </a:rPr>
              <a:t>-el-north@ issaquahptsa.org</a:t>
            </a:r>
          </a:p>
          <a:p>
            <a:pPr lvl="2">
              <a:buFont typeface="Wingdings" panose="05000000000000000000" pitchFamily="2" charset="2"/>
              <a:buChar char="v"/>
            </a:pPr>
            <a:r>
              <a:rPr lang="en-US" sz="1800" dirty="0"/>
              <a:t>Cascade Ridge, Challenger, Creekside, Discovery, </a:t>
            </a:r>
            <a:br>
              <a:rPr lang="en-US" sz="1800" dirty="0"/>
            </a:br>
            <a:r>
              <a:rPr lang="en-US" sz="1800" dirty="0"/>
              <a:t>Endeavour, Sunny Hills</a:t>
            </a:r>
          </a:p>
          <a:p>
            <a:endParaRPr lang="en-US" dirty="0"/>
          </a:p>
          <a:p>
            <a:r>
              <a:rPr lang="en-US" dirty="0"/>
              <a:t>Middle Schools:  </a:t>
            </a:r>
            <a:r>
              <a:rPr lang="en-US" dirty="0" err="1" smtClean="0"/>
              <a:t>Laila</a:t>
            </a:r>
            <a:r>
              <a:rPr lang="en-US" dirty="0" smtClean="0"/>
              <a:t> Collins </a:t>
            </a:r>
            <a:r>
              <a:rPr lang="en-US" dirty="0"/>
              <a:t>	</a:t>
            </a:r>
            <a:r>
              <a:rPr lang="en-US" dirty="0" smtClean="0"/>
              <a:t>	</a:t>
            </a:r>
            <a:r>
              <a:rPr lang="en-US" dirty="0" err="1" smtClean="0">
                <a:solidFill>
                  <a:schemeClr val="accent1"/>
                </a:solidFill>
              </a:rPr>
              <a:t>vp</a:t>
            </a:r>
            <a:r>
              <a:rPr lang="en-US" dirty="0" err="1">
                <a:solidFill>
                  <a:schemeClr val="accent1"/>
                </a:solidFill>
              </a:rPr>
              <a:t>-middle</a:t>
            </a:r>
            <a:r>
              <a:rPr lang="en-US" dirty="0" err="1" smtClean="0">
                <a:solidFill>
                  <a:schemeClr val="accent1"/>
                </a:solidFill>
              </a:rPr>
              <a:t>@issaquahptsa.org</a:t>
            </a:r>
            <a:r>
              <a:rPr lang="en-US" dirty="0" smtClean="0">
                <a:solidFill>
                  <a:srgbClr val="4F81BD"/>
                </a:solidFill>
              </a:rPr>
              <a:t> </a:t>
            </a:r>
            <a:r>
              <a:rPr lang="en-US" dirty="0"/>
              <a:t>	</a:t>
            </a:r>
          </a:p>
          <a:p>
            <a:r>
              <a:rPr lang="en-US" dirty="0"/>
              <a:t>High Schools:  Ina </a:t>
            </a:r>
            <a:r>
              <a:rPr lang="en-US" dirty="0" err="1"/>
              <a:t>Ghangurde</a:t>
            </a:r>
            <a:r>
              <a:rPr lang="en-US" dirty="0"/>
              <a:t>	</a:t>
            </a:r>
            <a:r>
              <a:rPr lang="en-US" dirty="0" smtClean="0"/>
              <a:t>	</a:t>
            </a:r>
            <a:r>
              <a:rPr lang="en-US" dirty="0" err="1" smtClean="0">
                <a:solidFill>
                  <a:schemeClr val="accent1"/>
                </a:solidFill>
              </a:rPr>
              <a:t>vp</a:t>
            </a:r>
            <a:r>
              <a:rPr lang="en-US" dirty="0" err="1">
                <a:solidFill>
                  <a:schemeClr val="accent1"/>
                </a:solidFill>
              </a:rPr>
              <a:t>-high</a:t>
            </a:r>
            <a:r>
              <a:rPr lang="en-US" dirty="0" err="1" smtClean="0">
                <a:solidFill>
                  <a:schemeClr val="accent1"/>
                </a:solidFill>
              </a:rPr>
              <a:t>@issaquahptsa.org</a:t>
            </a:r>
            <a:endParaRPr lang="en-US" dirty="0">
              <a:solidFill>
                <a:schemeClr val="accent1"/>
              </a:solidFill>
            </a:endParaRPr>
          </a:p>
          <a:p>
            <a:pPr marL="0" indent="0" algn="ctr">
              <a:buNone/>
            </a:pPr>
            <a:endParaRPr lang="en-US" dirty="0"/>
          </a:p>
          <a:p>
            <a:endParaRPr lang="en-US" dirty="0"/>
          </a:p>
        </p:txBody>
      </p:sp>
    </p:spTree>
    <p:extLst>
      <p:ext uri="{BB962C8B-B14F-4D97-AF65-F5344CB8AC3E}">
        <p14:creationId xmlns:p14="http://schemas.microsoft.com/office/powerpoint/2010/main" val="3203275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0" y="155880"/>
            <a:ext cx="6347713" cy="869356"/>
          </a:xfrm>
        </p:spPr>
        <p:txBody>
          <a:bodyPr/>
          <a:lstStyle/>
          <a:p>
            <a:r>
              <a:rPr lang="en-US" b="1" dirty="0"/>
              <a:t>Additional Contacts</a:t>
            </a:r>
          </a:p>
        </p:txBody>
      </p:sp>
      <p:sp>
        <p:nvSpPr>
          <p:cNvPr id="3" name="Content Placeholder 2"/>
          <p:cNvSpPr>
            <a:spLocks noGrp="1"/>
          </p:cNvSpPr>
          <p:nvPr>
            <p:ph idx="1"/>
          </p:nvPr>
        </p:nvSpPr>
        <p:spPr>
          <a:xfrm>
            <a:off x="0" y="1145760"/>
            <a:ext cx="8229600" cy="5075157"/>
          </a:xfrm>
        </p:spPr>
        <p:txBody>
          <a:bodyPr>
            <a:noAutofit/>
          </a:bodyPr>
          <a:lstStyle/>
          <a:p>
            <a:r>
              <a:rPr lang="en-US" sz="1600" b="1" dirty="0"/>
              <a:t>Issaquah PTSA Council</a:t>
            </a:r>
          </a:p>
          <a:p>
            <a:pPr lvl="1"/>
            <a:r>
              <a:rPr lang="en-US" dirty="0"/>
              <a:t>Council </a:t>
            </a:r>
            <a:r>
              <a:rPr lang="en-US" dirty="0" smtClean="0"/>
              <a:t>Presidents			</a:t>
            </a:r>
            <a:r>
              <a:rPr lang="en-US" dirty="0"/>
              <a:t>		</a:t>
            </a:r>
            <a:r>
              <a:rPr lang="en-US" dirty="0">
                <a:solidFill>
                  <a:schemeClr val="accent1"/>
                </a:solidFill>
                <a:hlinkClick r:id="rId2"/>
              </a:rPr>
              <a:t>President@</a:t>
            </a:r>
            <a:r>
              <a:rPr lang="en-US" dirty="0" smtClean="0">
                <a:solidFill>
                  <a:schemeClr val="accent1"/>
                </a:solidFill>
                <a:hlinkClick r:id="rId2"/>
              </a:rPr>
              <a:t>Issaquahptsa.org</a:t>
            </a:r>
            <a:endParaRPr lang="en-US" dirty="0" smtClean="0">
              <a:solidFill>
                <a:schemeClr val="accent1"/>
              </a:solidFill>
            </a:endParaRPr>
          </a:p>
          <a:p>
            <a:pPr lvl="2"/>
            <a:r>
              <a:rPr lang="en-US" dirty="0" smtClean="0">
                <a:solidFill>
                  <a:srgbClr val="000000"/>
                </a:solidFill>
              </a:rPr>
              <a:t>Becky Gordon &amp; Leslie </a:t>
            </a:r>
            <a:r>
              <a:rPr lang="en-US" dirty="0" err="1" smtClean="0">
                <a:solidFill>
                  <a:srgbClr val="000000"/>
                </a:solidFill>
              </a:rPr>
              <a:t>Kahler</a:t>
            </a:r>
            <a:endParaRPr lang="en-US" dirty="0">
              <a:solidFill>
                <a:srgbClr val="000000"/>
              </a:solidFill>
            </a:endParaRPr>
          </a:p>
          <a:p>
            <a:pPr lvl="1"/>
            <a:r>
              <a:rPr lang="en-US" dirty="0" smtClean="0"/>
              <a:t>Secretary:  Erin Thacker				</a:t>
            </a:r>
            <a:r>
              <a:rPr lang="en-US" dirty="0" smtClean="0">
                <a:hlinkClick r:id="rId3"/>
              </a:rPr>
              <a:t>Secretary@issaquahPTSA.org</a:t>
            </a:r>
            <a:endParaRPr lang="en-US" dirty="0" smtClean="0"/>
          </a:p>
          <a:p>
            <a:pPr lvl="1"/>
            <a:r>
              <a:rPr lang="en-US" dirty="0" smtClean="0"/>
              <a:t>Treasurer</a:t>
            </a:r>
            <a:r>
              <a:rPr lang="en-US" dirty="0"/>
              <a:t>: </a:t>
            </a:r>
            <a:r>
              <a:rPr lang="en-US" dirty="0" smtClean="0"/>
              <a:t>Erin Eaton</a:t>
            </a:r>
            <a:r>
              <a:rPr lang="en-US" dirty="0"/>
              <a:t>			  	</a:t>
            </a:r>
            <a:r>
              <a:rPr lang="en-US" dirty="0" smtClean="0"/>
              <a:t>	</a:t>
            </a:r>
            <a:r>
              <a:rPr lang="en-US" dirty="0" smtClean="0">
                <a:hlinkClick r:id="rId4"/>
              </a:rPr>
              <a:t>Treasurer@issaquahptsa.org</a:t>
            </a:r>
            <a:endParaRPr lang="en-US" dirty="0"/>
          </a:p>
          <a:p>
            <a:pPr lvl="1"/>
            <a:r>
              <a:rPr lang="en-US" dirty="0"/>
              <a:t>Membership:  </a:t>
            </a:r>
            <a:r>
              <a:rPr lang="en-US" dirty="0" smtClean="0"/>
              <a:t>Open</a:t>
            </a:r>
            <a:r>
              <a:rPr lang="en-US" dirty="0"/>
              <a:t>		  		</a:t>
            </a:r>
            <a:r>
              <a:rPr lang="en-US" dirty="0" smtClean="0"/>
              <a:t>	</a:t>
            </a:r>
            <a:r>
              <a:rPr lang="en-US" dirty="0" smtClean="0">
                <a:hlinkClick r:id="rId5"/>
              </a:rPr>
              <a:t>Membership@issaquahptsa.org</a:t>
            </a:r>
            <a:endParaRPr lang="en-US" dirty="0"/>
          </a:p>
          <a:p>
            <a:pPr lvl="1"/>
            <a:endParaRPr lang="en-US" dirty="0"/>
          </a:p>
          <a:p>
            <a:r>
              <a:rPr lang="en-US" sz="1600" b="1" dirty="0"/>
              <a:t>Washington State PTA</a:t>
            </a:r>
          </a:p>
          <a:p>
            <a:pPr lvl="1"/>
            <a:r>
              <a:rPr lang="en-US" dirty="0"/>
              <a:t>Region 2 </a:t>
            </a:r>
            <a:r>
              <a:rPr lang="en-US" dirty="0" smtClean="0"/>
              <a:t>Director: </a:t>
            </a:r>
            <a:r>
              <a:rPr lang="en-US" dirty="0" err="1" smtClean="0"/>
              <a:t>Mindi</a:t>
            </a:r>
            <a:r>
              <a:rPr lang="en-US" dirty="0" smtClean="0"/>
              <a:t> </a:t>
            </a:r>
            <a:r>
              <a:rPr lang="en-US" dirty="0" err="1" smtClean="0"/>
              <a:t>Lincicome</a:t>
            </a:r>
            <a:r>
              <a:rPr lang="en-US" dirty="0"/>
              <a:t>	</a:t>
            </a:r>
            <a:r>
              <a:rPr lang="en-US" dirty="0" smtClean="0"/>
              <a:t>	</a:t>
            </a:r>
            <a:r>
              <a:rPr lang="en-US" dirty="0" smtClean="0">
                <a:hlinkClick r:id="rId6"/>
              </a:rPr>
              <a:t>PTAreg2</a:t>
            </a:r>
            <a:r>
              <a:rPr lang="en-US" dirty="0">
                <a:hlinkClick r:id="rId6"/>
              </a:rPr>
              <a:t>@WAstatePTA.org</a:t>
            </a:r>
            <a:endParaRPr lang="en-US" dirty="0"/>
          </a:p>
          <a:p>
            <a:pPr lvl="1"/>
            <a:r>
              <a:rPr lang="en-US" dirty="0"/>
              <a:t>Area B Director: Jane </a:t>
            </a:r>
            <a:r>
              <a:rPr lang="en-US" dirty="0" err="1"/>
              <a:t>Dulski</a:t>
            </a:r>
            <a:r>
              <a:rPr lang="en-US" dirty="0"/>
              <a:t>			</a:t>
            </a:r>
            <a:r>
              <a:rPr lang="en-US" dirty="0">
                <a:hlinkClick r:id="rId7"/>
              </a:rPr>
              <a:t>AreaBvp@WAstatePTA.org</a:t>
            </a:r>
            <a:endParaRPr lang="en-US" dirty="0"/>
          </a:p>
          <a:p>
            <a:pPr lvl="1"/>
            <a:r>
              <a:rPr lang="en-US" dirty="0"/>
              <a:t>President:  </a:t>
            </a:r>
            <a:r>
              <a:rPr lang="en-US" dirty="0" smtClean="0"/>
              <a:t>Michelle </a:t>
            </a:r>
            <a:r>
              <a:rPr lang="en-US" dirty="0" err="1" smtClean="0"/>
              <a:t>Nims</a:t>
            </a:r>
            <a:r>
              <a:rPr lang="en-US" dirty="0"/>
              <a:t>				</a:t>
            </a:r>
            <a:r>
              <a:rPr lang="en-US" dirty="0">
                <a:hlinkClick r:id="rId8"/>
              </a:rPr>
              <a:t>PTApres@WAstatePTA.org</a:t>
            </a:r>
            <a:endParaRPr lang="en-US" dirty="0"/>
          </a:p>
          <a:p>
            <a:pPr lvl="1"/>
            <a:r>
              <a:rPr lang="en-US" dirty="0"/>
              <a:t>Executive Director:  Kathryn Hobbs 		</a:t>
            </a:r>
            <a:r>
              <a:rPr lang="en-US" dirty="0">
                <a:hlinkClick r:id="rId9"/>
              </a:rPr>
              <a:t>khobbs@WAstatePTA.org</a:t>
            </a:r>
            <a:endParaRPr lang="en-US" dirty="0"/>
          </a:p>
          <a:p>
            <a:pPr lvl="1"/>
            <a:r>
              <a:rPr lang="en-US" dirty="0"/>
              <a:t>Staff: Amanda Starr-Smith				</a:t>
            </a:r>
            <a:r>
              <a:rPr lang="en-US" dirty="0">
                <a:hlinkClick r:id="rId10"/>
              </a:rPr>
              <a:t>Support@WAstatePTA.org</a:t>
            </a:r>
            <a:r>
              <a:rPr lang="en-US" dirty="0"/>
              <a:t/>
            </a:r>
            <a:br>
              <a:rPr lang="en-US" dirty="0"/>
            </a:br>
            <a:r>
              <a:rPr lang="en-US" dirty="0"/>
              <a:t>         </a:t>
            </a:r>
            <a:r>
              <a:rPr lang="en-US" sz="1600" dirty="0" err="1"/>
              <a:t>Tatia</a:t>
            </a:r>
            <a:r>
              <a:rPr lang="en-US" sz="1600" dirty="0"/>
              <a:t> </a:t>
            </a:r>
            <a:r>
              <a:rPr lang="en-US" sz="1600" dirty="0" err="1"/>
              <a:t>Vasbinder</a:t>
            </a:r>
            <a:endParaRPr lang="en-US" sz="1600" dirty="0"/>
          </a:p>
        </p:txBody>
      </p:sp>
    </p:spTree>
    <p:extLst>
      <p:ext uri="{BB962C8B-B14F-4D97-AF65-F5344CB8AC3E}">
        <p14:creationId xmlns:p14="http://schemas.microsoft.com/office/powerpoint/2010/main" val="352244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8570" y="1887780"/>
            <a:ext cx="5988081" cy="2940893"/>
          </a:xfrm>
        </p:spPr>
        <p:txBody>
          <a:bodyPr>
            <a:normAutofit/>
          </a:bodyPr>
          <a:lstStyle/>
          <a:p>
            <a:pPr marL="0" indent="0" algn="ctr">
              <a:buNone/>
            </a:pPr>
            <a:r>
              <a:rPr lang="en-US" sz="2400" b="1" dirty="0">
                <a:solidFill>
                  <a:schemeClr val="accent1">
                    <a:lumMod val="75000"/>
                  </a:schemeClr>
                </a:solidFill>
              </a:rPr>
              <a:t>The Issaquah PTSA Council is Here to </a:t>
            </a:r>
            <a:r>
              <a:rPr lang="en-US" sz="2400" b="1" i="1" u="sng" dirty="0">
                <a:solidFill>
                  <a:schemeClr val="accent1">
                    <a:lumMod val="75000"/>
                  </a:schemeClr>
                </a:solidFill>
              </a:rPr>
              <a:t>Support</a:t>
            </a:r>
            <a:r>
              <a:rPr lang="en-US" sz="2400" b="1" dirty="0">
                <a:solidFill>
                  <a:schemeClr val="accent1">
                    <a:lumMod val="75000"/>
                  </a:schemeClr>
                </a:solidFill>
              </a:rPr>
              <a:t> You in Everything You Do </a:t>
            </a:r>
          </a:p>
          <a:p>
            <a:pPr marL="0" indent="0" algn="ctr">
              <a:buNone/>
            </a:pPr>
            <a:endParaRPr lang="en-US" b="1" dirty="0"/>
          </a:p>
          <a:p>
            <a:pPr marL="0" indent="0" algn="ctr">
              <a:buNone/>
            </a:pPr>
            <a:endParaRPr lang="en-US" b="1" dirty="0"/>
          </a:p>
          <a:p>
            <a:pPr marL="0" indent="0" algn="ctr">
              <a:buNone/>
            </a:pPr>
            <a:r>
              <a:rPr lang="en-US" b="1" i="1" dirty="0"/>
              <a:t>Thank You for Your Service to the Families and Students in the Issaquah School District!</a:t>
            </a:r>
          </a:p>
          <a:p>
            <a:pPr marL="0" indent="0" algn="ctr">
              <a:buNone/>
            </a:pPr>
            <a:r>
              <a:rPr lang="en-US" dirty="0"/>
              <a:t> </a:t>
            </a:r>
          </a:p>
        </p:txBody>
      </p:sp>
    </p:spTree>
    <p:extLst>
      <p:ext uri="{BB962C8B-B14F-4D97-AF65-F5344CB8AC3E}">
        <p14:creationId xmlns:p14="http://schemas.microsoft.com/office/powerpoint/2010/main" val="1456207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Council Positions</a:t>
            </a:r>
            <a:endParaRPr lang="en-US" dirty="0"/>
          </a:p>
        </p:txBody>
      </p:sp>
      <p:sp>
        <p:nvSpPr>
          <p:cNvPr id="3" name="Content Placeholder 2"/>
          <p:cNvSpPr>
            <a:spLocks noGrp="1"/>
          </p:cNvSpPr>
          <p:nvPr>
            <p:ph idx="1"/>
          </p:nvPr>
        </p:nvSpPr>
        <p:spPr/>
        <p:txBody>
          <a:bodyPr/>
          <a:lstStyle/>
          <a:p>
            <a:r>
              <a:rPr lang="en-US" dirty="0" smtClean="0"/>
              <a:t>Membership</a:t>
            </a:r>
          </a:p>
          <a:p>
            <a:r>
              <a:rPr lang="en-US" dirty="0" smtClean="0"/>
              <a:t>Advocacy</a:t>
            </a:r>
          </a:p>
          <a:p>
            <a:r>
              <a:rPr lang="en-US" dirty="0" smtClean="0"/>
              <a:t>Co-Reflections</a:t>
            </a:r>
            <a:endParaRPr lang="en-US" dirty="0"/>
          </a:p>
        </p:txBody>
      </p:sp>
    </p:spTree>
    <p:extLst>
      <p:ext uri="{BB962C8B-B14F-4D97-AF65-F5344CB8AC3E}">
        <p14:creationId xmlns:p14="http://schemas.microsoft.com/office/powerpoint/2010/main" val="57888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184275"/>
          </a:xfrm>
        </p:spPr>
        <p:txBody>
          <a:bodyPr>
            <a:normAutofit fontScale="90000"/>
          </a:bodyPr>
          <a:lstStyle/>
          <a:p>
            <a:r>
              <a:rPr lang="en-US" dirty="0" smtClean="0">
                <a:solidFill>
                  <a:schemeClr val="accent6"/>
                </a:solidFill>
              </a:rPr>
              <a:t>Consent</a:t>
            </a:r>
            <a:r>
              <a:rPr lang="en-US" sz="3200" dirty="0" smtClean="0">
                <a:solidFill>
                  <a:schemeClr val="accent6"/>
                </a:solidFill>
              </a:rPr>
              <a:t> Agenda</a:t>
            </a:r>
            <a:br>
              <a:rPr lang="en-US" sz="3200" dirty="0" smtClean="0">
                <a:solidFill>
                  <a:schemeClr val="accent6"/>
                </a:solidFill>
              </a:rPr>
            </a:br>
            <a:r>
              <a:rPr lang="en-US" sz="2000" dirty="0" smtClean="0">
                <a:solidFill>
                  <a:schemeClr val="tx1"/>
                </a:solidFill>
              </a:rPr>
              <a:t>I move we accept the consent agenda as presented</a:t>
            </a:r>
            <a:br>
              <a:rPr lang="en-US" sz="2000" dirty="0" smtClean="0">
                <a:solidFill>
                  <a:schemeClr val="tx1"/>
                </a:solidFill>
              </a:rPr>
            </a:br>
            <a:r>
              <a:rPr lang="en-US" sz="2000" dirty="0" smtClean="0">
                <a:solidFill>
                  <a:schemeClr val="tx1"/>
                </a:solidFill>
              </a:rPr>
              <a:t>(items can be removed for discussion or amended)</a:t>
            </a:r>
            <a:endParaRPr lang="en-US" sz="2000" dirty="0">
              <a:solidFill>
                <a:schemeClr val="accent6"/>
              </a:solidFill>
            </a:endParaRPr>
          </a:p>
        </p:txBody>
      </p:sp>
      <p:sp>
        <p:nvSpPr>
          <p:cNvPr id="3" name="Content Placeholder 2"/>
          <p:cNvSpPr>
            <a:spLocks noGrp="1"/>
          </p:cNvSpPr>
          <p:nvPr>
            <p:ph idx="1"/>
          </p:nvPr>
        </p:nvSpPr>
        <p:spPr>
          <a:xfrm>
            <a:off x="609598" y="2224089"/>
            <a:ext cx="6347714" cy="4046536"/>
          </a:xfrm>
        </p:spPr>
        <p:txBody>
          <a:bodyPr/>
          <a:lstStyle/>
          <a:p>
            <a:r>
              <a:rPr lang="en-US" dirty="0" smtClean="0"/>
              <a:t>January 11, 2018 Membership Meeting Minutes</a:t>
            </a:r>
            <a:endParaRPr lang="en-US" dirty="0"/>
          </a:p>
          <a:p>
            <a:r>
              <a:rPr lang="en-US" dirty="0" smtClean="0"/>
              <a:t>January 2018 Treasurer’s Report </a:t>
            </a:r>
          </a:p>
          <a:p>
            <a:endParaRPr lang="en-US" dirty="0"/>
          </a:p>
          <a:p>
            <a:r>
              <a:rPr lang="en-US" dirty="0" smtClean="0"/>
              <a:t>No claims were filed on our insurance policy during this period</a:t>
            </a:r>
            <a:endParaRPr lang="en-US" dirty="0" smtClean="0">
              <a:solidFill>
                <a:schemeClr val="accent6"/>
              </a:solidFill>
            </a:endParaRPr>
          </a:p>
          <a:p>
            <a:pPr marL="0" indent="0" algn="ctr">
              <a:buNone/>
            </a:pPr>
            <a:r>
              <a:rPr lang="en-US" dirty="0" smtClean="0">
                <a:solidFill>
                  <a:schemeClr val="accent6"/>
                </a:solidFill>
              </a:rPr>
              <a:t>All documents are posted on the Meeting Documents page</a:t>
            </a:r>
            <a:endParaRPr lang="en-US" dirty="0">
              <a:solidFill>
                <a:schemeClr val="accent6"/>
              </a:solidFill>
            </a:endParaRPr>
          </a:p>
        </p:txBody>
      </p:sp>
    </p:spTree>
    <p:extLst>
      <p:ext uri="{BB962C8B-B14F-4D97-AF65-F5344CB8AC3E}">
        <p14:creationId xmlns:p14="http://schemas.microsoft.com/office/powerpoint/2010/main" val="1913531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Secretary @</a:t>
            </a:r>
            <a:r>
              <a:rPr lang="en-US" dirty="0" err="1" smtClean="0"/>
              <a:t>issaquahptsa.org</a:t>
            </a:r>
            <a:r>
              <a:rPr lang="en-US" dirty="0" smtClean="0"/>
              <a:t/>
            </a:r>
            <a:br>
              <a:rPr lang="en-US" dirty="0" smtClean="0"/>
            </a:br>
            <a:r>
              <a:rPr lang="en-US" sz="2800" dirty="0" smtClean="0">
                <a:solidFill>
                  <a:schemeClr val="tx1"/>
                </a:solidFill>
              </a:rPr>
              <a:t>Erin Thacker</a:t>
            </a:r>
            <a:endParaRPr lang="en-US" dirty="0"/>
          </a:p>
        </p:txBody>
      </p:sp>
      <p:sp>
        <p:nvSpPr>
          <p:cNvPr id="3" name="Content Placeholder 2"/>
          <p:cNvSpPr>
            <a:spLocks noGrp="1"/>
          </p:cNvSpPr>
          <p:nvPr>
            <p:ph idx="1"/>
          </p:nvPr>
        </p:nvSpPr>
        <p:spPr/>
        <p:txBody>
          <a:bodyPr/>
          <a:lstStyle/>
          <a:p>
            <a:r>
              <a:rPr lang="en-US" dirty="0" smtClean="0"/>
              <a:t>Council attendance will be emailed to presidents after the today’s meeting</a:t>
            </a:r>
          </a:p>
          <a:p>
            <a:r>
              <a:rPr lang="en-US" dirty="0" smtClean="0"/>
              <a:t>Don’t forget to check your Handout Folder!</a:t>
            </a:r>
          </a:p>
          <a:p>
            <a:endParaRPr lang="en-US" dirty="0"/>
          </a:p>
        </p:txBody>
      </p:sp>
    </p:spTree>
    <p:extLst>
      <p:ext uri="{BB962C8B-B14F-4D97-AF65-F5344CB8AC3E}">
        <p14:creationId xmlns:p14="http://schemas.microsoft.com/office/powerpoint/2010/main" val="1349422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Treasurer @</a:t>
            </a:r>
            <a:r>
              <a:rPr lang="en-US" dirty="0" err="1" smtClean="0"/>
              <a:t>issaquahptsa.org</a:t>
            </a:r>
            <a:r>
              <a:rPr lang="en-US" dirty="0" smtClean="0"/>
              <a:t/>
            </a:r>
            <a:br>
              <a:rPr lang="en-US" dirty="0" smtClean="0"/>
            </a:br>
            <a:r>
              <a:rPr lang="en-US" sz="2800" dirty="0" smtClean="0">
                <a:solidFill>
                  <a:schemeClr val="tx1"/>
                </a:solidFill>
              </a:rPr>
              <a:t>Erin Eaton</a:t>
            </a:r>
            <a:endParaRPr lang="en-US" dirty="0"/>
          </a:p>
        </p:txBody>
      </p:sp>
      <p:sp>
        <p:nvSpPr>
          <p:cNvPr id="3" name="Content Placeholder 2"/>
          <p:cNvSpPr>
            <a:spLocks noGrp="1"/>
          </p:cNvSpPr>
          <p:nvPr>
            <p:ph idx="1"/>
          </p:nvPr>
        </p:nvSpPr>
        <p:spPr/>
        <p:txBody>
          <a:bodyPr/>
          <a:lstStyle/>
          <a:p>
            <a:r>
              <a:rPr lang="en-US" dirty="0" smtClean="0"/>
              <a:t>Insurance:  Must have Issaquah School District listed as a certificate holder on the certificate</a:t>
            </a:r>
          </a:p>
        </p:txBody>
      </p:sp>
    </p:spTree>
    <p:extLst>
      <p:ext uri="{BB962C8B-B14F-4D97-AF65-F5344CB8AC3E}">
        <p14:creationId xmlns:p14="http://schemas.microsoft.com/office/powerpoint/2010/main" val="2131710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Council Business</a:t>
            </a:r>
            <a:endParaRPr lang="en-US" dirty="0"/>
          </a:p>
        </p:txBody>
      </p:sp>
      <p:sp>
        <p:nvSpPr>
          <p:cNvPr id="3" name="Content Placeholder 2"/>
          <p:cNvSpPr>
            <a:spLocks noGrp="1"/>
          </p:cNvSpPr>
          <p:nvPr>
            <p:ph idx="1"/>
          </p:nvPr>
        </p:nvSpPr>
        <p:spPr/>
        <p:txBody>
          <a:bodyPr/>
          <a:lstStyle/>
          <a:p>
            <a:r>
              <a:rPr lang="en-US" dirty="0" smtClean="0"/>
              <a:t>Financial Review Report </a:t>
            </a:r>
            <a:endParaRPr lang="en-US" dirty="0"/>
          </a:p>
          <a:p>
            <a:pPr lvl="1"/>
            <a:r>
              <a:rPr lang="en-US" dirty="0" smtClean="0"/>
              <a:t>Laila Collins, </a:t>
            </a:r>
            <a:r>
              <a:rPr lang="en-US" dirty="0" err="1" smtClean="0"/>
              <a:t>Korista</a:t>
            </a:r>
            <a:r>
              <a:rPr lang="en-US" dirty="0" smtClean="0"/>
              <a:t> Smith-Barney, and Wendy Shah	</a:t>
            </a:r>
          </a:p>
          <a:p>
            <a:endParaRPr lang="en-US" dirty="0" smtClean="0"/>
          </a:p>
          <a:p>
            <a:endParaRPr lang="en-US" dirty="0"/>
          </a:p>
        </p:txBody>
      </p:sp>
    </p:spTree>
    <p:extLst>
      <p:ext uri="{BB962C8B-B14F-4D97-AF65-F5344CB8AC3E}">
        <p14:creationId xmlns:p14="http://schemas.microsoft.com/office/powerpoint/2010/main" val="455135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Notecard Questions???</a:t>
            </a:r>
            <a:endParaRPr lang="en-US" dirty="0"/>
          </a:p>
        </p:txBody>
      </p:sp>
      <p:sp>
        <p:nvSpPr>
          <p:cNvPr id="3" name="Content Placeholder 2"/>
          <p:cNvSpPr>
            <a:spLocks noGrp="1"/>
          </p:cNvSpPr>
          <p:nvPr>
            <p:ph idx="1"/>
          </p:nvPr>
        </p:nvSpPr>
        <p:spPr/>
        <p:txBody>
          <a:bodyPr/>
          <a:lstStyle/>
          <a:p>
            <a:r>
              <a:rPr lang="en-US" dirty="0" smtClean="0"/>
              <a:t>At this time questions submitted will be discussed</a:t>
            </a:r>
          </a:p>
          <a:p>
            <a:endParaRPr lang="en-US" dirty="0"/>
          </a:p>
          <a:p>
            <a:r>
              <a:rPr lang="en-US" dirty="0" smtClean="0"/>
              <a:t>Vice Presidents:</a:t>
            </a:r>
          </a:p>
          <a:p>
            <a:pPr lvl="1"/>
            <a:r>
              <a:rPr lang="en-US" dirty="0" smtClean="0"/>
              <a:t>What is your biggest challenge right now?</a:t>
            </a:r>
            <a:endParaRPr lang="en-US" dirty="0"/>
          </a:p>
        </p:txBody>
      </p:sp>
    </p:spTree>
    <p:extLst>
      <p:ext uri="{BB962C8B-B14F-4D97-AF65-F5344CB8AC3E}">
        <p14:creationId xmlns:p14="http://schemas.microsoft.com/office/powerpoint/2010/main" val="711215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Practices</a:t>
            </a:r>
            <a:br>
              <a:rPr lang="en-US" dirty="0" smtClean="0"/>
            </a:br>
            <a:r>
              <a:rPr lang="en-US" sz="2800" dirty="0" smtClean="0">
                <a:solidFill>
                  <a:schemeClr val="tx1"/>
                </a:solidFill>
              </a:rPr>
              <a:t>Open</a:t>
            </a:r>
            <a:r>
              <a:rPr lang="en-US" dirty="0" smtClean="0"/>
              <a:t/>
            </a:r>
            <a:br>
              <a:rPr lang="en-US" dirty="0" smtClean="0"/>
            </a:br>
            <a:endParaRPr lang="en-US" dirty="0"/>
          </a:p>
        </p:txBody>
      </p:sp>
      <p:sp>
        <p:nvSpPr>
          <p:cNvPr id="3" name="Content Placeholder 2"/>
          <p:cNvSpPr>
            <a:spLocks noGrp="1"/>
          </p:cNvSpPr>
          <p:nvPr>
            <p:ph idx="1"/>
          </p:nvPr>
        </p:nvSpPr>
        <p:spPr>
          <a:xfrm>
            <a:off x="609599" y="1723870"/>
            <a:ext cx="6347714" cy="4821310"/>
          </a:xfrm>
        </p:spPr>
        <p:txBody>
          <a:bodyPr>
            <a:normAutofit/>
          </a:bodyPr>
          <a:lstStyle/>
          <a:p>
            <a:r>
              <a:rPr lang="en-US" dirty="0" smtClean="0"/>
              <a:t>Ina </a:t>
            </a:r>
            <a:r>
              <a:rPr lang="en-US" dirty="0" err="1" smtClean="0"/>
              <a:t>Ghangurde</a:t>
            </a:r>
            <a:endParaRPr lang="en-US" dirty="0" smtClean="0"/>
          </a:p>
          <a:p>
            <a:r>
              <a:rPr lang="en-US" dirty="0" smtClean="0"/>
              <a:t>Awards Due:  March 1</a:t>
            </a:r>
          </a:p>
          <a:p>
            <a:pPr lvl="1"/>
            <a:r>
              <a:rPr lang="en-US" dirty="0" smtClean="0"/>
              <a:t>Standards of Excellence</a:t>
            </a:r>
          </a:p>
          <a:p>
            <a:pPr lvl="1"/>
            <a:r>
              <a:rPr lang="en-US" dirty="0" smtClean="0"/>
              <a:t>100% Membership and 100% Teacher Membership</a:t>
            </a:r>
          </a:p>
          <a:p>
            <a:pPr lvl="1"/>
            <a:r>
              <a:rPr lang="en-US" dirty="0" smtClean="0"/>
              <a:t>Leadership Academy</a:t>
            </a:r>
          </a:p>
          <a:p>
            <a:r>
              <a:rPr lang="en-US" dirty="0" smtClean="0"/>
              <a:t>“Men’s Making a Difference” student essay contest</a:t>
            </a:r>
          </a:p>
          <a:p>
            <a:pPr lvl="1"/>
            <a:r>
              <a:rPr lang="en-US" dirty="0" smtClean="0"/>
              <a:t>Due:  March 1</a:t>
            </a:r>
          </a:p>
          <a:p>
            <a:endParaRPr lang="en-US" dirty="0" smtClean="0"/>
          </a:p>
          <a:p>
            <a:r>
              <a:rPr lang="en-US" dirty="0" smtClean="0"/>
              <a:t>Transition Handout</a:t>
            </a:r>
          </a:p>
          <a:p>
            <a:pPr marL="0" indent="0">
              <a:buNone/>
            </a:pPr>
            <a:endParaRPr lang="en-US" dirty="0"/>
          </a:p>
        </p:txBody>
      </p:sp>
    </p:spTree>
    <p:extLst>
      <p:ext uri="{BB962C8B-B14F-4D97-AF65-F5344CB8AC3E}">
        <p14:creationId xmlns:p14="http://schemas.microsoft.com/office/powerpoint/2010/main" val="2755433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105495</TotalTime>
  <Words>709</Words>
  <Application>Microsoft Macintosh PowerPoint</Application>
  <PresentationFormat>Letter Paper (8.5x11 in)</PresentationFormat>
  <Paragraphs>162</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&amp;quot</vt:lpstr>
      <vt:lpstr>Calibri</vt:lpstr>
      <vt:lpstr>Mangal</vt:lpstr>
      <vt:lpstr>Times New Roman</vt:lpstr>
      <vt:lpstr>Trebuchet MS</vt:lpstr>
      <vt:lpstr>Wingdings</vt:lpstr>
      <vt:lpstr>Wingdings 3</vt:lpstr>
      <vt:lpstr>Arial</vt:lpstr>
      <vt:lpstr>Facet</vt:lpstr>
      <vt:lpstr>PowerPoint Presentation</vt:lpstr>
      <vt:lpstr>President’s Report Becky Gordon &amp; Leslie Kahler</vt:lpstr>
      <vt:lpstr>Open Council Positions</vt:lpstr>
      <vt:lpstr>Consent Agenda I move we accept the consent agenda as presented (items can be removed for discussion or amended)</vt:lpstr>
      <vt:lpstr>Secretary @issaquahptsa.org Erin Thacker</vt:lpstr>
      <vt:lpstr>Treasurer @issaquahptsa.org Erin Eaton</vt:lpstr>
      <vt:lpstr>Council Business</vt:lpstr>
      <vt:lpstr>Notecard Questions???</vt:lpstr>
      <vt:lpstr>Best Practices Open </vt:lpstr>
      <vt:lpstr>Membership Open</vt:lpstr>
      <vt:lpstr>Advocacy Open</vt:lpstr>
      <vt:lpstr>Golden Acorn/Advocate Awards Council Committee:  Cindy Kelm, Heidi Fuhs         &amp; Korista Smith-Barney</vt:lpstr>
      <vt:lpstr>Nominating Committee Laila Collins, Wendy Shah, Valerie Yanni,  &amp; Laurelle Graves</vt:lpstr>
      <vt:lpstr>Standing Committees</vt:lpstr>
      <vt:lpstr>Webmaster @issaquahptsa.org Cindy Kelm</vt:lpstr>
      <vt:lpstr>Outreach Chair Kim Weiss    outreach@issaquahptsa.org</vt:lpstr>
      <vt:lpstr>  ART IN THE SCHOOLS     ISF – ARTISTIC SUPPORT LESSONS LIVE!! http://isfdn.org/art-docent-lessons/   Many art lessons and support pages now available for docent use.  Detailed instructions with numerous photos for each lesson.  Additional artistic support topic pages now active. More coming soon! PLEASE SHARE WITH YOUR DOCENTS!!!  NEEDLE FELTING – Art Docent Class February 9th, 12 – 2:30 Art East Classroom www.SignUpGenius.com/go/10C0A49AEA72BA13-felting1     </vt:lpstr>
      <vt:lpstr>PowerPoint Presentation</vt:lpstr>
      <vt:lpstr>PowerPoint Presentation</vt:lpstr>
      <vt:lpstr>PowerPoint Presentation</vt:lpstr>
      <vt:lpstr>PowerPoint Presentation</vt:lpstr>
      <vt:lpstr>ParentWiser – parent education in Issaquah schools Co-Chairs: Heidi Fuhs &amp; Debbie Steinberg Kuntz  Contact: parentwiser@issaquahptsa.org  </vt:lpstr>
      <vt:lpstr>PowerPoint Presentation</vt:lpstr>
      <vt:lpstr>District Updates</vt:lpstr>
      <vt:lpstr>Upcoming Events</vt:lpstr>
      <vt:lpstr>New Business</vt:lpstr>
      <vt:lpstr>Questions?</vt:lpstr>
      <vt:lpstr>Additional Contacts</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Gordon</dc:creator>
  <cp:lastModifiedBy>Becky Gordon</cp:lastModifiedBy>
  <cp:revision>174</cp:revision>
  <cp:lastPrinted>2018-02-07T05:12:23Z</cp:lastPrinted>
  <dcterms:created xsi:type="dcterms:W3CDTF">2016-09-09T20:53:14Z</dcterms:created>
  <dcterms:modified xsi:type="dcterms:W3CDTF">2018-02-08T00:36:46Z</dcterms:modified>
</cp:coreProperties>
</file>