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2" r:id="rId1"/>
  </p:sldMasterIdLst>
  <p:notesMasterIdLst>
    <p:notesMasterId r:id="rId33"/>
  </p:notesMasterIdLst>
  <p:sldIdLst>
    <p:sldId id="256" r:id="rId2"/>
    <p:sldId id="322" r:id="rId3"/>
    <p:sldId id="278" r:id="rId4"/>
    <p:sldId id="299" r:id="rId5"/>
    <p:sldId id="279" r:id="rId6"/>
    <p:sldId id="297" r:id="rId7"/>
    <p:sldId id="298" r:id="rId8"/>
    <p:sldId id="271" r:id="rId9"/>
    <p:sldId id="316" r:id="rId10"/>
    <p:sldId id="317" r:id="rId11"/>
    <p:sldId id="315" r:id="rId12"/>
    <p:sldId id="280" r:id="rId13"/>
    <p:sldId id="276" r:id="rId14"/>
    <p:sldId id="281" r:id="rId15"/>
    <p:sldId id="326" r:id="rId16"/>
    <p:sldId id="277" r:id="rId17"/>
    <p:sldId id="327" r:id="rId18"/>
    <p:sldId id="320" r:id="rId19"/>
    <p:sldId id="321" r:id="rId20"/>
    <p:sldId id="319" r:id="rId21"/>
    <p:sldId id="318" r:id="rId22"/>
    <p:sldId id="323" r:id="rId23"/>
    <p:sldId id="324" r:id="rId24"/>
    <p:sldId id="325" r:id="rId25"/>
    <p:sldId id="303" r:id="rId26"/>
    <p:sldId id="283" r:id="rId27"/>
    <p:sldId id="282" r:id="rId28"/>
    <p:sldId id="284" r:id="rId29"/>
    <p:sldId id="260" r:id="rId30"/>
    <p:sldId id="259" r:id="rId31"/>
    <p:sldId id="288" r:id="rId3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452" autoAdjust="0"/>
    <p:restoredTop sz="93878" autoAdjust="0"/>
  </p:normalViewPr>
  <p:slideViewPr>
    <p:cSldViewPr snapToGrid="0" snapToObjects="1">
      <p:cViewPr>
        <p:scale>
          <a:sx n="86" d="100"/>
          <a:sy n="86" d="100"/>
        </p:scale>
        <p:origin x="2432" y="7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560083-CA01-B046-BC3D-23EF5AF5BC23}" type="datetimeFigureOut">
              <a:rPr lang="en-US" smtClean="0"/>
              <a:t>1/3/18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701999-1BA4-5746-AACD-E859CEF9A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466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270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204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13598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975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7003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057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469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062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139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916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1/3/18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673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1/3/18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64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1/3/18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582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1/3/18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608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1/3/18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632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t>1/3/18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052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19E19-E8C7-F14D-863B-D278FF28BAEA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8395FE5-833B-AD4E-9A2A-A70495590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981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  <p:sldLayoutId id="214748376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danarundle@hotmail.com" TargetMode="External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wastatepta.org/wspta-needs-members-advocate-pta-priorities/" TargetMode="External"/><Relationship Id="rId3" Type="http://schemas.openxmlformats.org/officeDocument/2006/relationships/image" Target="../media/image3.tif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ssaquahptsa.org/council-awards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pg/ParentWiser-1791128224550689/events/?ref=page_internal" TargetMode="External"/><Relationship Id="rId4" Type="http://schemas.openxmlformats.org/officeDocument/2006/relationships/hyperlink" Target="http://parentwiser.org/watch-online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parentwiser.org/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GilmourL@issaquah.wednet.edu" TargetMode="External"/><Relationship Id="rId3" Type="http://schemas.openxmlformats.org/officeDocument/2006/relationships/hyperlink" Target="https://www.issaquah.wednet.edu/event-details/2018/02/02/district-events/what-every-parent-wants-to-know-about-the-isd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gnupgenius.com/go/10c0a49aea72ba13-recycled2" TargetMode="External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ignupgenius.com/go/10c0a49aea72ba13-ceramic3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lunchforthebreak.com/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Special-ed@issaquahptsa.org" TargetMode="External"/><Relationship Id="rId3" Type="http://schemas.openxmlformats.org/officeDocument/2006/relationships/hyperlink" Target="http://www.facebook.com/groups/IssaquahSTAR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mailto:Secretary@issaquahPTSA.org" TargetMode="External"/><Relationship Id="rId4" Type="http://schemas.openxmlformats.org/officeDocument/2006/relationships/hyperlink" Target="mailto:Treasurer@issaquahptsa.org" TargetMode="External"/><Relationship Id="rId5" Type="http://schemas.openxmlformats.org/officeDocument/2006/relationships/hyperlink" Target="mailto:Membership@issaquahptsa.org" TargetMode="External"/><Relationship Id="rId6" Type="http://schemas.openxmlformats.org/officeDocument/2006/relationships/hyperlink" Target="mailto:PTAreg2@WAstatePTA.org" TargetMode="External"/><Relationship Id="rId7" Type="http://schemas.openxmlformats.org/officeDocument/2006/relationships/hyperlink" Target="mailto:AreaBvp@WAstatePTA.org" TargetMode="External"/><Relationship Id="rId8" Type="http://schemas.openxmlformats.org/officeDocument/2006/relationships/hyperlink" Target="mailto:PTApres@WAstatePTA.org" TargetMode="External"/><Relationship Id="rId9" Type="http://schemas.openxmlformats.org/officeDocument/2006/relationships/hyperlink" Target="mailto:khobbs@WAstatePTA.org" TargetMode="External"/><Relationship Id="rId10" Type="http://schemas.openxmlformats.org/officeDocument/2006/relationships/hyperlink" Target="mailto:Support@WAstatePTA.org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President@Issaquahptsa.org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30595" y="4210162"/>
            <a:ext cx="5826719" cy="1096899"/>
          </a:xfrm>
        </p:spPr>
        <p:txBody>
          <a:bodyPr/>
          <a:lstStyle/>
          <a:p>
            <a:r>
              <a:rPr lang="en-US" dirty="0" smtClean="0"/>
              <a:t>January 11, 2018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493" y="2179125"/>
            <a:ext cx="6678580" cy="2025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70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698" y="1371600"/>
            <a:ext cx="7708902" cy="6028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chemeClr val="tx1"/>
                </a:solidFill>
              </a:rPr>
              <a:t>4. Window Clings – Help get the word out! Please put them on your car windows</a:t>
            </a:r>
            <a:r>
              <a:rPr lang="en-US" sz="1200" b="1" dirty="0" smtClean="0">
                <a:solidFill>
                  <a:schemeClr val="tx1"/>
                </a:solidFill>
              </a:rPr>
              <a:t>!</a:t>
            </a:r>
          </a:p>
          <a:p>
            <a:pPr marL="0" indent="0">
              <a:buNone/>
            </a:pPr>
            <a:r>
              <a:rPr lang="en-US" sz="1200" dirty="0" smtClean="0">
                <a:solidFill>
                  <a:schemeClr val="tx1"/>
                </a:solidFill>
              </a:rPr>
              <a:t>• </a:t>
            </a:r>
            <a:r>
              <a:rPr lang="en-US" sz="1200" dirty="0">
                <a:solidFill>
                  <a:schemeClr val="tx1"/>
                </a:solidFill>
              </a:rPr>
              <a:t>Can’t hand out at school or on school grounds during school </a:t>
            </a:r>
            <a:r>
              <a:rPr lang="en-US" sz="1200" dirty="0" smtClean="0">
                <a:solidFill>
                  <a:schemeClr val="tx1"/>
                </a:solidFill>
              </a:rPr>
              <a:t>hours</a:t>
            </a:r>
          </a:p>
          <a:p>
            <a:pPr marL="0" indent="0">
              <a:buNone/>
            </a:pPr>
            <a:r>
              <a:rPr lang="en-US" sz="1200" dirty="0" smtClean="0">
                <a:solidFill>
                  <a:schemeClr val="tx1"/>
                </a:solidFill>
              </a:rPr>
              <a:t>• They CAN </a:t>
            </a:r>
            <a:r>
              <a:rPr lang="en-US" sz="1200" dirty="0">
                <a:solidFill>
                  <a:schemeClr val="tx1"/>
                </a:solidFill>
              </a:rPr>
              <a:t>be distributed during a PTA </a:t>
            </a:r>
            <a:r>
              <a:rPr lang="en-US" sz="1200" dirty="0" smtClean="0">
                <a:solidFill>
                  <a:schemeClr val="tx1"/>
                </a:solidFill>
              </a:rPr>
              <a:t>meeting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in a school building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tx1"/>
                </a:solidFill>
              </a:rPr>
              <a:t/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b="1" dirty="0">
                <a:solidFill>
                  <a:schemeClr val="tx1"/>
                </a:solidFill>
              </a:rPr>
              <a:t>5. Speakers – are you on the schedule? If not email alicia@visvote.org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• Notify us if you endorse at your meeting so we can put your PTA’s endorsement on the </a:t>
            </a:r>
            <a:r>
              <a:rPr lang="en-US" sz="1200" dirty="0" smtClean="0">
                <a:solidFill>
                  <a:schemeClr val="tx1"/>
                </a:solidFill>
              </a:rPr>
              <a:t>VIS </a:t>
            </a:r>
            <a:r>
              <a:rPr lang="en-US" sz="1200" dirty="0">
                <a:solidFill>
                  <a:schemeClr val="tx1"/>
                </a:solidFill>
              </a:rPr>
              <a:t>website!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• Please PERSONALLY endorse online – </a:t>
            </a:r>
            <a:r>
              <a:rPr lang="en-US" sz="1200" i="1" dirty="0">
                <a:solidFill>
                  <a:schemeClr val="tx1"/>
                </a:solidFill>
              </a:rPr>
              <a:t>You </a:t>
            </a:r>
            <a:r>
              <a:rPr lang="en-US" sz="1200" i="1" dirty="0" smtClean="0">
                <a:solidFill>
                  <a:schemeClr val="tx1"/>
                </a:solidFill>
              </a:rPr>
              <a:t>can </a:t>
            </a:r>
            <a:r>
              <a:rPr lang="en-US" sz="1200" i="1" dirty="0">
                <a:solidFill>
                  <a:schemeClr val="tx1"/>
                </a:solidFill>
              </a:rPr>
              <a:t>do it right </a:t>
            </a:r>
            <a:r>
              <a:rPr lang="en-US" sz="1200" i="1" dirty="0" smtClean="0">
                <a:solidFill>
                  <a:schemeClr val="tx1"/>
                </a:solidFill>
              </a:rPr>
              <a:t>now</a:t>
            </a:r>
            <a:r>
              <a:rPr lang="en-US" sz="1200" i="1" dirty="0">
                <a:solidFill>
                  <a:schemeClr val="tx1"/>
                </a:solidFill>
              </a:rPr>
              <a:t>!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>
                <a:solidFill>
                  <a:schemeClr val="tx1"/>
                </a:solidFill>
              </a:rPr>
              <a:t>Go to </a:t>
            </a:r>
            <a:r>
              <a:rPr lang="en-US" sz="1200" dirty="0" err="1">
                <a:solidFill>
                  <a:schemeClr val="tx1"/>
                </a:solidFill>
              </a:rPr>
              <a:t>visvote.org</a:t>
            </a:r>
            <a:r>
              <a:rPr lang="en-US" sz="1200" dirty="0">
                <a:solidFill>
                  <a:schemeClr val="tx1"/>
                </a:solidFill>
              </a:rPr>
              <a:t> and select “ENDORSE”</a:t>
            </a:r>
            <a:r>
              <a:rPr lang="en-US" sz="1200" dirty="0" smtClean="0">
                <a:solidFill>
                  <a:schemeClr val="tx1"/>
                </a:solidFill>
              </a:rPr>
              <a:t>,   type in </a:t>
            </a:r>
            <a:r>
              <a:rPr lang="en-US" sz="1200" dirty="0">
                <a:solidFill>
                  <a:schemeClr val="tx1"/>
                </a:solidFill>
              </a:rPr>
              <a:t>your name, email and that’s it! Easy!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/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b="1" dirty="0">
                <a:solidFill>
                  <a:schemeClr val="tx1"/>
                </a:solidFill>
              </a:rPr>
              <a:t>6. SIGNS – Go Up Friday January 19-Monday January 22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• If you can help put up signs in your area in the best spots contact Dana Rundle at </a:t>
            </a:r>
            <a:r>
              <a:rPr lang="en-US" sz="1200" dirty="0">
                <a:solidFill>
                  <a:schemeClr val="tx1"/>
                </a:solidFill>
                <a:hlinkClick r:id="rId2"/>
              </a:rPr>
              <a:t>danarundle@hotmail.com</a:t>
            </a:r>
            <a:endParaRPr lang="en-US" sz="1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chemeClr val="tx1"/>
                </a:solidFill>
              </a:rPr>
              <a:t>• There will be extra signs at the Council Meeting on Thursday 1/11 if you want to grab a few to put up in your area, or in your front yard if you like!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tx1"/>
                </a:solidFill>
              </a:rPr>
              <a:t>• You cannot put signs up </a:t>
            </a:r>
            <a:r>
              <a:rPr lang="en-US" sz="1200" b="1" u="sng" dirty="0">
                <a:solidFill>
                  <a:schemeClr val="tx1"/>
                </a:solidFill>
              </a:rPr>
              <a:t>on</a:t>
            </a:r>
            <a:r>
              <a:rPr lang="en-US" sz="1200" dirty="0">
                <a:solidFill>
                  <a:schemeClr val="tx1"/>
                </a:solidFill>
              </a:rPr>
              <a:t> school property.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tx1"/>
                </a:solidFill>
              </a:rPr>
              <a:t>• Check with your HOA before you put up anything in your neighborhood (they may not allow signs and will toss them in the trash by accident..</a:t>
            </a:r>
            <a:r>
              <a:rPr lang="en-US" sz="1200" dirty="0" err="1" smtClean="0">
                <a:solidFill>
                  <a:schemeClr val="tx1"/>
                </a:solidFill>
              </a:rPr>
              <a:t>grrrrrr</a:t>
            </a:r>
            <a:endParaRPr lang="en-US" sz="1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chemeClr val="tx1"/>
                </a:solidFill>
              </a:rPr>
              <a:t>***MOST OF ALL REMEMBER THAT ALL YOU ARE DOING IS APPRECIATED! We respect your time and realize that Presidents put in a lot of extra time. Let Dawn or Alicia know if you have questions or need help with anything!</a:t>
            </a:r>
          </a:p>
          <a:p>
            <a:pPr marL="0" indent="0">
              <a:buNone/>
            </a:pPr>
            <a:endParaRPr lang="en-US" sz="1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1200" dirty="0"/>
          </a:p>
        </p:txBody>
      </p:sp>
      <p:pic>
        <p:nvPicPr>
          <p:cNvPr id="5" name="Picture 4" descr="VIS LOGO FOR PT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082" y="291098"/>
            <a:ext cx="1990055" cy="838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5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Notecard </a:t>
            </a:r>
            <a:r>
              <a:rPr lang="en-US" dirty="0" smtClean="0"/>
              <a:t>Questions???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this time questions submitted will be </a:t>
            </a:r>
            <a:r>
              <a:rPr lang="en-US" dirty="0" smtClean="0"/>
              <a:t>discussed</a:t>
            </a:r>
          </a:p>
          <a:p>
            <a:endParaRPr lang="en-US" dirty="0"/>
          </a:p>
          <a:p>
            <a:r>
              <a:rPr lang="en-US" dirty="0" smtClean="0"/>
              <a:t>Committee Breakouts</a:t>
            </a:r>
          </a:p>
          <a:p>
            <a:pPr lvl="1"/>
            <a:r>
              <a:rPr lang="en-US" dirty="0" smtClean="0"/>
              <a:t>VIS </a:t>
            </a:r>
            <a:r>
              <a:rPr lang="mr-IN" dirty="0" smtClean="0"/>
              <a:t>–</a:t>
            </a:r>
            <a:r>
              <a:rPr lang="en-US" dirty="0" smtClean="0"/>
              <a:t> pickup your postcards </a:t>
            </a:r>
          </a:p>
          <a:p>
            <a:pPr lvl="1"/>
            <a:r>
              <a:rPr lang="en-US" dirty="0" smtClean="0"/>
              <a:t>Reflections </a:t>
            </a:r>
            <a:r>
              <a:rPr lang="mr-IN" dirty="0" smtClean="0"/>
              <a:t>–</a:t>
            </a:r>
            <a:r>
              <a:rPr lang="en-US" dirty="0" smtClean="0"/>
              <a:t> pickup your art</a:t>
            </a:r>
          </a:p>
          <a:p>
            <a:pPr lvl="1"/>
            <a:r>
              <a:rPr lang="en-US" dirty="0" err="1" smtClean="0"/>
              <a:t>Parentwiser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pickup table tents (if you haven’t done so)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215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Best Practices</a:t>
            </a:r>
            <a:br>
              <a:rPr lang="en-US" dirty="0" smtClean="0"/>
            </a:br>
            <a:r>
              <a:rPr lang="en-US" sz="2800" dirty="0" smtClean="0">
                <a:solidFill>
                  <a:schemeClr val="tx1"/>
                </a:solidFill>
              </a:rPr>
              <a:t>Open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23870"/>
            <a:ext cx="6347714" cy="4821310"/>
          </a:xfrm>
        </p:spPr>
        <p:txBody>
          <a:bodyPr>
            <a:normAutofit/>
          </a:bodyPr>
          <a:lstStyle/>
          <a:p>
            <a:r>
              <a:rPr lang="en-US" dirty="0" smtClean="0"/>
              <a:t>Wendy Shah</a:t>
            </a:r>
            <a:endParaRPr lang="en-US" dirty="0" smtClean="0"/>
          </a:p>
          <a:p>
            <a:r>
              <a:rPr lang="en-US" dirty="0" smtClean="0"/>
              <a:t>Nominating Committee </a:t>
            </a:r>
            <a:r>
              <a:rPr lang="mr-IN" dirty="0" smtClean="0"/>
              <a:t>–</a:t>
            </a:r>
            <a:r>
              <a:rPr lang="en-US" dirty="0" smtClean="0"/>
              <a:t> find </a:t>
            </a:r>
            <a:r>
              <a:rPr lang="en-US" dirty="0" smtClean="0"/>
              <a:t>nominees/elect</a:t>
            </a:r>
          </a:p>
          <a:p>
            <a:r>
              <a:rPr lang="en-US" dirty="0" smtClean="0"/>
              <a:t>Nominating Committee Training</a:t>
            </a:r>
          </a:p>
          <a:p>
            <a:pPr lvl="1"/>
            <a:r>
              <a:rPr lang="en-US" dirty="0" smtClean="0"/>
              <a:t>January 22</a:t>
            </a:r>
          </a:p>
          <a:p>
            <a:pPr lvl="1"/>
            <a:r>
              <a:rPr lang="en-US" dirty="0" smtClean="0"/>
              <a:t>Highlands Fire Station Meeting Room</a:t>
            </a:r>
          </a:p>
          <a:p>
            <a:pPr lvl="1"/>
            <a:r>
              <a:rPr lang="en-US" dirty="0" smtClean="0"/>
              <a:t>10 am </a:t>
            </a:r>
            <a:r>
              <a:rPr lang="mr-IN" dirty="0" smtClean="0"/>
              <a:t>–</a:t>
            </a:r>
            <a:r>
              <a:rPr lang="en-US" dirty="0" smtClean="0"/>
              <a:t> 12:30 pm</a:t>
            </a:r>
            <a:endParaRPr lang="en-US" dirty="0" smtClean="0"/>
          </a:p>
          <a:p>
            <a:r>
              <a:rPr lang="en-US" dirty="0" smtClean="0"/>
              <a:t>Awards Due:  March 1</a:t>
            </a:r>
          </a:p>
          <a:p>
            <a:pPr lvl="1"/>
            <a:r>
              <a:rPr lang="en-US" dirty="0" smtClean="0"/>
              <a:t>Standards of Excellence</a:t>
            </a:r>
          </a:p>
          <a:p>
            <a:pPr lvl="1"/>
            <a:r>
              <a:rPr lang="en-US" dirty="0" smtClean="0"/>
              <a:t>100% Membership and 100% Teacher Membership</a:t>
            </a:r>
          </a:p>
          <a:p>
            <a:pPr lvl="1"/>
            <a:r>
              <a:rPr lang="en-US" dirty="0" smtClean="0"/>
              <a:t>Leadership Academy</a:t>
            </a:r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smtClean="0"/>
              <a:t>Men’s Making a Difference” student essay </a:t>
            </a:r>
            <a:r>
              <a:rPr lang="en-US" dirty="0" smtClean="0"/>
              <a:t>contest</a:t>
            </a:r>
          </a:p>
          <a:p>
            <a:pPr lvl="1"/>
            <a:r>
              <a:rPr lang="en-US" dirty="0" smtClean="0"/>
              <a:t>Due:  March 1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43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</a:t>
            </a:r>
            <a:br>
              <a:rPr lang="en-US" dirty="0" smtClean="0"/>
            </a:br>
            <a:r>
              <a:rPr lang="en-US" sz="2800" dirty="0" smtClean="0">
                <a:solidFill>
                  <a:srgbClr val="000000"/>
                </a:solidFill>
              </a:rPr>
              <a:t>Open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Report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Time for your </a:t>
            </a:r>
            <a:r>
              <a:rPr lang="en-US" dirty="0" smtClean="0">
                <a:solidFill>
                  <a:srgbClr val="000000"/>
                </a:solidFill>
              </a:rPr>
              <a:t>Spring </a:t>
            </a:r>
            <a:r>
              <a:rPr lang="en-US" dirty="0" smtClean="0">
                <a:solidFill>
                  <a:srgbClr val="000000"/>
                </a:solidFill>
              </a:rPr>
              <a:t>Campaign </a:t>
            </a:r>
            <a:r>
              <a:rPr lang="en-US" dirty="0" smtClean="0">
                <a:solidFill>
                  <a:srgbClr val="000000"/>
                </a:solidFill>
              </a:rPr>
              <a:t>(Jan - Feb)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Platinum </a:t>
            </a:r>
            <a:r>
              <a:rPr lang="en-US" dirty="0" smtClean="0">
                <a:solidFill>
                  <a:srgbClr val="000000"/>
                </a:solidFill>
              </a:rPr>
              <a:t>Membership 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0</a:t>
            </a:r>
            <a:r>
              <a:rPr lang="en-US" dirty="0" smtClean="0">
                <a:solidFill>
                  <a:srgbClr val="000000"/>
                </a:solidFill>
              </a:rPr>
              <a:t>% increase from the past year’s membership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You do not apply for this award</a:t>
            </a:r>
          </a:p>
        </p:txBody>
      </p:sp>
    </p:spTree>
    <p:extLst>
      <p:ext uri="{BB962C8B-B14F-4D97-AF65-F5344CB8AC3E}">
        <p14:creationId xmlns:p14="http://schemas.microsoft.com/office/powerpoint/2010/main" val="230213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674" y="220036"/>
            <a:ext cx="4989096" cy="1320800"/>
          </a:xfrm>
        </p:spPr>
        <p:txBody>
          <a:bodyPr/>
          <a:lstStyle/>
          <a:p>
            <a:r>
              <a:rPr lang="en-US" dirty="0" smtClean="0"/>
              <a:t>Advocacy</a:t>
            </a:r>
            <a:br>
              <a:rPr lang="en-US" dirty="0" smtClean="0"/>
            </a:br>
            <a:r>
              <a:rPr lang="en-US" sz="2800" dirty="0" smtClean="0">
                <a:solidFill>
                  <a:schemeClr val="tx1"/>
                </a:solidFill>
              </a:rPr>
              <a:t>Open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674" y="2438663"/>
            <a:ext cx="6700640" cy="2613022"/>
          </a:xfrm>
        </p:spPr>
        <p:txBody>
          <a:bodyPr>
            <a:noAutofit/>
          </a:bodyPr>
          <a:lstStyle/>
          <a:p>
            <a:r>
              <a:rPr lang="en-US" b="1" dirty="0"/>
              <a:t>Focus Day: Monday, January </a:t>
            </a:r>
            <a:r>
              <a:rPr lang="en-US" b="1" dirty="0" smtClean="0"/>
              <a:t>29</a:t>
            </a:r>
          </a:p>
          <a:p>
            <a:r>
              <a:rPr lang="en-US" b="1" dirty="0" smtClean="0"/>
              <a:t>Advocacy Week:  January 29 </a:t>
            </a:r>
            <a:r>
              <a:rPr lang="mr-IN" b="1" dirty="0" smtClean="0"/>
              <a:t>–</a:t>
            </a:r>
            <a:r>
              <a:rPr lang="en-US" b="1" dirty="0" smtClean="0"/>
              <a:t> February 5</a:t>
            </a:r>
          </a:p>
          <a:p>
            <a:pPr lvl="1"/>
            <a:r>
              <a:rPr lang="en-US" sz="1800" b="1" dirty="0" smtClean="0"/>
              <a:t>Sign up for the Voter Voice </a:t>
            </a:r>
          </a:p>
          <a:p>
            <a:pPr lvl="1"/>
            <a:r>
              <a:rPr lang="en-US" sz="1800" b="1" dirty="0">
                <a:hlinkClick r:id="rId2"/>
              </a:rPr>
              <a:t>https://www.wastatepta.org/wspta-needs-members-advocate-pta-priorities</a:t>
            </a:r>
            <a:r>
              <a:rPr lang="en-US" sz="1800" b="1" dirty="0" smtClean="0">
                <a:hlinkClick r:id="rId2"/>
              </a:rPr>
              <a:t>/</a:t>
            </a:r>
            <a:endParaRPr lang="en-US" sz="1800" b="1" dirty="0" smtClean="0"/>
          </a:p>
          <a:p>
            <a:pPr lvl="1"/>
            <a:endParaRPr lang="en-US" sz="1800" b="1" dirty="0"/>
          </a:p>
          <a:p>
            <a:pPr lvl="1"/>
            <a:endParaRPr lang="en-US" sz="1200" b="1" dirty="0" smtClean="0"/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endParaRPr lang="en-US" sz="1400" b="1" dirty="0" smtClean="0"/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endParaRPr lang="en-US" sz="1400" b="1" dirty="0" smtClean="0"/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endParaRPr lang="en-US" sz="1400" b="1" dirty="0" smtClean="0"/>
          </a:p>
          <a:p>
            <a:pPr marL="0" indent="0">
              <a:buNone/>
            </a:pPr>
            <a:endParaRPr lang="en-US" sz="1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5380" y="449847"/>
            <a:ext cx="2649800" cy="1699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3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Golden Acorn/Advocate Awards</a:t>
            </a:r>
            <a:br>
              <a:rPr lang="en-US" dirty="0" smtClean="0"/>
            </a:br>
            <a:r>
              <a:rPr lang="en-US" sz="2700" dirty="0" smtClean="0">
                <a:solidFill>
                  <a:schemeClr val="tx1"/>
                </a:solidFill>
              </a:rPr>
              <a:t>Council Committee:  Cindy Kelm, Heidi Fuhs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7394371" cy="4216459"/>
          </a:xfrm>
        </p:spPr>
        <p:txBody>
          <a:bodyPr>
            <a:normAutofit fontScale="92500" lnSpcReduction="20000"/>
          </a:bodyPr>
          <a:lstStyle/>
          <a:p>
            <a:pPr marL="0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Issaquah PTSA Council presents 4 Awards:</a:t>
            </a:r>
          </a:p>
          <a:p>
            <a:pPr marL="800100" lvl="2">
              <a:spcBef>
                <a:spcPts val="600"/>
              </a:spcBef>
              <a:spcAft>
                <a:spcPts val="600"/>
              </a:spcAft>
            </a:pPr>
            <a:r>
              <a:rPr lang="en-US" b="1" dirty="0" smtClean="0"/>
              <a:t>Golden Acorn</a:t>
            </a:r>
          </a:p>
          <a:p>
            <a:pPr marL="800100" lvl="2">
              <a:spcBef>
                <a:spcPts val="600"/>
              </a:spcBef>
              <a:spcAft>
                <a:spcPts val="600"/>
              </a:spcAft>
            </a:pPr>
            <a:r>
              <a:rPr lang="en-US" b="1" dirty="0" smtClean="0"/>
              <a:t>Outstanding Advocate		deadline 2/12</a:t>
            </a:r>
            <a:r>
              <a:rPr lang="en-US" b="1" baseline="30000" dirty="0" smtClean="0"/>
              <a:t>th</a:t>
            </a:r>
            <a:r>
              <a:rPr lang="en-US" b="1" dirty="0" smtClean="0"/>
              <a:t>.  Reception 4/3</a:t>
            </a:r>
            <a:r>
              <a:rPr lang="en-US" b="1" baseline="30000" dirty="0" smtClean="0"/>
              <a:t>rd</a:t>
            </a:r>
            <a:r>
              <a:rPr lang="en-US" b="1" dirty="0" smtClean="0"/>
              <a:t>.</a:t>
            </a:r>
          </a:p>
          <a:p>
            <a:pPr marL="800100" lvl="2">
              <a:spcBef>
                <a:spcPts val="600"/>
              </a:spcBef>
              <a:spcAft>
                <a:spcPts val="600"/>
              </a:spcAft>
            </a:pPr>
            <a:r>
              <a:rPr lang="en-US" b="1" dirty="0" smtClean="0"/>
              <a:t>Outstanding Service</a:t>
            </a:r>
          </a:p>
          <a:p>
            <a:pPr marL="800100" lvl="2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Outstanding Educator 		deadline April.  Reception at May Luncheon.</a:t>
            </a:r>
          </a:p>
          <a:p>
            <a:r>
              <a:rPr lang="en-US" i="1" dirty="0" smtClean="0">
                <a:solidFill>
                  <a:schemeClr val="tx1"/>
                </a:solidFill>
              </a:rPr>
              <a:t>Submit nominations online by Mon, Feb 12</a:t>
            </a:r>
            <a:r>
              <a:rPr lang="en-US" i="1" baseline="30000" dirty="0" smtClean="0">
                <a:solidFill>
                  <a:schemeClr val="tx1"/>
                </a:solidFill>
              </a:rPr>
              <a:t>th</a:t>
            </a:r>
            <a:r>
              <a:rPr lang="en-US" i="1" dirty="0" smtClean="0">
                <a:solidFill>
                  <a:schemeClr val="tx1"/>
                </a:solidFill>
              </a:rPr>
              <a:t> midnight          </a:t>
            </a:r>
            <a:r>
              <a:rPr lang="en-US" i="1" dirty="0" smtClean="0">
                <a:solidFill>
                  <a:schemeClr val="tx1"/>
                </a:solidFill>
                <a:hlinkClick r:id="rId2"/>
              </a:rPr>
              <a:t>http://issaquahptsa.org/council-awards</a:t>
            </a:r>
            <a:endParaRPr lang="en-US" i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sz="1400" i="1" dirty="0" smtClean="0">
                <a:solidFill>
                  <a:schemeClr val="tx1"/>
                </a:solidFill>
              </a:rPr>
              <a:t>(Past council recipients also available via webpage above)</a:t>
            </a:r>
            <a:endParaRPr lang="en-US" i="1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Council Award winners to be announced at Mar 8</a:t>
            </a:r>
            <a:r>
              <a:rPr lang="en-US" baseline="30000" dirty="0" smtClean="0">
                <a:solidFill>
                  <a:schemeClr val="tx1"/>
                </a:solidFill>
              </a:rPr>
              <a:t>th</a:t>
            </a:r>
            <a:r>
              <a:rPr lang="en-US" dirty="0" smtClean="0">
                <a:solidFill>
                  <a:schemeClr val="tx1"/>
                </a:solidFill>
              </a:rPr>
              <a:t> Council </a:t>
            </a:r>
            <a:r>
              <a:rPr lang="en-US" dirty="0" err="1" smtClean="0">
                <a:solidFill>
                  <a:schemeClr val="tx1"/>
                </a:solidFill>
              </a:rPr>
              <a:t>Mtg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2017-18 district-wide PTA/PTSA Awards Reception:</a:t>
            </a: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			April 3</a:t>
            </a:r>
            <a:r>
              <a:rPr lang="en-US" baseline="30000" dirty="0" smtClean="0">
                <a:solidFill>
                  <a:schemeClr val="tx1"/>
                </a:solidFill>
              </a:rPr>
              <a:t>rd</a:t>
            </a:r>
            <a:r>
              <a:rPr lang="en-US" dirty="0" smtClean="0">
                <a:solidFill>
                  <a:schemeClr val="tx1"/>
                </a:solidFill>
              </a:rPr>
              <a:t>, 6:30-8pm.  Location TBD.</a:t>
            </a: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sz="1500" i="1" dirty="0" smtClean="0">
                <a:solidFill>
                  <a:schemeClr val="tx1"/>
                </a:solidFill>
              </a:rPr>
              <a:t>(This reception honors ALL Golden Acorn &amp; Outstanding Advocate/Service award winners from all schools in the Issaquah School District)</a:t>
            </a:r>
            <a:endParaRPr lang="en-US" i="1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3241963" y="2565070"/>
            <a:ext cx="475013" cy="85502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/>
          <p:cNvSpPr/>
          <p:nvPr/>
        </p:nvSpPr>
        <p:spPr>
          <a:xfrm>
            <a:off x="3241963" y="3420094"/>
            <a:ext cx="475013" cy="38199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Arrow 6"/>
          <p:cNvSpPr/>
          <p:nvPr/>
        </p:nvSpPr>
        <p:spPr>
          <a:xfrm>
            <a:off x="5130140" y="5320145"/>
            <a:ext cx="985652" cy="36813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i="1" dirty="0" smtClean="0"/>
              <a:t>Note!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1317945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Standing Committees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Art in the Schools - Artist support</a:t>
            </a:r>
          </a:p>
          <a:p>
            <a:r>
              <a:rPr lang="en-US" dirty="0"/>
              <a:t>Family and Community Engagement (FACE</a:t>
            </a:r>
            <a:r>
              <a:rPr lang="en-US" dirty="0" smtClean="0"/>
              <a:t>)</a:t>
            </a:r>
          </a:p>
          <a:p>
            <a:r>
              <a:rPr lang="en-US" dirty="0" smtClean="0"/>
              <a:t>Healthy Youth Initiative</a:t>
            </a:r>
          </a:p>
          <a:p>
            <a:r>
              <a:rPr lang="en-US" dirty="0" smtClean="0"/>
              <a:t>Issaquah Schools Foundation</a:t>
            </a:r>
          </a:p>
          <a:p>
            <a:r>
              <a:rPr lang="en-US" dirty="0"/>
              <a:t>Outreach</a:t>
            </a:r>
          </a:p>
          <a:p>
            <a:r>
              <a:rPr lang="en-US" dirty="0"/>
              <a:t>Parentwiser</a:t>
            </a:r>
          </a:p>
          <a:p>
            <a:r>
              <a:rPr lang="en-US" dirty="0" smtClean="0"/>
              <a:t>Reflections</a:t>
            </a:r>
            <a:endParaRPr lang="en-US" dirty="0"/>
          </a:p>
          <a:p>
            <a:r>
              <a:rPr lang="en-US" dirty="0" smtClean="0"/>
              <a:t>Special Education</a:t>
            </a:r>
          </a:p>
          <a:p>
            <a:r>
              <a:rPr lang="en-US" dirty="0" smtClean="0"/>
              <a:t>Volunteers for Issaquah Schools (VIS)</a:t>
            </a:r>
          </a:p>
          <a:p>
            <a:r>
              <a:rPr lang="en-US" dirty="0" smtClean="0"/>
              <a:t>Webmaster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13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Reflections</a:t>
            </a:r>
            <a:br>
              <a:rPr lang="en-US" dirty="0" smtClean="0"/>
            </a:br>
            <a:r>
              <a:rPr lang="en-US" sz="2800" dirty="0" smtClean="0">
                <a:solidFill>
                  <a:schemeClr val="tx1"/>
                </a:solidFill>
              </a:rPr>
              <a:t>Leah Gibson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District </a:t>
            </a:r>
            <a:r>
              <a:rPr lang="en-US" b="1" dirty="0" smtClean="0"/>
              <a:t>Reflections </a:t>
            </a:r>
            <a:r>
              <a:rPr lang="en-US" b="1" dirty="0" smtClean="0"/>
              <a:t>Reception Report</a:t>
            </a:r>
          </a:p>
          <a:p>
            <a:r>
              <a:rPr lang="en-US" b="1" dirty="0" smtClean="0"/>
              <a:t>Don’t for get your school’s art!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14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96883"/>
            <a:ext cx="8249393" cy="1320800"/>
          </a:xfrm>
        </p:spPr>
        <p:txBody>
          <a:bodyPr>
            <a:normAutofit/>
          </a:bodyPr>
          <a:lstStyle/>
          <a:p>
            <a:r>
              <a:rPr lang="en-US" sz="2700" dirty="0" err="1" smtClean="0"/>
              <a:t>Parent</a:t>
            </a:r>
            <a:r>
              <a:rPr lang="en-US" sz="2700" i="1" dirty="0" err="1" smtClean="0"/>
              <a:t>Wiser</a:t>
            </a:r>
            <a:r>
              <a:rPr lang="en-US" sz="2700" i="1" dirty="0" smtClean="0"/>
              <a:t> – parent education in Issaquah schools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600" dirty="0" smtClean="0"/>
              <a:t>Co-Chairs:	</a:t>
            </a:r>
            <a:r>
              <a:rPr lang="en-US" sz="1400" dirty="0" smtClean="0">
                <a:solidFill>
                  <a:schemeClr val="tx1"/>
                </a:solidFill>
              </a:rPr>
              <a:t>Heidi Fuhs &amp; Debbie Steinberg Kuntz </a:t>
            </a:r>
            <a:br>
              <a:rPr lang="en-US" sz="1400" dirty="0" smtClean="0">
                <a:solidFill>
                  <a:schemeClr val="tx1"/>
                </a:solidFill>
              </a:rPr>
            </a:br>
            <a:r>
              <a:rPr lang="en-US" sz="1400" dirty="0" smtClean="0">
                <a:solidFill>
                  <a:schemeClr val="tx1"/>
                </a:solidFill>
              </a:rPr>
              <a:t>Contact:		parentwiser@issaquahptsa.org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963" y="1617683"/>
            <a:ext cx="8190019" cy="5020623"/>
          </a:xfrm>
        </p:spPr>
        <p:txBody>
          <a:bodyPr>
            <a:noAutofit/>
          </a:bodyPr>
          <a:lstStyle/>
          <a:p>
            <a:r>
              <a:rPr lang="en-US" sz="1600" dirty="0" smtClean="0">
                <a:solidFill>
                  <a:schemeClr val="tx1"/>
                </a:solidFill>
              </a:rPr>
              <a:t>Register for all upcoming events at </a:t>
            </a:r>
            <a:r>
              <a:rPr lang="en-US" sz="1600" i="1" dirty="0" smtClean="0">
                <a:solidFill>
                  <a:schemeClr val="tx1"/>
                </a:solidFill>
                <a:hlinkClick r:id="rId2"/>
              </a:rPr>
              <a:t>http://ParentWiser.org</a:t>
            </a:r>
            <a:endParaRPr lang="en-US" sz="1600" i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sz="16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Healthy Youth Survey 2017 results show </a:t>
            </a:r>
            <a:r>
              <a:rPr lang="en-US" sz="1600" b="1" dirty="0" smtClean="0">
                <a:solidFill>
                  <a:schemeClr val="tx1"/>
                </a:solidFill>
              </a:rPr>
              <a:t>anxiety</a:t>
            </a:r>
            <a:r>
              <a:rPr lang="en-US" sz="1600" dirty="0" smtClean="0">
                <a:solidFill>
                  <a:schemeClr val="tx1"/>
                </a:solidFill>
              </a:rPr>
              <a:t> rising in ISD students.  </a:t>
            </a:r>
          </a:p>
          <a:p>
            <a:pPr>
              <a:buNone/>
            </a:pPr>
            <a:r>
              <a:rPr lang="en-US" sz="1600" dirty="0" err="1" smtClean="0">
                <a:solidFill>
                  <a:schemeClr val="tx1"/>
                </a:solidFill>
              </a:rPr>
              <a:t>Parent</a:t>
            </a:r>
            <a:r>
              <a:rPr lang="en-US" sz="1600" i="1" dirty="0" err="1" smtClean="0">
                <a:solidFill>
                  <a:schemeClr val="tx1"/>
                </a:solidFill>
              </a:rPr>
              <a:t>Wiser</a:t>
            </a:r>
            <a:r>
              <a:rPr lang="en-US" sz="1600" dirty="0" smtClean="0">
                <a:solidFill>
                  <a:schemeClr val="tx1"/>
                </a:solidFill>
              </a:rPr>
              <a:t> presents: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Angst: Raising Awareness Around Anxiety </a:t>
            </a:r>
            <a:r>
              <a:rPr lang="en-US" sz="1200" dirty="0" smtClean="0">
                <a:solidFill>
                  <a:schemeClr val="tx1"/>
                </a:solidFill>
              </a:rPr>
              <a:t>(film documentary with local expert Q&amp;A)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/>
            <a:r>
              <a:rPr lang="en-US" sz="1400" dirty="0" smtClean="0">
                <a:solidFill>
                  <a:schemeClr val="tx1"/>
                </a:solidFill>
              </a:rPr>
              <a:t>Wed, Jan 24</a:t>
            </a:r>
            <a:r>
              <a:rPr lang="en-US" sz="1400" baseline="30000" dirty="0" smtClean="0">
                <a:solidFill>
                  <a:schemeClr val="tx1"/>
                </a:solidFill>
              </a:rPr>
              <a:t>th</a:t>
            </a:r>
            <a:r>
              <a:rPr lang="en-US" sz="1400" dirty="0" smtClean="0">
                <a:solidFill>
                  <a:schemeClr val="tx1"/>
                </a:solidFill>
              </a:rPr>
              <a:t> 7PM at Issaquah HS</a:t>
            </a:r>
          </a:p>
          <a:p>
            <a:pPr lvl="1"/>
            <a:r>
              <a:rPr lang="en-US" sz="1400" dirty="0" smtClean="0">
                <a:solidFill>
                  <a:schemeClr val="tx1"/>
                </a:solidFill>
              </a:rPr>
              <a:t>Tue, Jan 30</a:t>
            </a:r>
            <a:r>
              <a:rPr lang="en-US" sz="1400" baseline="30000" dirty="0" smtClean="0">
                <a:solidFill>
                  <a:schemeClr val="tx1"/>
                </a:solidFill>
              </a:rPr>
              <a:t>th</a:t>
            </a:r>
            <a:r>
              <a:rPr lang="en-US" sz="1400" dirty="0" smtClean="0">
                <a:solidFill>
                  <a:schemeClr val="tx1"/>
                </a:solidFill>
              </a:rPr>
              <a:t> 7PM at Liberty HS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Stress on the Rise</a:t>
            </a:r>
            <a:r>
              <a:rPr lang="en-US" sz="1600" dirty="0" smtClean="0">
                <a:solidFill>
                  <a:schemeClr val="tx1"/>
                </a:solidFill>
              </a:rPr>
              <a:t>, talk with Dr. Laura </a:t>
            </a:r>
            <a:r>
              <a:rPr lang="en-US" sz="1600" dirty="0" err="1" smtClean="0">
                <a:solidFill>
                  <a:schemeClr val="tx1"/>
                </a:solidFill>
              </a:rPr>
              <a:t>Kastner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(featured expert in </a:t>
            </a:r>
            <a:r>
              <a:rPr lang="en-US" sz="1200" i="1" dirty="0" smtClean="0">
                <a:solidFill>
                  <a:schemeClr val="tx1"/>
                </a:solidFill>
              </a:rPr>
              <a:t>Angst</a:t>
            </a:r>
            <a:r>
              <a:rPr lang="en-US" sz="1200" dirty="0" smtClean="0">
                <a:solidFill>
                  <a:schemeClr val="tx1"/>
                </a:solidFill>
              </a:rPr>
              <a:t>)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/>
            <a:r>
              <a:rPr lang="en-US" sz="1400" dirty="0" smtClean="0">
                <a:solidFill>
                  <a:schemeClr val="tx1"/>
                </a:solidFill>
              </a:rPr>
              <a:t>Wed, Feb 7</a:t>
            </a:r>
            <a:r>
              <a:rPr lang="en-US" sz="1400" baseline="30000" dirty="0" smtClean="0">
                <a:solidFill>
                  <a:schemeClr val="tx1"/>
                </a:solidFill>
              </a:rPr>
              <a:t>th</a:t>
            </a:r>
            <a:r>
              <a:rPr lang="en-US" sz="1400" dirty="0" smtClean="0">
                <a:solidFill>
                  <a:schemeClr val="tx1"/>
                </a:solidFill>
              </a:rPr>
              <a:t> 7PM at Issaquah HS</a:t>
            </a:r>
          </a:p>
          <a:p>
            <a:pPr>
              <a:buNone/>
            </a:pPr>
            <a:endParaRPr lang="en-US" sz="1600" dirty="0" smtClean="0">
              <a:solidFill>
                <a:schemeClr val="tx1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Link to </a:t>
            </a:r>
            <a:r>
              <a:rPr lang="en-US" sz="1600" dirty="0" err="1" smtClean="0">
                <a:solidFill>
                  <a:schemeClr val="tx1"/>
                </a:solidFill>
              </a:rPr>
              <a:t>Parent</a:t>
            </a:r>
            <a:r>
              <a:rPr lang="en-US" sz="1600" i="1" dirty="0" err="1" smtClean="0">
                <a:solidFill>
                  <a:schemeClr val="tx1"/>
                </a:solidFill>
              </a:rPr>
              <a:t>Wiser</a:t>
            </a:r>
            <a:r>
              <a:rPr lang="en-US" sz="1600" dirty="0" smtClean="0">
                <a:solidFill>
                  <a:schemeClr val="tx1"/>
                </a:solidFill>
              </a:rPr>
              <a:t> on </a:t>
            </a:r>
            <a:r>
              <a:rPr lang="en-US" sz="1600" dirty="0" err="1" smtClean="0">
                <a:solidFill>
                  <a:schemeClr val="tx1"/>
                </a:solidFill>
                <a:hlinkClick r:id="rId3"/>
              </a:rPr>
              <a:t>Facebook</a:t>
            </a:r>
            <a:r>
              <a:rPr lang="en-US" sz="1600" dirty="0" smtClean="0">
                <a:solidFill>
                  <a:schemeClr val="tx1"/>
                </a:solidFill>
              </a:rPr>
              <a:t>! </a:t>
            </a:r>
            <a:endParaRPr lang="en-US" sz="1600" dirty="0" smtClean="0"/>
          </a:p>
          <a:p>
            <a:r>
              <a:rPr lang="en-US" sz="1600" dirty="0" smtClean="0"/>
              <a:t>Promote our exclusive interview with Tina Payne Bryson PhD, bestselling co-author of </a:t>
            </a:r>
            <a:r>
              <a:rPr lang="en-US" sz="1600" i="1" dirty="0" smtClean="0"/>
              <a:t>“The Whole Brain Child”, </a:t>
            </a:r>
            <a:r>
              <a:rPr lang="en-US" sz="1600" dirty="0" smtClean="0"/>
              <a:t>and new release </a:t>
            </a:r>
            <a:r>
              <a:rPr lang="en-US" sz="1600" i="1" dirty="0" smtClean="0"/>
              <a:t>“The Yes Brain – How to Cultivate Courage, Curiosity and Resilience in Your Child”.                                               (at </a:t>
            </a:r>
            <a:r>
              <a:rPr lang="en-US" sz="1600" i="1" dirty="0" smtClean="0">
                <a:hlinkClick r:id="rId4"/>
              </a:rPr>
              <a:t>http://ParentWiser.org/watch-online</a:t>
            </a:r>
            <a:r>
              <a:rPr lang="en-US" sz="1600" i="1" dirty="0" smtClean="0"/>
              <a:t>) </a:t>
            </a:r>
            <a:br>
              <a:rPr lang="en-US" sz="1600" i="1" dirty="0" smtClean="0"/>
            </a:br>
            <a:endParaRPr lang="en-US" sz="1600" i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899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53513"/>
                </a:solidFill>
              </a:rPr>
              <a:t>FACE @</a:t>
            </a:r>
            <a:r>
              <a:rPr lang="en-US" dirty="0" err="1" smtClean="0">
                <a:solidFill>
                  <a:srgbClr val="B53513"/>
                </a:solidFill>
              </a:rPr>
              <a:t>issaquahptsa.org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Ina </a:t>
            </a:r>
            <a:r>
              <a:rPr lang="en-US" sz="2800" dirty="0" err="1">
                <a:solidFill>
                  <a:schemeClr val="tx1"/>
                </a:solidFill>
              </a:rPr>
              <a:t>Ghangurde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53850"/>
            <a:ext cx="6347714" cy="458699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 smtClean="0"/>
              <a:t>What Every Parent Wants to Know About the ISD</a:t>
            </a:r>
          </a:p>
          <a:p>
            <a:r>
              <a:rPr lang="en-US" dirty="0" smtClean="0"/>
              <a:t>Come </a:t>
            </a:r>
            <a:r>
              <a:rPr lang="en-US" dirty="0"/>
              <a:t>learn more about the Issaquah School District on February 1 at Issaquah Valley Elementary at 6:30pm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Parents and staff will present information about school programs, behavior expectations, grading, assessment, communicating with schools, and other topics regarding education in the Issaquah School District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Interpretation </a:t>
            </a:r>
            <a:r>
              <a:rPr lang="en-US" dirty="0"/>
              <a:t>available in Mandarin, Spanish, and Korean. If you need interpretation in another language, please contact Lorna Gilmour by Thursday, January 18 at </a:t>
            </a:r>
            <a:r>
              <a:rPr lang="en-US" dirty="0" smtClean="0">
                <a:hlinkClick r:id="rId2"/>
              </a:rPr>
              <a:t>GilmourL@issaquah.wednet.edu</a:t>
            </a:r>
            <a:endParaRPr lang="en-US" dirty="0">
              <a:solidFill>
                <a:srgbClr val="404040"/>
              </a:solidFill>
            </a:endParaRPr>
          </a:p>
          <a:p>
            <a:r>
              <a:rPr lang="en-US" dirty="0" smtClean="0">
                <a:solidFill>
                  <a:srgbClr val="404040"/>
                </a:solidFill>
              </a:rPr>
              <a:t>Flyers available in multiple languages</a:t>
            </a:r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www.issaquah.wednet.edu/event-details/2018/02/02/district-events/what-every-parent-wants-to-know-about-the-isd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25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Guest Speakers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Lisa Haynes - Breakfast Bar Program</a:t>
            </a:r>
          </a:p>
          <a:p>
            <a:r>
              <a:rPr lang="en-US" dirty="0" smtClean="0"/>
              <a:t>Carolyn Abbott </a:t>
            </a:r>
            <a:r>
              <a:rPr lang="mr-IN" dirty="0" smtClean="0"/>
              <a:t>–</a:t>
            </a:r>
            <a:r>
              <a:rPr lang="en-US" dirty="0" smtClean="0"/>
              <a:t> Academy for Community Transition</a:t>
            </a:r>
          </a:p>
          <a:p>
            <a:r>
              <a:rPr lang="en-US" dirty="0" smtClean="0"/>
              <a:t>Karissa </a:t>
            </a:r>
            <a:r>
              <a:rPr lang="en-US" dirty="0" err="1"/>
              <a:t>Mobilia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Table Captain Lead for NEM Luncheon</a:t>
            </a:r>
          </a:p>
          <a:p>
            <a:r>
              <a:rPr lang="en-US" dirty="0" err="1" smtClean="0"/>
              <a:t>LaShae</a:t>
            </a:r>
            <a:r>
              <a:rPr lang="en-US" dirty="0" smtClean="0"/>
              <a:t> Lee </a:t>
            </a:r>
            <a:r>
              <a:rPr lang="mr-IN" dirty="0" smtClean="0"/>
              <a:t>–</a:t>
            </a:r>
            <a:r>
              <a:rPr lang="en-US" dirty="0" smtClean="0"/>
              <a:t> Principal, Echo Glen</a:t>
            </a:r>
          </a:p>
          <a:p>
            <a:pPr lvl="1"/>
            <a:r>
              <a:rPr lang="en-US" dirty="0" smtClean="0"/>
              <a:t>Susan Evans </a:t>
            </a:r>
            <a:r>
              <a:rPr lang="mr-IN" dirty="0" smtClean="0"/>
              <a:t>–</a:t>
            </a:r>
            <a:r>
              <a:rPr lang="en-US" dirty="0" smtClean="0"/>
              <a:t> Volunteer organizer for EG</a:t>
            </a:r>
          </a:p>
        </p:txBody>
      </p:sp>
    </p:spTree>
    <p:extLst>
      <p:ext uri="{BB962C8B-B14F-4D97-AF65-F5344CB8AC3E}">
        <p14:creationId xmlns:p14="http://schemas.microsoft.com/office/powerpoint/2010/main" val="16961233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13898"/>
            <a:ext cx="7551762" cy="6414447"/>
          </a:xfrm>
        </p:spPr>
        <p:txBody>
          <a:bodyPr>
            <a:normAutofit fontScale="90000"/>
          </a:bodyPr>
          <a:lstStyle/>
          <a:p>
            <a:r>
              <a:rPr lang="en-US" sz="4000" u="sng" dirty="0" smtClean="0"/>
              <a:t>		ART IN THE SCHOOLS		</a:t>
            </a:r>
            <a:r>
              <a:rPr lang="en-US" sz="3100" u="sng" dirty="0" smtClean="0"/>
              <a:t> </a:t>
            </a:r>
            <a:r>
              <a:rPr lang="en-US" sz="3100" u="sng" smtClean="0"/>
              <a:t/>
            </a:r>
            <a:br>
              <a:rPr lang="en-US" sz="3100" u="sng" smtClean="0"/>
            </a:br>
            <a:r>
              <a:rPr lang="en-US" sz="3100" u="sng" dirty="0" smtClean="0"/>
              <a:t/>
            </a:r>
            <a:br>
              <a:rPr lang="en-US" sz="3100" u="sng" dirty="0" smtClean="0"/>
            </a:br>
            <a:r>
              <a:rPr lang="en-US" sz="2700" u="sng" dirty="0" smtClean="0"/>
              <a:t>COORDINATORS MEETING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en-US" sz="2700" dirty="0" smtClean="0"/>
              <a:t>January 12</a:t>
            </a:r>
            <a:r>
              <a:rPr lang="en-US" sz="2700" baseline="30000" dirty="0" smtClean="0"/>
              <a:t>th</a:t>
            </a:r>
            <a:r>
              <a:rPr lang="en-US" sz="2700" dirty="0" smtClean="0"/>
              <a:t> 12 </a:t>
            </a:r>
            <a:r>
              <a:rPr lang="en-US" sz="2700" dirty="0"/>
              <a:t>– 2:30</a:t>
            </a:r>
            <a:br>
              <a:rPr lang="en-US" sz="2700" dirty="0"/>
            </a:br>
            <a:r>
              <a:rPr lang="en-US" sz="2700" dirty="0"/>
              <a:t>Art East Classroom</a:t>
            </a:r>
            <a:r>
              <a:rPr lang="en-US" sz="2700"/>
              <a:t/>
            </a:r>
            <a:br>
              <a:rPr lang="en-US" sz="270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u="sng" dirty="0" smtClean="0"/>
              <a:t>CERAMICS TRAINING</a:t>
            </a: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>January 19</a:t>
            </a:r>
            <a:r>
              <a:rPr lang="en-US" sz="2700" baseline="30000" dirty="0" smtClean="0"/>
              <a:t>th</a:t>
            </a:r>
            <a:r>
              <a:rPr lang="en-US" sz="2700" dirty="0" smtClean="0"/>
              <a:t> 12 – 2:30</a:t>
            </a:r>
            <a:br>
              <a:rPr lang="en-US" sz="2700" dirty="0" smtClean="0"/>
            </a:br>
            <a:r>
              <a:rPr lang="en-US" sz="2700" dirty="0" smtClean="0"/>
              <a:t>Art East Classroom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2200" dirty="0">
                <a:hlinkClick r:id="rId2"/>
              </a:rPr>
              <a:t>http://</a:t>
            </a:r>
            <a:r>
              <a:rPr lang="en-US" sz="2200" dirty="0" smtClean="0">
                <a:hlinkClick r:id="rId2"/>
              </a:rPr>
              <a:t>www.signupgenius.com/go/10c0a49aea72ba13-ceramic3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2700" u="sng" dirty="0" smtClean="0"/>
              <a:t>RECYCLED ART </a:t>
            </a: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>January 31</a:t>
            </a:r>
            <a:r>
              <a:rPr lang="en-US" sz="2700" baseline="30000" dirty="0" smtClean="0"/>
              <a:t>st</a:t>
            </a:r>
            <a:r>
              <a:rPr lang="en-US" sz="2700" dirty="0"/>
              <a:t> </a:t>
            </a:r>
            <a:r>
              <a:rPr lang="en-US" sz="2700" dirty="0" smtClean="0"/>
              <a:t>6:30 – 8:30 PM</a:t>
            </a:r>
            <a:br>
              <a:rPr lang="en-US" sz="2700" dirty="0" smtClean="0"/>
            </a:br>
            <a:r>
              <a:rPr lang="en-US" sz="2700" dirty="0" smtClean="0"/>
              <a:t>Art </a:t>
            </a:r>
            <a:r>
              <a:rPr lang="en-US" sz="2700" dirty="0"/>
              <a:t>East Classroom</a:t>
            </a:r>
            <a:br>
              <a:rPr lang="en-US" sz="2700" dirty="0"/>
            </a:br>
            <a:r>
              <a:rPr lang="en-US" sz="2200" dirty="0">
                <a:hlinkClick r:id="rId3"/>
              </a:rPr>
              <a:t>http://</a:t>
            </a:r>
            <a:r>
              <a:rPr lang="en-US" sz="2200" dirty="0" smtClean="0">
                <a:hlinkClick r:id="rId3"/>
              </a:rPr>
              <a:t>www.signupgenius.com/go/10c0a49aea72ba13-recycled2</a:t>
            </a:r>
            <a:r>
              <a:rPr lang="en-US" sz="2200" dirty="0" smtClean="0"/>
              <a:t/>
            </a:r>
            <a:br>
              <a:rPr lang="en-US" sz="2200" dirty="0" smtClean="0"/>
            </a:br>
            <a:endParaRPr lang="en-US" sz="2200" dirty="0"/>
          </a:p>
        </p:txBody>
      </p:sp>
      <p:pic>
        <p:nvPicPr>
          <p:cNvPr id="7" name="Picture 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767" y="1214651"/>
            <a:ext cx="2616593" cy="252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0726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Outreach</a:t>
            </a:r>
            <a:br>
              <a:rPr lang="en-US" dirty="0"/>
            </a:br>
            <a:r>
              <a:rPr lang="en-US" sz="1400" dirty="0">
                <a:solidFill>
                  <a:schemeClr val="tx1"/>
                </a:solidFill>
              </a:rPr>
              <a:t>Chair Kim Weiss    </a:t>
            </a:r>
            <a:r>
              <a:rPr lang="en-US" sz="1300" dirty="0"/>
              <a:t>outreach@issaquahptsa.org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487053"/>
            <a:ext cx="6446983" cy="5089237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Lunch For The Break    </a:t>
            </a:r>
            <a:r>
              <a:rPr lang="en-US" sz="1400" dirty="0">
                <a:hlinkClick r:id="rId2"/>
              </a:rPr>
              <a:t>www.lunchforthebreak.com</a:t>
            </a:r>
            <a:endParaRPr lang="en-US" sz="1400" dirty="0"/>
          </a:p>
          <a:p>
            <a:pPr lvl="2"/>
            <a:r>
              <a:rPr lang="en-US" dirty="0"/>
              <a:t>December distributed record breaking 460 boxes !</a:t>
            </a:r>
          </a:p>
          <a:p>
            <a:pPr lvl="2"/>
            <a:r>
              <a:rPr lang="en-US" dirty="0"/>
              <a:t>February Break: Goal of 450 boxes</a:t>
            </a:r>
          </a:p>
          <a:p>
            <a:pPr lvl="2"/>
            <a:r>
              <a:rPr lang="en-US" dirty="0"/>
              <a:t>Donor Drop Off: Wednesday, Feb 14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pPr lvl="3"/>
            <a:r>
              <a:rPr lang="en-US" dirty="0"/>
              <a:t>Register your donation to assist with planning</a:t>
            </a:r>
          </a:p>
          <a:p>
            <a:pPr lvl="3"/>
            <a:r>
              <a:rPr lang="en-US" dirty="0"/>
              <a:t>Let me know if your PTA is planning a school-wide food drive</a:t>
            </a:r>
          </a:p>
          <a:p>
            <a:pPr lvl="2"/>
            <a:r>
              <a:rPr lang="en-US" dirty="0"/>
              <a:t>Family Pick Up: Thursday, Feb. 15</a:t>
            </a:r>
            <a:r>
              <a:rPr lang="en-US" baseline="30000" dirty="0"/>
              <a:t>th</a:t>
            </a:r>
          </a:p>
          <a:p>
            <a:pPr lvl="2"/>
            <a:r>
              <a:rPr lang="en-US" sz="2000" baseline="30000" dirty="0"/>
              <a:t>Three ways to donate now</a:t>
            </a:r>
          </a:p>
          <a:p>
            <a:pPr lvl="3"/>
            <a:r>
              <a:rPr lang="en-US" sz="1800" baseline="30000" dirty="0"/>
              <a:t>1. Donate a box of food that you have packed</a:t>
            </a:r>
          </a:p>
          <a:p>
            <a:pPr lvl="3"/>
            <a:r>
              <a:rPr lang="en-US" sz="1800" baseline="30000" dirty="0"/>
              <a:t>2. Donate funds to the Issaquah Food &amp; Clothing Bank</a:t>
            </a:r>
          </a:p>
          <a:p>
            <a:pPr lvl="3"/>
            <a:r>
              <a:rPr lang="en-US" sz="1800" baseline="30000" dirty="0"/>
              <a:t>3. New ! Online purchase of a box of food that will be delivered to LFTB locations.</a:t>
            </a:r>
          </a:p>
          <a:p>
            <a:pPr lvl="4"/>
            <a:r>
              <a:rPr lang="en-US" sz="1800" baseline="30000" dirty="0"/>
              <a:t>A. Apperson has started a non-profit organization, Supply All Kids, and is partnering with IFCB for this program</a:t>
            </a:r>
          </a:p>
          <a:p>
            <a:pPr lvl="4"/>
            <a:r>
              <a:rPr lang="en-US" sz="1800" baseline="30000" dirty="0"/>
              <a:t>B. Same shopping list, name brand products</a:t>
            </a:r>
          </a:p>
          <a:p>
            <a:pPr lvl="4"/>
            <a:r>
              <a:rPr lang="en-US" sz="1800" baseline="30000"/>
              <a:t>C. Not </a:t>
            </a:r>
            <a:r>
              <a:rPr lang="en-US" sz="1800" baseline="30000" dirty="0"/>
              <a:t>meant to replace box donations.</a:t>
            </a:r>
          </a:p>
          <a:p>
            <a:pPr lvl="3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5655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Education</a:t>
            </a:r>
            <a:br>
              <a:rPr lang="en-US" dirty="0"/>
            </a:br>
            <a:r>
              <a:rPr lang="en-US" sz="2800" dirty="0">
                <a:solidFill>
                  <a:schemeClr val="tx1"/>
                </a:solidFill>
              </a:rPr>
              <a:t>Carrie Hipsher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810734"/>
            <a:ext cx="6347714" cy="4637774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Upcoming Events (see flyers):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/>
              <a:t>Feb. 6: TIPS Parent Group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/>
              <a:t>Feb. 8: Club Inclusive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/>
              <a:t>Feb. 15: ISD/ARC presentation on Community Resources</a:t>
            </a:r>
          </a:p>
          <a:p>
            <a:r>
              <a:rPr lang="en-US" sz="2400" dirty="0"/>
              <a:t>What you can do—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/>
              <a:t>Identify special </a:t>
            </a:r>
            <a:r>
              <a:rPr lang="en-US" sz="2000" dirty="0" err="1"/>
              <a:t>ed</a:t>
            </a:r>
            <a:r>
              <a:rPr lang="en-US" sz="2000" dirty="0"/>
              <a:t> liaison at every school.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/>
              <a:t>Please send me Chair/Rep names. </a:t>
            </a:r>
            <a:r>
              <a:rPr lang="en-US" sz="2000" dirty="0">
                <a:hlinkClick r:id="rId2"/>
              </a:rPr>
              <a:t>Special-ed@issaquahptsa.org</a:t>
            </a:r>
            <a:r>
              <a:rPr lang="en-US" sz="2000" dirty="0"/>
              <a:t>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/>
              <a:t>Encourage your community to join our private Facebook group of families – </a:t>
            </a:r>
            <a:r>
              <a:rPr lang="en-US" sz="2000" dirty="0">
                <a:hlinkClick r:id="rId3"/>
              </a:rPr>
              <a:t>www.facebook.com/groups/IssaquahSTAR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314550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C404E0C-07E1-4F39-B24C-7D2A5772DF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691" y="0"/>
            <a:ext cx="539610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0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45FA91A3-7E08-4514-A92A-A0E16E3B95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06" y="0"/>
            <a:ext cx="5172075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7D8CCFC-7D97-4DAD-B268-24ACC868138E}"/>
              </a:ext>
            </a:extLst>
          </p:cNvPr>
          <p:cNvSpPr txBox="1"/>
          <p:nvPr/>
        </p:nvSpPr>
        <p:spPr>
          <a:xfrm>
            <a:off x="5383031" y="1765190"/>
            <a:ext cx="229792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Share Events</a:t>
            </a:r>
          </a:p>
          <a:p>
            <a:r>
              <a:rPr lang="en-US" sz="2800" dirty="0"/>
              <a:t>From </a:t>
            </a:r>
          </a:p>
          <a:p>
            <a:r>
              <a:rPr lang="en-US" sz="2800" dirty="0"/>
              <a:t>“Club Inclusive”</a:t>
            </a:r>
          </a:p>
          <a:p>
            <a:r>
              <a:rPr lang="en-US" sz="2800" dirty="0"/>
              <a:t>On Facebook</a:t>
            </a:r>
          </a:p>
        </p:txBody>
      </p:sp>
    </p:spTree>
    <p:extLst>
      <p:ext uri="{BB962C8B-B14F-4D97-AF65-F5344CB8AC3E}">
        <p14:creationId xmlns:p14="http://schemas.microsoft.com/office/powerpoint/2010/main" val="18839383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958" y="0"/>
            <a:ext cx="511965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80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District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Diana Eggers </a:t>
            </a:r>
            <a:r>
              <a:rPr lang="mr-IN" dirty="0" smtClean="0"/>
              <a:t>–</a:t>
            </a:r>
            <a:r>
              <a:rPr lang="en-US" dirty="0" smtClean="0"/>
              <a:t> Director of Educational Technology</a:t>
            </a:r>
          </a:p>
          <a:p>
            <a:r>
              <a:rPr lang="en-US" dirty="0" smtClean="0"/>
              <a:t>Melissa Madsen– Executive Director, Special Services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85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588168"/>
            <a:ext cx="6347714" cy="4857602"/>
          </a:xfrm>
        </p:spPr>
        <p:txBody>
          <a:bodyPr/>
          <a:lstStyle/>
          <a:p>
            <a:r>
              <a:rPr lang="en-US" dirty="0" smtClean="0"/>
              <a:t>VIS Community Information Night:  Tonight</a:t>
            </a:r>
          </a:p>
          <a:p>
            <a:pPr lvl="1"/>
            <a:r>
              <a:rPr lang="en-US" dirty="0" smtClean="0"/>
              <a:t>7pm @ Swedish (Issaquah Highlands) Conference rooms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Nominating Training:  January 22</a:t>
            </a:r>
          </a:p>
          <a:p>
            <a:pPr lvl="1"/>
            <a:r>
              <a:rPr lang="en-US" dirty="0" smtClean="0"/>
              <a:t>10am @ Highlands Fire Station Meeting Room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Focus Day: January 29</a:t>
            </a:r>
          </a:p>
          <a:p>
            <a:pPr lvl="1"/>
            <a:r>
              <a:rPr lang="en-US" dirty="0" smtClean="0"/>
              <a:t>Olympia</a:t>
            </a:r>
          </a:p>
          <a:p>
            <a:endParaRPr lang="en-US" dirty="0"/>
          </a:p>
          <a:p>
            <a:r>
              <a:rPr lang="en-US" dirty="0" smtClean="0"/>
              <a:t>Issaquah School District’s What Every Parent Should Know about ISD:  February 1</a:t>
            </a:r>
          </a:p>
          <a:p>
            <a:pPr lvl="1"/>
            <a:r>
              <a:rPr lang="en-US" dirty="0" smtClean="0"/>
              <a:t>6:30pm @ IVE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-47625" y="735012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55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Business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48589"/>
            <a:ext cx="6347714" cy="4571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	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200" b="1" dirty="0" smtClean="0"/>
          </a:p>
          <a:p>
            <a:pPr marL="0" indent="0" algn="ctr">
              <a:buNone/>
            </a:pPr>
            <a:endParaRPr lang="en-US" sz="2200" b="1" dirty="0"/>
          </a:p>
          <a:p>
            <a:pPr marL="0" indent="0" algn="ctr">
              <a:buNone/>
            </a:pPr>
            <a:endParaRPr lang="en-US" sz="2200" b="1" dirty="0" smtClean="0"/>
          </a:p>
          <a:p>
            <a:pPr marL="0" indent="0" algn="ctr">
              <a:buNone/>
            </a:pPr>
            <a:endParaRPr lang="en-US" sz="2200" b="1" dirty="0"/>
          </a:p>
          <a:p>
            <a:pPr marL="0" indent="0" algn="ctr">
              <a:buNone/>
            </a:pPr>
            <a:r>
              <a:rPr lang="en-US" sz="2200" b="1" dirty="0" smtClean="0"/>
              <a:t>Adjourn</a:t>
            </a:r>
          </a:p>
          <a:p>
            <a:pPr marL="0" indent="0" algn="ctr">
              <a:buNone/>
            </a:pPr>
            <a:r>
              <a:rPr lang="en-US" sz="2200" b="1" dirty="0" smtClean="0"/>
              <a:t>Optional Q &amp; A session</a:t>
            </a: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41770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3" y="120073"/>
            <a:ext cx="6347713" cy="1006764"/>
          </a:xfrm>
        </p:spPr>
        <p:txBody>
          <a:bodyPr>
            <a:normAutofit/>
          </a:bodyPr>
          <a:lstStyle/>
          <a:p>
            <a:r>
              <a:rPr lang="en-US" b="1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73" y="1047212"/>
            <a:ext cx="8793017" cy="4553828"/>
          </a:xfrm>
        </p:spPr>
        <p:txBody>
          <a:bodyPr>
            <a:noAutofit/>
          </a:bodyPr>
          <a:lstStyle/>
          <a:p>
            <a:r>
              <a:rPr lang="en-US" sz="2000" dirty="0"/>
              <a:t>Elementary Schools</a:t>
            </a:r>
          </a:p>
          <a:p>
            <a:pPr lvl="1"/>
            <a:r>
              <a:rPr lang="en-US" sz="1800" dirty="0"/>
              <a:t>South:  </a:t>
            </a:r>
            <a:r>
              <a:rPr lang="en-US" sz="1800" dirty="0" err="1" smtClean="0"/>
              <a:t>Korista</a:t>
            </a:r>
            <a:r>
              <a:rPr lang="en-US" sz="1800" dirty="0" smtClean="0"/>
              <a:t> Smith-Barney	 </a:t>
            </a:r>
            <a:r>
              <a:rPr lang="en-US" sz="1800" dirty="0" err="1">
                <a:solidFill>
                  <a:schemeClr val="accent1"/>
                </a:solidFill>
              </a:rPr>
              <a:t>vp</a:t>
            </a:r>
            <a:r>
              <a:rPr lang="en-US" sz="1800" dirty="0">
                <a:solidFill>
                  <a:schemeClr val="accent1"/>
                </a:solidFill>
              </a:rPr>
              <a:t>-el-south@ issaquahptsa.org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1800" dirty="0"/>
              <a:t>Apollo, Briarwood, Maple Hills, Newcastle</a:t>
            </a:r>
          </a:p>
          <a:p>
            <a:pPr lvl="1"/>
            <a:r>
              <a:rPr lang="en-US" sz="1800" dirty="0"/>
              <a:t>Central: </a:t>
            </a:r>
            <a:r>
              <a:rPr lang="en-US" sz="1800" dirty="0" smtClean="0"/>
              <a:t>Wendy Shah			 </a:t>
            </a:r>
            <a:r>
              <a:rPr lang="en-US" sz="1800" dirty="0" err="1">
                <a:solidFill>
                  <a:schemeClr val="accent1"/>
                </a:solidFill>
              </a:rPr>
              <a:t>vp</a:t>
            </a:r>
            <a:r>
              <a:rPr lang="en-US" sz="1800" dirty="0">
                <a:solidFill>
                  <a:schemeClr val="accent1"/>
                </a:solidFill>
              </a:rPr>
              <a:t>-el-central@ issaquahptsa.org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1800" dirty="0"/>
              <a:t>Clark, Cougar Ridge, Grand Ridge, IVE, Sunset </a:t>
            </a:r>
          </a:p>
          <a:p>
            <a:pPr lvl="1"/>
            <a:r>
              <a:rPr lang="en-US" sz="1800" dirty="0"/>
              <a:t>North:  </a:t>
            </a:r>
            <a:r>
              <a:rPr lang="en-US" sz="1800" dirty="0" smtClean="0"/>
              <a:t>Ina </a:t>
            </a:r>
            <a:r>
              <a:rPr lang="en-US" sz="1800" dirty="0" err="1" smtClean="0"/>
              <a:t>Ghangurde</a:t>
            </a:r>
            <a:r>
              <a:rPr lang="en-US" sz="1800" dirty="0" smtClean="0"/>
              <a:t>	</a:t>
            </a:r>
            <a:r>
              <a:rPr lang="en-US" sz="1800" dirty="0"/>
              <a:t>	</a:t>
            </a:r>
            <a:r>
              <a:rPr lang="en-US" sz="1800" dirty="0" smtClean="0"/>
              <a:t>	 </a:t>
            </a:r>
            <a:r>
              <a:rPr lang="en-US" sz="1800" dirty="0" err="1">
                <a:solidFill>
                  <a:schemeClr val="accent1"/>
                </a:solidFill>
              </a:rPr>
              <a:t>vp</a:t>
            </a:r>
            <a:r>
              <a:rPr lang="en-US" sz="1800" dirty="0">
                <a:solidFill>
                  <a:schemeClr val="accent1"/>
                </a:solidFill>
              </a:rPr>
              <a:t>-el-north@ issaquahptsa.org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1800" dirty="0"/>
              <a:t>Cascade Ridge, Challenger, Creekside, Discovery, </a:t>
            </a:r>
            <a:br>
              <a:rPr lang="en-US" sz="1800" dirty="0"/>
            </a:br>
            <a:r>
              <a:rPr lang="en-US" sz="1800" dirty="0"/>
              <a:t>Endeavour, Sunny Hills</a:t>
            </a:r>
          </a:p>
          <a:p>
            <a:endParaRPr lang="en-US" dirty="0"/>
          </a:p>
          <a:p>
            <a:r>
              <a:rPr lang="en-US" dirty="0"/>
              <a:t>Middle Schools:  </a:t>
            </a:r>
            <a:r>
              <a:rPr lang="en-US" dirty="0" err="1" smtClean="0"/>
              <a:t>Laila</a:t>
            </a:r>
            <a:r>
              <a:rPr lang="en-US" dirty="0" smtClean="0"/>
              <a:t> Collins 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>
                <a:solidFill>
                  <a:schemeClr val="accent1"/>
                </a:solidFill>
              </a:rPr>
              <a:t>vp</a:t>
            </a:r>
            <a:r>
              <a:rPr lang="en-US" dirty="0" err="1">
                <a:solidFill>
                  <a:schemeClr val="accent1"/>
                </a:solidFill>
              </a:rPr>
              <a:t>-middle</a:t>
            </a:r>
            <a:r>
              <a:rPr lang="en-US" dirty="0" err="1" smtClean="0">
                <a:solidFill>
                  <a:schemeClr val="accent1"/>
                </a:solidFill>
              </a:rPr>
              <a:t>@issaquahptsa.org</a:t>
            </a:r>
            <a:r>
              <a:rPr lang="en-US" dirty="0" smtClean="0">
                <a:solidFill>
                  <a:srgbClr val="4F81BD"/>
                </a:solidFill>
              </a:rPr>
              <a:t> </a:t>
            </a:r>
            <a:r>
              <a:rPr lang="en-US" dirty="0"/>
              <a:t>	</a:t>
            </a:r>
          </a:p>
          <a:p>
            <a:r>
              <a:rPr lang="en-US" dirty="0"/>
              <a:t>High Schools:  Ina </a:t>
            </a:r>
            <a:r>
              <a:rPr lang="en-US" dirty="0" err="1"/>
              <a:t>Ghangurde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>
                <a:solidFill>
                  <a:schemeClr val="accent1"/>
                </a:solidFill>
              </a:rPr>
              <a:t>vp</a:t>
            </a:r>
            <a:r>
              <a:rPr lang="en-US" dirty="0" err="1">
                <a:solidFill>
                  <a:schemeClr val="accent1"/>
                </a:solidFill>
              </a:rPr>
              <a:t>-high</a:t>
            </a:r>
            <a:r>
              <a:rPr lang="en-US" dirty="0" err="1" smtClean="0">
                <a:solidFill>
                  <a:schemeClr val="accent1"/>
                </a:solidFill>
              </a:rPr>
              <a:t>@issaquahptsa.org</a:t>
            </a:r>
            <a:endParaRPr lang="en-US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27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President’s Report</a:t>
            </a:r>
            <a:br>
              <a:rPr lang="en-US" dirty="0" smtClean="0"/>
            </a:br>
            <a:r>
              <a:rPr lang="en-US" sz="2800" dirty="0" smtClean="0">
                <a:solidFill>
                  <a:srgbClr val="000000"/>
                </a:solidFill>
              </a:rPr>
              <a:t>Becky Gordon &amp; Leslie </a:t>
            </a:r>
            <a:r>
              <a:rPr lang="en-US" sz="2800" dirty="0" err="1" smtClean="0">
                <a:solidFill>
                  <a:srgbClr val="000000"/>
                </a:solidFill>
              </a:rPr>
              <a:t>Kahler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930400"/>
            <a:ext cx="6347714" cy="4630821"/>
          </a:xfrm>
        </p:spPr>
        <p:txBody>
          <a:bodyPr>
            <a:normAutofit/>
          </a:bodyPr>
          <a:lstStyle/>
          <a:p>
            <a:r>
              <a:rPr lang="en-US" dirty="0" smtClean="0"/>
              <a:t>Thank you!</a:t>
            </a:r>
          </a:p>
          <a:p>
            <a:pPr lvl="1"/>
            <a:r>
              <a:rPr lang="en-US" dirty="0" smtClean="0"/>
              <a:t>Leah Gibson </a:t>
            </a:r>
            <a:r>
              <a:rPr lang="mr-IN" dirty="0" smtClean="0"/>
              <a:t>–</a:t>
            </a:r>
            <a:r>
              <a:rPr lang="en-US" dirty="0" smtClean="0"/>
              <a:t> Reflections!</a:t>
            </a:r>
            <a:endParaRPr lang="en-US" dirty="0" smtClean="0"/>
          </a:p>
          <a:p>
            <a:r>
              <a:rPr lang="en-US" dirty="0" smtClean="0"/>
              <a:t>New password to the Leadership Guides</a:t>
            </a:r>
          </a:p>
          <a:p>
            <a:pPr lvl="1"/>
            <a:r>
              <a:rPr lang="en-US" dirty="0" smtClean="0"/>
              <a:t>Username:  Every Password:  Child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63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730" y="155880"/>
            <a:ext cx="6347713" cy="869356"/>
          </a:xfrm>
        </p:spPr>
        <p:txBody>
          <a:bodyPr/>
          <a:lstStyle/>
          <a:p>
            <a:r>
              <a:rPr lang="en-US" b="1" dirty="0"/>
              <a:t>Additional Contacts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5760"/>
            <a:ext cx="8229600" cy="5075157"/>
          </a:xfrm>
        </p:spPr>
        <p:txBody>
          <a:bodyPr>
            <a:noAutofit/>
          </a:bodyPr>
          <a:lstStyle/>
          <a:p>
            <a:r>
              <a:rPr lang="en-US" sz="1600" b="1" dirty="0"/>
              <a:t>Issaquah PTSA Council</a:t>
            </a:r>
          </a:p>
          <a:p>
            <a:pPr lvl="1"/>
            <a:r>
              <a:rPr lang="en-US" dirty="0"/>
              <a:t>Council </a:t>
            </a:r>
            <a:r>
              <a:rPr lang="en-US" dirty="0" smtClean="0"/>
              <a:t>Presidents			</a:t>
            </a:r>
            <a:r>
              <a:rPr lang="en-US" dirty="0"/>
              <a:t>		</a:t>
            </a:r>
            <a:r>
              <a:rPr lang="en-US" dirty="0">
                <a:solidFill>
                  <a:schemeClr val="accent1"/>
                </a:solidFill>
                <a:hlinkClick r:id="rId2"/>
              </a:rPr>
              <a:t>President@</a:t>
            </a:r>
            <a:r>
              <a:rPr lang="en-US" dirty="0" smtClean="0">
                <a:solidFill>
                  <a:schemeClr val="accent1"/>
                </a:solidFill>
                <a:hlinkClick r:id="rId2"/>
              </a:rPr>
              <a:t>Issaquahptsa.org</a:t>
            </a:r>
            <a:endParaRPr lang="en-US" dirty="0" smtClean="0">
              <a:solidFill>
                <a:schemeClr val="accent1"/>
              </a:solidFill>
            </a:endParaRP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Becky Gordon &amp; Leslie </a:t>
            </a:r>
            <a:r>
              <a:rPr lang="en-US" dirty="0" err="1" smtClean="0">
                <a:solidFill>
                  <a:srgbClr val="000000"/>
                </a:solidFill>
              </a:rPr>
              <a:t>Kahler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/>
              <a:t>Secretary:  Erin Thacker				</a:t>
            </a:r>
            <a:r>
              <a:rPr lang="en-US" dirty="0" smtClean="0">
                <a:hlinkClick r:id="rId3"/>
              </a:rPr>
              <a:t>Secretary@issaquahPTSA.org</a:t>
            </a:r>
            <a:endParaRPr lang="en-US" dirty="0" smtClean="0"/>
          </a:p>
          <a:p>
            <a:pPr lvl="1"/>
            <a:r>
              <a:rPr lang="en-US" dirty="0" smtClean="0"/>
              <a:t>Treasurer</a:t>
            </a:r>
            <a:r>
              <a:rPr lang="en-US" dirty="0"/>
              <a:t>: </a:t>
            </a:r>
            <a:r>
              <a:rPr lang="en-US" dirty="0" smtClean="0"/>
              <a:t>Erin Eaton</a:t>
            </a:r>
            <a:r>
              <a:rPr lang="en-US" dirty="0"/>
              <a:t>			  	</a:t>
            </a:r>
            <a:r>
              <a:rPr lang="en-US" dirty="0" smtClean="0"/>
              <a:t>	</a:t>
            </a:r>
            <a:r>
              <a:rPr lang="en-US" dirty="0" smtClean="0">
                <a:hlinkClick r:id="rId4"/>
              </a:rPr>
              <a:t>Treasurer@issaquahptsa.org</a:t>
            </a:r>
            <a:endParaRPr lang="en-US" dirty="0"/>
          </a:p>
          <a:p>
            <a:pPr lvl="1"/>
            <a:r>
              <a:rPr lang="en-US" dirty="0"/>
              <a:t>Membership:  </a:t>
            </a:r>
            <a:r>
              <a:rPr lang="en-US" dirty="0" smtClean="0"/>
              <a:t>Open</a:t>
            </a:r>
            <a:r>
              <a:rPr lang="en-US" dirty="0"/>
              <a:t>		  		</a:t>
            </a:r>
            <a:r>
              <a:rPr lang="en-US" dirty="0" smtClean="0"/>
              <a:t>	</a:t>
            </a:r>
            <a:r>
              <a:rPr lang="en-US" dirty="0" smtClean="0">
                <a:hlinkClick r:id="rId5"/>
              </a:rPr>
              <a:t>Membership@issaquahptsa.org</a:t>
            </a:r>
            <a:endParaRPr lang="en-US" dirty="0"/>
          </a:p>
          <a:p>
            <a:pPr lvl="1"/>
            <a:endParaRPr lang="en-US" dirty="0"/>
          </a:p>
          <a:p>
            <a:r>
              <a:rPr lang="en-US" sz="1600" b="1" dirty="0"/>
              <a:t>Washington State PTA</a:t>
            </a:r>
          </a:p>
          <a:p>
            <a:pPr lvl="1"/>
            <a:r>
              <a:rPr lang="en-US" dirty="0"/>
              <a:t>Region 2 </a:t>
            </a:r>
            <a:r>
              <a:rPr lang="en-US" dirty="0" smtClean="0"/>
              <a:t>Director: </a:t>
            </a:r>
            <a:r>
              <a:rPr lang="en-US" dirty="0" err="1" smtClean="0"/>
              <a:t>Mindi</a:t>
            </a:r>
            <a:r>
              <a:rPr lang="en-US" dirty="0" smtClean="0"/>
              <a:t> </a:t>
            </a:r>
            <a:r>
              <a:rPr lang="en-US" dirty="0" err="1" smtClean="0"/>
              <a:t>Lincicome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hlinkClick r:id="rId6"/>
              </a:rPr>
              <a:t>PTAreg2</a:t>
            </a:r>
            <a:r>
              <a:rPr lang="en-US" dirty="0">
                <a:hlinkClick r:id="rId6"/>
              </a:rPr>
              <a:t>@WAstatePTA.org</a:t>
            </a:r>
            <a:endParaRPr lang="en-US" dirty="0"/>
          </a:p>
          <a:p>
            <a:pPr lvl="1"/>
            <a:r>
              <a:rPr lang="en-US" dirty="0"/>
              <a:t>Area B Director: Jane </a:t>
            </a:r>
            <a:r>
              <a:rPr lang="en-US" dirty="0" err="1"/>
              <a:t>Dulski</a:t>
            </a:r>
            <a:r>
              <a:rPr lang="en-US" dirty="0"/>
              <a:t>			</a:t>
            </a:r>
            <a:r>
              <a:rPr lang="en-US" dirty="0">
                <a:hlinkClick r:id="rId7"/>
              </a:rPr>
              <a:t>AreaBvp@WAstatePTA.org</a:t>
            </a:r>
            <a:endParaRPr lang="en-US" dirty="0"/>
          </a:p>
          <a:p>
            <a:pPr lvl="1"/>
            <a:r>
              <a:rPr lang="en-US" dirty="0"/>
              <a:t>President:  </a:t>
            </a:r>
            <a:r>
              <a:rPr lang="en-US" dirty="0" smtClean="0"/>
              <a:t>Michelle </a:t>
            </a:r>
            <a:r>
              <a:rPr lang="en-US" dirty="0" err="1" smtClean="0"/>
              <a:t>Nims</a:t>
            </a:r>
            <a:r>
              <a:rPr lang="en-US" dirty="0"/>
              <a:t>				</a:t>
            </a:r>
            <a:r>
              <a:rPr lang="en-US" dirty="0">
                <a:hlinkClick r:id="rId8"/>
              </a:rPr>
              <a:t>PTApres@WAstatePTA.org</a:t>
            </a:r>
            <a:endParaRPr lang="en-US" dirty="0"/>
          </a:p>
          <a:p>
            <a:pPr lvl="1"/>
            <a:r>
              <a:rPr lang="en-US" dirty="0"/>
              <a:t>Executive Director:  Kathryn Hobbs 		</a:t>
            </a:r>
            <a:r>
              <a:rPr lang="en-US" dirty="0">
                <a:hlinkClick r:id="rId9"/>
              </a:rPr>
              <a:t>khobbs@WAstatePTA.org</a:t>
            </a:r>
            <a:endParaRPr lang="en-US" dirty="0"/>
          </a:p>
          <a:p>
            <a:pPr lvl="1"/>
            <a:r>
              <a:rPr lang="en-US" dirty="0"/>
              <a:t>Staff: Amanda Starr-Smith				</a:t>
            </a:r>
            <a:r>
              <a:rPr lang="en-US" dirty="0">
                <a:hlinkClick r:id="rId10"/>
              </a:rPr>
              <a:t>Support@WAstatePTA.org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  </a:t>
            </a:r>
            <a:r>
              <a:rPr lang="en-US" sz="1600" dirty="0" err="1"/>
              <a:t>Tatia</a:t>
            </a:r>
            <a:r>
              <a:rPr lang="en-US" sz="1600" dirty="0"/>
              <a:t> </a:t>
            </a:r>
            <a:r>
              <a:rPr lang="en-US" sz="1600" dirty="0" err="1"/>
              <a:t>Vasbinder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224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8570" y="1887780"/>
            <a:ext cx="5988081" cy="29408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The Issaquah PTSA Council is Here to </a:t>
            </a:r>
            <a:r>
              <a:rPr lang="en-US" sz="2400" b="1" i="1" u="sng" dirty="0">
                <a:solidFill>
                  <a:schemeClr val="accent1">
                    <a:lumMod val="75000"/>
                  </a:schemeClr>
                </a:solidFill>
              </a:rPr>
              <a:t>Support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 You in Everything You Do 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i="1" dirty="0"/>
              <a:t>Thank You for Your Service to the Families and Students in the Issaquah School District!</a:t>
            </a:r>
          </a:p>
          <a:p>
            <a:pPr marL="0" indent="0" algn="ctr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5620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Council Positions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Membership</a:t>
            </a:r>
          </a:p>
          <a:p>
            <a:r>
              <a:rPr lang="en-US" dirty="0" smtClean="0"/>
              <a:t>Advocacy</a:t>
            </a:r>
          </a:p>
          <a:p>
            <a:r>
              <a:rPr lang="en-US" dirty="0" smtClean="0"/>
              <a:t>Co-Reflections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8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18427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6"/>
                </a:solidFill>
              </a:rPr>
              <a:t>Consent</a:t>
            </a:r>
            <a:r>
              <a:rPr lang="en-US" sz="3200" dirty="0" smtClean="0">
                <a:solidFill>
                  <a:schemeClr val="accent6"/>
                </a:solidFill>
              </a:rPr>
              <a:t> Agenda</a:t>
            </a:r>
            <a:br>
              <a:rPr lang="en-US" sz="3200" dirty="0" smtClean="0">
                <a:solidFill>
                  <a:schemeClr val="accent6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I move we accept the consent agenda as presented</a:t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(items can be removed for discussion or amended)</a:t>
            </a:r>
            <a:endParaRPr lang="en-US" sz="20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224089"/>
            <a:ext cx="6347714" cy="4046536"/>
          </a:xfrm>
        </p:spPr>
        <p:txBody>
          <a:bodyPr/>
          <a:lstStyle/>
          <a:p>
            <a:r>
              <a:rPr lang="en-US" dirty="0" smtClean="0"/>
              <a:t>November , </a:t>
            </a:r>
            <a:r>
              <a:rPr lang="en-US" dirty="0" smtClean="0"/>
              <a:t>2017 Membership Meeting Minutes</a:t>
            </a:r>
            <a:endParaRPr lang="en-US" dirty="0"/>
          </a:p>
          <a:p>
            <a:r>
              <a:rPr lang="en-US" dirty="0" smtClean="0"/>
              <a:t>November </a:t>
            </a:r>
            <a:r>
              <a:rPr lang="en-US" dirty="0" smtClean="0"/>
              <a:t>2017 Treasurer’s Report </a:t>
            </a:r>
            <a:endParaRPr lang="en-US" dirty="0" smtClean="0"/>
          </a:p>
          <a:p>
            <a:r>
              <a:rPr lang="en-US" dirty="0" smtClean="0"/>
              <a:t>December 2017 Treasurer’s Report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 claims were filed on our insurance policy during this period</a:t>
            </a:r>
            <a:endParaRPr lang="en-US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6"/>
                </a:solidFill>
              </a:rPr>
              <a:t>All documents are posted on the Meeting Documents page</a:t>
            </a:r>
            <a:endParaRPr lang="en-US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53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Secretary @</a:t>
            </a:r>
            <a:r>
              <a:rPr lang="en-US" dirty="0" err="1" smtClean="0"/>
              <a:t>issaquahptsa.org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>
                <a:solidFill>
                  <a:schemeClr val="tx1"/>
                </a:solidFill>
              </a:rPr>
              <a:t>Erin Thacker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Council attendance will be emailed to presidents after the February Membership meeting</a:t>
            </a:r>
          </a:p>
          <a:p>
            <a:r>
              <a:rPr lang="en-US" dirty="0" smtClean="0"/>
              <a:t>Handout Folders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42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Treasurer @</a:t>
            </a:r>
            <a:r>
              <a:rPr lang="en-US" dirty="0" err="1" smtClean="0"/>
              <a:t>issaquahptsa.org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>
                <a:solidFill>
                  <a:schemeClr val="tx1"/>
                </a:solidFill>
              </a:rPr>
              <a:t>Erin Eaton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Council Dues Due:  October 31</a:t>
            </a:r>
          </a:p>
          <a:p>
            <a:r>
              <a:rPr lang="en-US" dirty="0" smtClean="0"/>
              <a:t>Insurance:  Must have Issaquah School District listed as a certificate holder on the certificate</a:t>
            </a:r>
          </a:p>
          <a:p>
            <a:r>
              <a:rPr lang="en-US" dirty="0" smtClean="0"/>
              <a:t>IRS Form 1099-MISC are due to any independent contractor you paid more than $600 during 2017</a:t>
            </a:r>
          </a:p>
          <a:p>
            <a:r>
              <a:rPr lang="en-US" dirty="0" smtClean="0"/>
              <a:t>Sales Tax form due to WA State Dept. of Revenue</a:t>
            </a:r>
          </a:p>
          <a:p>
            <a:r>
              <a:rPr lang="en-US" dirty="0" smtClean="0"/>
              <a:t>Now is the time to verify the renewal date for your Reseller’s Permit </a:t>
            </a:r>
            <a:r>
              <a:rPr lang="mr-IN" dirty="0" smtClean="0"/>
              <a:t>–</a:t>
            </a:r>
            <a:r>
              <a:rPr lang="en-US" dirty="0" smtClean="0"/>
              <a:t> if you have one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3171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Council Business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Nominating Committee:  election to add </a:t>
            </a:r>
            <a:r>
              <a:rPr lang="en-US" dirty="0" err="1" smtClean="0"/>
              <a:t>Laurelle</a:t>
            </a:r>
            <a:r>
              <a:rPr lang="en-US" dirty="0" smtClean="0"/>
              <a:t> Graves</a:t>
            </a:r>
            <a:r>
              <a:rPr lang="en-US" dirty="0" smtClean="0"/>
              <a:t>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13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810" y="1349248"/>
            <a:ext cx="7042948" cy="5661152"/>
          </a:xfrm>
        </p:spPr>
        <p:txBody>
          <a:bodyPr>
            <a:normAutofit fontScale="90000"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THANK YOU to our PTAs for helping get the word out to our school communities to</a:t>
            </a:r>
            <a:br>
              <a:rPr lang="en-US" sz="1400" b="1" dirty="0">
                <a:solidFill>
                  <a:schemeClr val="tx1"/>
                </a:solidFill>
              </a:rPr>
            </a:br>
            <a:r>
              <a:rPr lang="en-US" sz="1400" b="1" dirty="0">
                <a:solidFill>
                  <a:schemeClr val="tx1"/>
                </a:solidFill>
              </a:rPr>
              <a:t>Vote Yes for the 3 Renewal Levies. Your help is so appreciated!!</a:t>
            </a:r>
            <a:br>
              <a:rPr lang="en-US" sz="1400" b="1" dirty="0">
                <a:solidFill>
                  <a:schemeClr val="tx1"/>
                </a:solidFill>
              </a:rPr>
            </a:br>
            <a:r>
              <a:rPr lang="en-US" sz="1400" b="1" dirty="0">
                <a:solidFill>
                  <a:srgbClr val="FF6600"/>
                </a:solidFill>
              </a:rPr>
              <a:t>Ballots drop Weds January 24</a:t>
            </a:r>
            <a:r>
              <a:rPr lang="en-US" sz="1400" b="1" baseline="30000" dirty="0">
                <a:solidFill>
                  <a:srgbClr val="FF6600"/>
                </a:solidFill>
              </a:rPr>
              <a:t>th</a:t>
            </a:r>
            <a:r>
              <a:rPr lang="en-US" sz="1400" b="1" dirty="0">
                <a:solidFill>
                  <a:srgbClr val="FF6600"/>
                </a:solidFill>
              </a:rPr>
              <a:t> • Ballots due by Tuesday, February 13</a:t>
            </a:r>
            <a:r>
              <a:rPr lang="en-US" sz="1400" b="1" baseline="30000" dirty="0">
                <a:solidFill>
                  <a:srgbClr val="FF6600"/>
                </a:solidFill>
              </a:rPr>
              <a:t>th</a:t>
            </a:r>
            <a:r>
              <a:rPr lang="en-US" sz="1400" b="1" dirty="0">
                <a:solidFill>
                  <a:srgbClr val="FF6600"/>
                </a:solidFill>
              </a:rPr>
              <a:t>!</a:t>
            </a:r>
            <a:r>
              <a:rPr lang="en-US" sz="1600" b="1" dirty="0">
                <a:solidFill>
                  <a:srgbClr val="FF6600"/>
                </a:solidFill>
              </a:rPr>
              <a:t/>
            </a:r>
            <a:br>
              <a:rPr lang="en-US" sz="1600" b="1" dirty="0">
                <a:solidFill>
                  <a:srgbClr val="FF6600"/>
                </a:solidFill>
              </a:rPr>
            </a:br>
            <a:r>
              <a:rPr lang="en-US" sz="1100" b="1" dirty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en-US" sz="1100" b="1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sz="1300" b="1" dirty="0">
                <a:solidFill>
                  <a:schemeClr val="tx1"/>
                </a:solidFill>
              </a:rPr>
              <a:t>1. Community Levy Information Night is Thursday, January 11</a:t>
            </a:r>
            <a:r>
              <a:rPr lang="en-US" sz="1300" b="1" baseline="30000" dirty="0">
                <a:solidFill>
                  <a:schemeClr val="tx1"/>
                </a:solidFill>
              </a:rPr>
              <a:t>th</a:t>
            </a:r>
            <a:r>
              <a:rPr lang="en-US" sz="1300" b="1" dirty="0">
                <a:solidFill>
                  <a:schemeClr val="tx1"/>
                </a:solidFill>
              </a:rPr>
              <a:t> • 7-8:30pm</a:t>
            </a:r>
            <a:br>
              <a:rPr lang="en-US" sz="1300" b="1" dirty="0">
                <a:solidFill>
                  <a:schemeClr val="tx1"/>
                </a:solidFill>
              </a:rPr>
            </a:br>
            <a:r>
              <a:rPr lang="en-US" sz="1300" b="1" dirty="0">
                <a:solidFill>
                  <a:schemeClr val="tx1"/>
                </a:solidFill>
              </a:rPr>
              <a:t>• </a:t>
            </a:r>
            <a:r>
              <a:rPr lang="en-US" sz="1300" dirty="0">
                <a:solidFill>
                  <a:schemeClr val="tx1"/>
                </a:solidFill>
              </a:rPr>
              <a:t>Encourage people you know who have questions or would like information about the levy to attend this event</a:t>
            </a:r>
            <a:r>
              <a:rPr lang="en-US" sz="1300" b="1" dirty="0">
                <a:solidFill>
                  <a:schemeClr val="tx1"/>
                </a:solidFill>
              </a:rPr>
              <a:t> </a:t>
            </a:r>
            <a:r>
              <a:rPr lang="en-US" sz="1300" dirty="0">
                <a:solidFill>
                  <a:schemeClr val="tx1"/>
                </a:solidFill>
              </a:rPr>
              <a:t>• Location is at Issaquah Swedish Hospital Conference Rooms</a:t>
            </a:r>
            <a:br>
              <a:rPr lang="en-US" sz="1300" dirty="0">
                <a:solidFill>
                  <a:schemeClr val="tx1"/>
                </a:solidFill>
              </a:rPr>
            </a:br>
            <a:r>
              <a:rPr lang="en-US" sz="1300" dirty="0">
                <a:solidFill>
                  <a:schemeClr val="tx1"/>
                </a:solidFill>
              </a:rPr>
              <a:t>• Join Superintendent Ron Thiele and our Issaquah School Board Directors present facts, information and answer questions about the Levy</a:t>
            </a:r>
            <a:br>
              <a:rPr lang="en-US" sz="1300" dirty="0">
                <a:solidFill>
                  <a:schemeClr val="tx1"/>
                </a:solidFill>
              </a:rPr>
            </a:br>
            <a:r>
              <a:rPr lang="en-US" sz="1300" dirty="0">
                <a:solidFill>
                  <a:schemeClr val="tx1"/>
                </a:solidFill>
              </a:rPr>
              <a:t/>
            </a:r>
            <a:br>
              <a:rPr lang="en-US" sz="1300" dirty="0">
                <a:solidFill>
                  <a:schemeClr val="tx1"/>
                </a:solidFill>
              </a:rPr>
            </a:br>
            <a:r>
              <a:rPr lang="en-US" sz="1300" b="1" dirty="0">
                <a:solidFill>
                  <a:schemeClr val="tx1"/>
                </a:solidFill>
              </a:rPr>
              <a:t>2. PTA Postcards – distribution at Council </a:t>
            </a:r>
            <a:r>
              <a:rPr lang="en-US" sz="1300" b="1" dirty="0" err="1">
                <a:solidFill>
                  <a:schemeClr val="tx1"/>
                </a:solidFill>
              </a:rPr>
              <a:t>mtg</a:t>
            </a:r>
            <a:r>
              <a:rPr lang="en-US" sz="1300" b="1" dirty="0">
                <a:solidFill>
                  <a:schemeClr val="tx1"/>
                </a:solidFill>
              </a:rPr>
              <a:t> Thursday 1/11 to PTA Presidents</a:t>
            </a:r>
            <a:br>
              <a:rPr lang="en-US" sz="1300" b="1" dirty="0">
                <a:solidFill>
                  <a:schemeClr val="tx1"/>
                </a:solidFill>
              </a:rPr>
            </a:br>
            <a:r>
              <a:rPr lang="en-US" sz="1300" b="1" dirty="0">
                <a:solidFill>
                  <a:schemeClr val="tx1"/>
                </a:solidFill>
              </a:rPr>
              <a:t>• </a:t>
            </a:r>
            <a:r>
              <a:rPr lang="en-US" sz="1300" dirty="0">
                <a:solidFill>
                  <a:schemeClr val="tx1"/>
                </a:solidFill>
              </a:rPr>
              <a:t>Instructions for putting on labels and mailing attached.</a:t>
            </a:r>
            <a:br>
              <a:rPr lang="en-US" sz="1300" dirty="0">
                <a:solidFill>
                  <a:schemeClr val="tx1"/>
                </a:solidFill>
              </a:rPr>
            </a:br>
            <a:r>
              <a:rPr lang="en-US" sz="1300" dirty="0">
                <a:solidFill>
                  <a:schemeClr val="tx1"/>
                </a:solidFill>
              </a:rPr>
              <a:t>• Questions? Contact Anne Moore at annemoore5@comcast.net</a:t>
            </a:r>
            <a:br>
              <a:rPr lang="en-US" sz="1300" dirty="0">
                <a:solidFill>
                  <a:schemeClr val="tx1"/>
                </a:solidFill>
              </a:rPr>
            </a:br>
            <a:r>
              <a:rPr lang="en-US" sz="1300" b="1" dirty="0">
                <a:solidFill>
                  <a:schemeClr val="tx1"/>
                </a:solidFill>
              </a:rPr>
              <a:t>• </a:t>
            </a:r>
            <a:r>
              <a:rPr lang="en-US" sz="1300" dirty="0">
                <a:solidFill>
                  <a:schemeClr val="tx1"/>
                </a:solidFill>
              </a:rPr>
              <a:t>Ask us for help with putting on labels if you need it!</a:t>
            </a:r>
            <a:br>
              <a:rPr lang="en-US" sz="1300" dirty="0">
                <a:solidFill>
                  <a:schemeClr val="tx1"/>
                </a:solidFill>
              </a:rPr>
            </a:br>
            <a:r>
              <a:rPr lang="en-US" sz="1300" b="1" dirty="0">
                <a:solidFill>
                  <a:schemeClr val="tx1"/>
                </a:solidFill>
              </a:rPr>
              <a:t>• </a:t>
            </a:r>
            <a:r>
              <a:rPr lang="en-US" sz="1300" b="1" dirty="0">
                <a:solidFill>
                  <a:srgbClr val="FF6600"/>
                </a:solidFill>
              </a:rPr>
              <a:t>Postcards </a:t>
            </a:r>
            <a:r>
              <a:rPr lang="en-US" sz="1300" b="1" u="sng" dirty="0">
                <a:solidFill>
                  <a:srgbClr val="FF6600"/>
                </a:solidFill>
              </a:rPr>
              <a:t>MUST</a:t>
            </a:r>
            <a:r>
              <a:rPr lang="en-US" sz="1300" b="1" dirty="0">
                <a:solidFill>
                  <a:srgbClr val="FF6600"/>
                </a:solidFill>
              </a:rPr>
              <a:t> be mailed from the Issaquah Post Office</a:t>
            </a:r>
            <a:br>
              <a:rPr lang="en-US" sz="1300" b="1" dirty="0">
                <a:solidFill>
                  <a:srgbClr val="FF6600"/>
                </a:solidFill>
              </a:rPr>
            </a:br>
            <a:r>
              <a:rPr lang="en-US" sz="1300" b="1" dirty="0">
                <a:solidFill>
                  <a:schemeClr val="tx1"/>
                </a:solidFill>
              </a:rPr>
              <a:t>• </a:t>
            </a:r>
            <a:r>
              <a:rPr lang="en-US" sz="1300" b="1" dirty="0">
                <a:solidFill>
                  <a:srgbClr val="FF6600"/>
                </a:solidFill>
              </a:rPr>
              <a:t>Bulk Mail Acceptance hours are 10:00am-12:00pm &amp; 1:00-3:00pm.</a:t>
            </a:r>
            <a:r>
              <a:rPr lang="en-US" sz="1300" b="1" dirty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en-US" sz="1300" b="1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sz="1300" b="1" dirty="0">
                <a:solidFill>
                  <a:schemeClr val="tx1"/>
                </a:solidFill>
              </a:rPr>
              <a:t>• Elementary Schools </a:t>
            </a:r>
            <a:r>
              <a:rPr lang="en-US" sz="1300" dirty="0">
                <a:solidFill>
                  <a:schemeClr val="tx1"/>
                </a:solidFill>
              </a:rPr>
              <a:t>mail on Thursday, January 25</a:t>
            </a:r>
            <a:r>
              <a:rPr lang="en-US" sz="1300" baseline="30000" dirty="0">
                <a:solidFill>
                  <a:schemeClr val="tx1"/>
                </a:solidFill>
              </a:rPr>
              <a:t>th</a:t>
            </a:r>
            <a:r>
              <a:rPr lang="en-US" sz="1300" dirty="0">
                <a:solidFill>
                  <a:schemeClr val="tx1"/>
                </a:solidFill>
              </a:rPr>
              <a:t/>
            </a:r>
            <a:br>
              <a:rPr lang="en-US" sz="1300" dirty="0">
                <a:solidFill>
                  <a:schemeClr val="tx1"/>
                </a:solidFill>
              </a:rPr>
            </a:br>
            <a:r>
              <a:rPr lang="en-US" sz="1300" b="1" dirty="0">
                <a:solidFill>
                  <a:schemeClr val="tx1"/>
                </a:solidFill>
              </a:rPr>
              <a:t>• Middle Schools </a:t>
            </a:r>
            <a:r>
              <a:rPr lang="en-US" sz="1300" dirty="0">
                <a:solidFill>
                  <a:schemeClr val="tx1"/>
                </a:solidFill>
              </a:rPr>
              <a:t>mail on Tuesday, January 30</a:t>
            </a:r>
            <a:r>
              <a:rPr lang="en-US" sz="1300" baseline="30000" dirty="0">
                <a:solidFill>
                  <a:schemeClr val="tx1"/>
                </a:solidFill>
              </a:rPr>
              <a:t>th</a:t>
            </a:r>
            <a:br>
              <a:rPr lang="en-US" sz="1300" baseline="30000" dirty="0">
                <a:solidFill>
                  <a:schemeClr val="tx1"/>
                </a:solidFill>
              </a:rPr>
            </a:br>
            <a:r>
              <a:rPr lang="en-US" sz="1300" b="1" dirty="0">
                <a:solidFill>
                  <a:schemeClr val="tx1"/>
                </a:solidFill>
              </a:rPr>
              <a:t>• High Schools </a:t>
            </a:r>
            <a:r>
              <a:rPr lang="en-US" sz="1300" dirty="0">
                <a:solidFill>
                  <a:schemeClr val="tx1"/>
                </a:solidFill>
              </a:rPr>
              <a:t>mail on Monday, January 29th </a:t>
            </a:r>
            <a:br>
              <a:rPr lang="en-US" sz="1300" dirty="0">
                <a:solidFill>
                  <a:schemeClr val="tx1"/>
                </a:solidFill>
              </a:rPr>
            </a:br>
            <a:r>
              <a:rPr lang="en-US" sz="1300" dirty="0">
                <a:solidFill>
                  <a:schemeClr val="tx1"/>
                </a:solidFill>
              </a:rPr>
              <a:t/>
            </a:r>
            <a:br>
              <a:rPr lang="en-US" sz="1300" dirty="0">
                <a:solidFill>
                  <a:schemeClr val="tx1"/>
                </a:solidFill>
              </a:rPr>
            </a:br>
            <a:r>
              <a:rPr lang="en-US" sz="1300" b="1" dirty="0">
                <a:solidFill>
                  <a:schemeClr val="tx1"/>
                </a:solidFill>
              </a:rPr>
              <a:t>3. Honk &amp; Waves!• Wednesday January 24</a:t>
            </a:r>
            <a:r>
              <a:rPr lang="en-US" sz="1300" b="1" baseline="30000" dirty="0">
                <a:solidFill>
                  <a:schemeClr val="tx1"/>
                </a:solidFill>
              </a:rPr>
              <a:t>th</a:t>
            </a:r>
            <a:r>
              <a:rPr lang="en-US" sz="1300" b="1" dirty="0">
                <a:solidFill>
                  <a:schemeClr val="tx1"/>
                </a:solidFill>
              </a:rPr>
              <a:t> 7-8:30am &amp; 5-6:30pm</a:t>
            </a:r>
            <a:br>
              <a:rPr lang="en-US" sz="1300" b="1" dirty="0">
                <a:solidFill>
                  <a:schemeClr val="tx1"/>
                </a:solidFill>
              </a:rPr>
            </a:br>
            <a:r>
              <a:rPr lang="en-US" sz="1300" b="1" dirty="0">
                <a:solidFill>
                  <a:schemeClr val="tx1"/>
                </a:solidFill>
              </a:rPr>
              <a:t>• Tuesday, February 12</a:t>
            </a:r>
            <a:r>
              <a:rPr lang="en-US" sz="1300" b="1" baseline="30000" dirty="0">
                <a:solidFill>
                  <a:schemeClr val="tx1"/>
                </a:solidFill>
              </a:rPr>
              <a:t>th</a:t>
            </a:r>
            <a:r>
              <a:rPr lang="en-US" sz="1300" b="1" dirty="0">
                <a:solidFill>
                  <a:schemeClr val="tx1"/>
                </a:solidFill>
              </a:rPr>
              <a:t> 7-8:30am &amp; 6:30pm</a:t>
            </a:r>
            <a:br>
              <a:rPr lang="en-US" sz="1300" b="1" dirty="0">
                <a:solidFill>
                  <a:schemeClr val="tx1"/>
                </a:solidFill>
              </a:rPr>
            </a:br>
            <a:r>
              <a:rPr lang="en-US" sz="1300" b="1" dirty="0">
                <a:solidFill>
                  <a:schemeClr val="tx1"/>
                </a:solidFill>
              </a:rPr>
              <a:t>• Sign Up Genius Link for locations: </a:t>
            </a:r>
            <a:r>
              <a:rPr lang="en-US" sz="1300" u="sng" dirty="0">
                <a:solidFill>
                  <a:srgbClr val="0000FF"/>
                </a:solidFill>
              </a:rPr>
              <a:t>http://</a:t>
            </a:r>
            <a:r>
              <a:rPr lang="en-US" sz="1300" u="sng" dirty="0" err="1">
                <a:solidFill>
                  <a:srgbClr val="0000FF"/>
                </a:solidFill>
              </a:rPr>
              <a:t>www.signupgenius.com</a:t>
            </a:r>
            <a:r>
              <a:rPr lang="en-US" sz="1300" u="sng" dirty="0">
                <a:solidFill>
                  <a:srgbClr val="0000FF"/>
                </a:solidFill>
              </a:rPr>
              <a:t>/go/60b0f4da9a829aaf49-2018</a:t>
            </a:r>
            <a:br>
              <a:rPr lang="en-US" sz="1300" u="sng" dirty="0">
                <a:solidFill>
                  <a:srgbClr val="0000FF"/>
                </a:solidFill>
              </a:rPr>
            </a:br>
            <a:r>
              <a:rPr lang="en-US" sz="1300" b="1" dirty="0">
                <a:solidFill>
                  <a:schemeClr val="tx1"/>
                </a:solidFill>
              </a:rPr>
              <a:t>• Contact </a:t>
            </a:r>
            <a:r>
              <a:rPr lang="en-US" sz="1300" b="1" dirty="0" err="1">
                <a:solidFill>
                  <a:schemeClr val="tx1"/>
                </a:solidFill>
              </a:rPr>
              <a:t>Korista</a:t>
            </a:r>
            <a:r>
              <a:rPr lang="en-US" sz="1300" b="1" dirty="0">
                <a:solidFill>
                  <a:schemeClr val="tx1"/>
                </a:solidFill>
              </a:rPr>
              <a:t> Smith-Barney with questions at </a:t>
            </a:r>
            <a:r>
              <a:rPr lang="en-US" sz="1300" b="1" dirty="0" err="1">
                <a:solidFill>
                  <a:schemeClr val="tx1"/>
                </a:solidFill>
              </a:rPr>
              <a:t>dkbarney@live.com</a:t>
            </a:r>
            <a:r>
              <a:rPr lang="en-US" sz="1300" b="1" dirty="0">
                <a:solidFill>
                  <a:schemeClr val="tx1"/>
                </a:solidFill>
              </a:rPr>
              <a:t/>
            </a:r>
            <a:br>
              <a:rPr lang="en-US" sz="1300" b="1" dirty="0">
                <a:solidFill>
                  <a:schemeClr val="tx1"/>
                </a:solidFill>
              </a:rPr>
            </a:br>
            <a:r>
              <a:rPr lang="en-US" sz="1300" b="1" dirty="0">
                <a:solidFill>
                  <a:schemeClr val="tx1"/>
                </a:solidFill>
              </a:rPr>
              <a:t>• Can pick up honk &amp; wave signs to use Thursday at Council Meeting</a:t>
            </a:r>
            <a:br>
              <a:rPr lang="en-US" sz="1300" b="1" dirty="0">
                <a:solidFill>
                  <a:schemeClr val="tx1"/>
                </a:solidFill>
              </a:rPr>
            </a:br>
            <a:r>
              <a:rPr lang="en-US" sz="1300" b="1" i="1" dirty="0">
                <a:solidFill>
                  <a:srgbClr val="FF6600"/>
                </a:solidFill>
              </a:rPr>
              <a:t>• Great way for middle school &amp; high school students to earn community service hours!</a:t>
            </a:r>
            <a:br>
              <a:rPr lang="en-US" sz="1300" b="1" i="1" dirty="0">
                <a:solidFill>
                  <a:srgbClr val="FF6600"/>
                </a:solidFill>
              </a:rPr>
            </a:br>
            <a:r>
              <a:rPr lang="en-US" sz="1300" i="1" dirty="0">
                <a:solidFill>
                  <a:schemeClr val="tx1"/>
                </a:solidFill>
              </a:rPr>
              <a:t>• Please sign up and encourage friends to help</a:t>
            </a:r>
            <a:r>
              <a:rPr lang="en-US" sz="1300" i="1" dirty="0" smtClean="0">
                <a:solidFill>
                  <a:schemeClr val="tx1"/>
                </a:solidFill>
              </a:rPr>
              <a:t>.</a:t>
            </a:r>
            <a:br>
              <a:rPr lang="en-US" sz="1300" i="1" dirty="0" smtClean="0">
                <a:solidFill>
                  <a:schemeClr val="tx1"/>
                </a:solidFill>
              </a:rPr>
            </a:br>
            <a:r>
              <a:rPr lang="en-US" sz="1300" i="1" dirty="0" smtClean="0">
                <a:solidFill>
                  <a:schemeClr val="tx1"/>
                </a:solidFill>
              </a:rPr>
              <a:t>• </a:t>
            </a:r>
            <a:r>
              <a:rPr lang="en-US" sz="1300" i="1" dirty="0">
                <a:solidFill>
                  <a:schemeClr val="tx1"/>
                </a:solidFill>
              </a:rPr>
              <a:t>Post a photo from your honk and wave on </a:t>
            </a:r>
            <a:r>
              <a:rPr lang="en-US" sz="1300" i="1" dirty="0" smtClean="0">
                <a:solidFill>
                  <a:schemeClr val="tx1"/>
                </a:solidFill>
              </a:rPr>
              <a:t>your PTA FB or  </a:t>
            </a:r>
            <a:r>
              <a:rPr lang="en-US" sz="1300" i="1" dirty="0">
                <a:solidFill>
                  <a:schemeClr val="tx1"/>
                </a:solidFill>
              </a:rPr>
              <a:t>VIS Facebook page!!</a:t>
            </a:r>
            <a:r>
              <a:rPr lang="en-US" sz="1300" i="1" dirty="0" smtClean="0">
                <a:solidFill>
                  <a:schemeClr val="tx1"/>
                </a:solidFill>
              </a:rPr>
              <a:t>!</a:t>
            </a:r>
            <a:r>
              <a:rPr lang="en-US" sz="1300" dirty="0">
                <a:solidFill>
                  <a:schemeClr val="tx1"/>
                </a:solidFill>
              </a:rPr>
              <a:t/>
            </a:r>
            <a:br>
              <a:rPr lang="en-US" sz="1300" dirty="0">
                <a:solidFill>
                  <a:schemeClr val="tx1"/>
                </a:solidFill>
              </a:rPr>
            </a:br>
            <a:endParaRPr lang="en-US" sz="1300" dirty="0">
              <a:solidFill>
                <a:schemeClr val="tx1"/>
              </a:solidFill>
            </a:endParaRPr>
          </a:p>
        </p:txBody>
      </p:sp>
      <p:pic>
        <p:nvPicPr>
          <p:cNvPr id="4" name="Picture 3" descr="VIS LOGO FOR PTA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082" y="291098"/>
            <a:ext cx="1990055" cy="838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0838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90666</TotalTime>
  <Words>1028</Words>
  <Application>Microsoft Macintosh PowerPoint</Application>
  <PresentationFormat>Letter Paper (8.5x11 in)</PresentationFormat>
  <Paragraphs>213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Calibri</vt:lpstr>
      <vt:lpstr>Mangal</vt:lpstr>
      <vt:lpstr>Trebuchet MS</vt:lpstr>
      <vt:lpstr>Wingdings</vt:lpstr>
      <vt:lpstr>Wingdings 3</vt:lpstr>
      <vt:lpstr>Arial</vt:lpstr>
      <vt:lpstr>Facet</vt:lpstr>
      <vt:lpstr>PowerPoint Presentation</vt:lpstr>
      <vt:lpstr>Guest Speakers</vt:lpstr>
      <vt:lpstr>President’s Report Becky Gordon &amp; Leslie Kahler</vt:lpstr>
      <vt:lpstr>Open Council Positions</vt:lpstr>
      <vt:lpstr>Consent Agenda I move we accept the consent agenda as presented (items can be removed for discussion or amended)</vt:lpstr>
      <vt:lpstr>Secretary @issaquahptsa.org Erin Thacker</vt:lpstr>
      <vt:lpstr>Treasurer @issaquahptsa.org Erin Eaton</vt:lpstr>
      <vt:lpstr>Council Business</vt:lpstr>
      <vt:lpstr>THANK YOU to our PTAs for helping get the word out to our school communities to Vote Yes for the 3 Renewal Levies. Your help is so appreciated!! Ballots drop Weds January 24th • Ballots due by Tuesday, February 13th!  1. Community Levy Information Night is Thursday, January 11th • 7-8:30pm • Encourage people you know who have questions or would like information about the levy to attend this event • Location is at Issaquah Swedish Hospital Conference Rooms • Join Superintendent Ron Thiele and our Issaquah School Board Directors present facts, information and answer questions about the Levy  2. PTA Postcards – distribution at Council mtg Thursday 1/11 to PTA Presidents • Instructions for putting on labels and mailing attached. • Questions? Contact Anne Moore at annemoore5@comcast.net • Ask us for help with putting on labels if you need it! • Postcards MUST be mailed from the Issaquah Post Office • Bulk Mail Acceptance hours are 10:00am-12:00pm &amp; 1:00-3:00pm. • Elementary Schools mail on Thursday, January 25th • Middle Schools mail on Tuesday, January 30th • High Schools mail on Monday, January 29th   3. Honk &amp; Waves!• Wednesday January 24th 7-8:30am &amp; 5-6:30pm • Tuesday, February 12th 7-8:30am &amp; 6:30pm • Sign Up Genius Link for locations: http://www.signupgenius.com/go/60b0f4da9a829aaf49-2018 • Contact Korista Smith-Barney with questions at dkbarney@live.com • Can pick up honk &amp; wave signs to use Thursday at Council Meeting • Great way for middle school &amp; high school students to earn community service hours! • Please sign up and encourage friends to help. • Post a photo from your honk and wave on your PTA FB or  VIS Facebook page!!! </vt:lpstr>
      <vt:lpstr>PowerPoint Presentation</vt:lpstr>
      <vt:lpstr>Notecard Questions???</vt:lpstr>
      <vt:lpstr>Best Practices Open </vt:lpstr>
      <vt:lpstr>Membership Open</vt:lpstr>
      <vt:lpstr>Advocacy Open</vt:lpstr>
      <vt:lpstr>Golden Acorn/Advocate Awards Council Committee:  Cindy Kelm, Heidi Fuhs</vt:lpstr>
      <vt:lpstr>Standing Committees</vt:lpstr>
      <vt:lpstr>Reflections Leah Gibson</vt:lpstr>
      <vt:lpstr>ParentWiser – parent education in Issaquah schools Co-Chairs: Heidi Fuhs &amp; Debbie Steinberg Kuntz  Contact:  parentwiser@issaquahptsa.org</vt:lpstr>
      <vt:lpstr>FACE @issaquahptsa.org Ina Ghangurde</vt:lpstr>
      <vt:lpstr>  ART IN THE SCHOOLS     COORDINATORS MEETING January 12th 12 – 2:30 Art East Classroom  CERAMICS TRAINING January 19th 12 – 2:30 Art East Classroom http://www.signupgenius.com/go/10c0a49aea72ba13-ceramic3  RECYCLED ART  January 31st 6:30 – 8:30 PM Art East Classroom http://www.signupgenius.com/go/10c0a49aea72ba13-recycled2 </vt:lpstr>
      <vt:lpstr>Outreach Chair Kim Weiss    outreach@issaquahptsa.org</vt:lpstr>
      <vt:lpstr>Special Education Carrie Hipsher</vt:lpstr>
      <vt:lpstr>PowerPoint Presentation</vt:lpstr>
      <vt:lpstr>PowerPoint Presentation</vt:lpstr>
      <vt:lpstr>PowerPoint Presentation</vt:lpstr>
      <vt:lpstr>District Updates</vt:lpstr>
      <vt:lpstr>Upcoming Events</vt:lpstr>
      <vt:lpstr>New Business</vt:lpstr>
      <vt:lpstr>Questions?</vt:lpstr>
      <vt:lpstr>Additional Contacts</vt:lpstr>
      <vt:lpstr>PowerPoint Presentation</vt:lpstr>
    </vt:vector>
  </TitlesOfParts>
  <Company/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Becky Gordon</dc:creator>
  <cp:lastModifiedBy>Becky Gordon</cp:lastModifiedBy>
  <cp:revision>156</cp:revision>
  <cp:lastPrinted>2017-10-11T21:05:28Z</cp:lastPrinted>
  <dcterms:created xsi:type="dcterms:W3CDTF">2016-09-09T20:53:14Z</dcterms:created>
  <dcterms:modified xsi:type="dcterms:W3CDTF">2018-01-10T17:11:26Z</dcterms:modified>
</cp:coreProperties>
</file>